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74" r:id="rId2"/>
    <p:sldId id="275" r:id="rId3"/>
    <p:sldId id="276" r:id="rId4"/>
    <p:sldId id="277" r:id="rId5"/>
    <p:sldId id="278" r:id="rId6"/>
    <p:sldId id="279" r:id="rId7"/>
    <p:sldId id="280" r:id="rId8"/>
    <p:sldId id="281" r:id="rId9"/>
    <p:sldId id="282" r:id="rId10"/>
    <p:sldId id="283"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029" autoAdjust="0"/>
    <p:restoredTop sz="48506" autoAdjust="0"/>
  </p:normalViewPr>
  <p:slideViewPr>
    <p:cSldViewPr snapToGrid="0">
      <p:cViewPr varScale="1">
        <p:scale>
          <a:sx n="50" d="100"/>
          <a:sy n="50" d="100"/>
        </p:scale>
        <p:origin x="-2766"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0F9C2C-17FE-4B38-8685-7EE06D254A33}" type="datetimeFigureOut">
              <a:rPr lang="en-US" smtClean="0"/>
              <a:pPr/>
              <a:t>8/1/2022</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5391D1-5437-4F19-9F6A-3341C704DF36}" type="slidenum">
              <a:rPr lang="en-US" smtClean="0"/>
              <a:pPr/>
              <a:t>‹Nº›</a:t>
            </a:fld>
            <a:endParaRPr lang="en-US"/>
          </a:p>
        </p:txBody>
      </p:sp>
    </p:spTree>
    <p:extLst>
      <p:ext uri="{BB962C8B-B14F-4D97-AF65-F5344CB8AC3E}">
        <p14:creationId xmlns:p14="http://schemas.microsoft.com/office/powerpoint/2010/main" xmlns="" val="3434172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171" name="Marcador de notas 2"/>
          <p:cNvSpPr>
            <a:spLocks noGrp="1"/>
          </p:cNvSpPr>
          <p:nvPr>
            <p:ph type="body" idx="1"/>
          </p:nvPr>
        </p:nvSpPr>
        <p:spPr bwMode="auto">
          <a:extLst/>
        </p:spPr>
        <p:txBody>
          <a:bodyPr wrap="square" numCol="1" anchor="t" anchorCtr="0" compatLnSpc="1">
            <a:prstTxWarp prst="textNoShape">
              <a:avLst/>
            </a:prstTxWarp>
          </a:bodyPr>
          <a:lstStyle/>
          <a:p>
            <a:pPr algn="just" eaLnBrk="1" hangingPunct="1">
              <a:lnSpc>
                <a:spcPts val="1400"/>
              </a:lnSpc>
              <a:spcBef>
                <a:spcPts val="775"/>
              </a:spcBef>
              <a:defRPr/>
            </a:pPr>
            <a:r>
              <a:rPr lang="en-US" altLang="en-US" dirty="0" smtClean="0">
                <a:solidFill>
                  <a:srgbClr val="005E9D"/>
                </a:solidFill>
                <a:latin typeface="Trebuchet MS" panose="020B0603020202020204" pitchFamily="34" charset="0"/>
              </a:rPr>
              <a:t>¿</a:t>
            </a:r>
            <a:r>
              <a:rPr lang="en-US" altLang="en-US" dirty="0" err="1" smtClean="0">
                <a:solidFill>
                  <a:srgbClr val="005E9D"/>
                </a:solidFill>
                <a:latin typeface="Trebuchet MS" panose="020B0603020202020204" pitchFamily="34" charset="0"/>
              </a:rPr>
              <a:t>Por</a:t>
            </a:r>
            <a:r>
              <a:rPr lang="en-US" altLang="en-US" dirty="0" smtClean="0">
                <a:solidFill>
                  <a:srgbClr val="005E9D"/>
                </a:solidFill>
                <a:latin typeface="Trebuchet MS" panose="020B0603020202020204" pitchFamily="34" charset="0"/>
              </a:rPr>
              <a:t> </a:t>
            </a:r>
            <a:r>
              <a:rPr lang="en-US" altLang="en-US" dirty="0" err="1" smtClean="0">
                <a:solidFill>
                  <a:srgbClr val="005E9D"/>
                </a:solidFill>
                <a:latin typeface="Trebuchet MS" panose="020B0603020202020204" pitchFamily="34" charset="0"/>
              </a:rPr>
              <a:t>qué</a:t>
            </a:r>
            <a:r>
              <a:rPr lang="en-US" altLang="en-US" dirty="0" smtClean="0">
                <a:solidFill>
                  <a:srgbClr val="005E9D"/>
                </a:solidFill>
                <a:latin typeface="Trebuchet MS" panose="020B0603020202020204" pitchFamily="34" charset="0"/>
              </a:rPr>
              <a:t> </a:t>
            </a:r>
            <a:r>
              <a:rPr lang="en-US" altLang="en-US" dirty="0" err="1" smtClean="0">
                <a:solidFill>
                  <a:srgbClr val="005E9D"/>
                </a:solidFill>
                <a:latin typeface="Trebuchet MS" panose="020B0603020202020204" pitchFamily="34" charset="0"/>
              </a:rPr>
              <a:t>medir</a:t>
            </a:r>
            <a:r>
              <a:rPr lang="en-US" altLang="en-US" dirty="0" smtClean="0">
                <a:solidFill>
                  <a:srgbClr val="005E9D"/>
                </a:solidFill>
                <a:latin typeface="Trebuchet MS" panose="020B0603020202020204" pitchFamily="34" charset="0"/>
              </a:rPr>
              <a:t>?</a:t>
            </a:r>
            <a:endParaRPr lang="en-US" altLang="en-US" dirty="0" smtClean="0">
              <a:latin typeface="Trebuchet MS" panose="020B0603020202020204" pitchFamily="34" charset="0"/>
            </a:endParaRPr>
          </a:p>
          <a:p>
            <a:pPr algn="just" eaLnBrk="1" hangingPunct="1">
              <a:lnSpc>
                <a:spcPts val="1400"/>
              </a:lnSpc>
              <a:spcBef>
                <a:spcPts val="388"/>
              </a:spcBef>
              <a:defRPr/>
            </a:pPr>
            <a:r>
              <a:rPr lang="en-US" altLang="en-US" dirty="0" smtClean="0">
                <a:solidFill>
                  <a:srgbClr val="282829"/>
                </a:solidFill>
                <a:latin typeface="Trebuchet MS" panose="020B0603020202020204" pitchFamily="34" charset="0"/>
              </a:rPr>
              <a:t>Las </a:t>
            </a:r>
            <a:r>
              <a:rPr lang="en-US" altLang="en-US" dirty="0" err="1" smtClean="0">
                <a:solidFill>
                  <a:srgbClr val="282829"/>
                </a:solidFill>
                <a:latin typeface="Trebuchet MS" panose="020B0603020202020204" pitchFamily="34" charset="0"/>
              </a:rPr>
              <a:t>mediciones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capacitancia</a:t>
            </a:r>
            <a:r>
              <a:rPr lang="en-US" altLang="en-US" dirty="0" smtClean="0">
                <a:solidFill>
                  <a:srgbClr val="282829"/>
                </a:solidFill>
                <a:latin typeface="Trebuchet MS" panose="020B0603020202020204" pitchFamily="34" charset="0"/>
              </a:rPr>
              <a:t> y factor de </a:t>
            </a:r>
            <a:r>
              <a:rPr lang="en-US" altLang="en-US" dirty="0" err="1" smtClean="0">
                <a:solidFill>
                  <a:srgbClr val="282829"/>
                </a:solidFill>
                <a:latin typeface="Trebuchet MS" panose="020B0603020202020204" pitchFamily="34" charset="0"/>
              </a:rPr>
              <a:t>potencia</a:t>
            </a:r>
            <a:r>
              <a:rPr lang="en-US" altLang="en-US" dirty="0" smtClean="0">
                <a:solidFill>
                  <a:srgbClr val="282829"/>
                </a:solidFill>
                <a:latin typeface="Trebuchet MS" panose="020B0603020202020204" pitchFamily="34" charset="0"/>
              </a:rPr>
              <a:t>/factor de </a:t>
            </a:r>
            <a:r>
              <a:rPr lang="en-US" altLang="en-US" dirty="0" err="1" smtClean="0">
                <a:solidFill>
                  <a:srgbClr val="282829"/>
                </a:solidFill>
                <a:latin typeface="Trebuchet MS" panose="020B0603020202020204" pitchFamily="34" charset="0"/>
              </a:rPr>
              <a:t>disipación</a:t>
            </a:r>
            <a:r>
              <a:rPr lang="en-US" altLang="en-US" dirty="0" smtClean="0">
                <a:solidFill>
                  <a:srgbClr val="282829"/>
                </a:solidFill>
                <a:latin typeface="Trebuchet MS" panose="020B0603020202020204" pitchFamily="34" charset="0"/>
              </a:rPr>
              <a:t> (PF/DF) se </a:t>
            </a:r>
            <a:r>
              <a:rPr lang="en-US" altLang="en-US" dirty="0" err="1" smtClean="0">
                <a:solidFill>
                  <a:srgbClr val="282829"/>
                </a:solidFill>
                <a:latin typeface="Trebuchet MS" panose="020B0603020202020204" pitchFamily="34" charset="0"/>
              </a:rPr>
              <a:t>realizan</a:t>
            </a:r>
            <a:r>
              <a:rPr lang="en-US" altLang="en-US" dirty="0" smtClean="0">
                <a:solidFill>
                  <a:srgbClr val="282829"/>
                </a:solidFill>
                <a:latin typeface="Trebuchet MS" panose="020B0603020202020204" pitchFamily="34" charset="0"/>
              </a:rPr>
              <a:t> para </a:t>
            </a:r>
            <a:r>
              <a:rPr lang="en-US" altLang="en-US" dirty="0" err="1" smtClean="0">
                <a:solidFill>
                  <a:srgbClr val="282829"/>
                </a:solidFill>
                <a:latin typeface="Trebuchet MS" panose="020B0603020202020204" pitchFamily="34" charset="0"/>
              </a:rPr>
              <a:t>investigar</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estado</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aislamiento</a:t>
            </a:r>
            <a:r>
              <a:rPr lang="en-US" altLang="en-US" dirty="0" smtClean="0">
                <a:solidFill>
                  <a:srgbClr val="282829"/>
                </a:solidFill>
                <a:latin typeface="Trebuchet MS" panose="020B0603020202020204" pitchFamily="34" charset="0"/>
              </a:rPr>
              <a:t> de los </a:t>
            </a:r>
            <a:r>
              <a:rPr lang="en-US" altLang="en-US" dirty="0" err="1" smtClean="0">
                <a:solidFill>
                  <a:srgbClr val="282829"/>
                </a:solidFill>
                <a:latin typeface="Trebuchet MS" panose="020B0603020202020204" pitchFamily="34" charset="0"/>
              </a:rPr>
              <a:t>transformadores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potencia</a:t>
            </a:r>
            <a:r>
              <a:rPr lang="en-US" altLang="en-US" dirty="0" smtClean="0">
                <a:solidFill>
                  <a:srgbClr val="282829"/>
                </a:solidFill>
                <a:latin typeface="Trebuchet MS" panose="020B0603020202020204" pitchFamily="34" charset="0"/>
              </a:rPr>
              <a:t> y los bushings. Ambos </a:t>
            </a:r>
            <a:r>
              <a:rPr lang="en-US" altLang="en-US" dirty="0" err="1" smtClean="0">
                <a:solidFill>
                  <a:srgbClr val="282829"/>
                </a:solidFill>
                <a:latin typeface="Trebuchet MS" panose="020B0603020202020204" pitchFamily="34" charset="0"/>
              </a:rPr>
              <a:t>sistemas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aislamiento</a:t>
            </a:r>
            <a:r>
              <a:rPr lang="en-US" altLang="en-US" dirty="0" smtClean="0">
                <a:solidFill>
                  <a:srgbClr val="282829"/>
                </a:solidFill>
                <a:latin typeface="Trebuchet MS" panose="020B0603020202020204" pitchFamily="34" charset="0"/>
              </a:rPr>
              <a:t> son </a:t>
            </a:r>
            <a:r>
              <a:rPr lang="en-US" altLang="en-US" dirty="0" err="1" smtClean="0">
                <a:solidFill>
                  <a:srgbClr val="282829"/>
                </a:solidFill>
                <a:latin typeface="Trebuchet MS" panose="020B0603020202020204" pitchFamily="34" charset="0"/>
              </a:rPr>
              <a:t>esenciales</a:t>
            </a:r>
            <a:r>
              <a:rPr lang="en-US" altLang="en-US" dirty="0" smtClean="0">
                <a:solidFill>
                  <a:srgbClr val="282829"/>
                </a:solidFill>
                <a:latin typeface="Trebuchet MS" panose="020B0603020202020204" pitchFamily="34" charset="0"/>
              </a:rPr>
              <a:t> para el </a:t>
            </a:r>
            <a:r>
              <a:rPr lang="en-US" altLang="en-US" dirty="0" err="1" smtClean="0">
                <a:solidFill>
                  <a:srgbClr val="282829"/>
                </a:solidFill>
                <a:latin typeface="Trebuchet MS" panose="020B0603020202020204" pitchFamily="34" charset="0"/>
              </a:rPr>
              <a:t>funcionamiento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confiable</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transformador</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algn="just" eaLnBrk="1" hangingPunct="1">
              <a:lnSpc>
                <a:spcPts val="1200"/>
              </a:lnSpc>
              <a:spcBef>
                <a:spcPts val="425"/>
              </a:spcBef>
              <a:defRPr/>
            </a:pPr>
            <a:endParaRPr lang="es-ES" altLang="en-US" dirty="0" smtClean="0">
              <a:solidFill>
                <a:srgbClr val="282829"/>
              </a:solidFill>
              <a:latin typeface="Trebuchet MS" panose="020B0603020202020204" pitchFamily="34" charset="0"/>
            </a:endParaRPr>
          </a:p>
          <a:p>
            <a:pPr algn="just" eaLnBrk="1" hangingPunct="1">
              <a:lnSpc>
                <a:spcPts val="1200"/>
              </a:lnSpc>
              <a:spcBef>
                <a:spcPts val="425"/>
              </a:spcBef>
              <a:defRPr/>
            </a:pPr>
            <a:r>
              <a:rPr lang="es-ES" altLang="en-US" dirty="0" smtClean="0">
                <a:solidFill>
                  <a:srgbClr val="282829"/>
                </a:solidFill>
                <a:latin typeface="Trebuchet MS" panose="020B0603020202020204" pitchFamily="34" charset="0"/>
              </a:rPr>
              <a:t>Una alta conductividad del aceite, el envejecimiento y un aumento en el contenido de agua son síntomas del proceso de degradación del aislamiento. Estos síntomas producen también un aumento de las pérdidas, que pueden cuantificarse midiendo el factor de potencia o el factor de disipación.</a:t>
            </a:r>
            <a:endParaRPr lang="es-ES" altLang="en-US" dirty="0" smtClean="0">
              <a:latin typeface="Trebuchet MS" panose="020B0603020202020204" pitchFamily="34" charset="0"/>
            </a:endParaRPr>
          </a:p>
          <a:p>
            <a:pPr algn="just" eaLnBrk="1" hangingPunct="1">
              <a:lnSpc>
                <a:spcPts val="1200"/>
              </a:lnSpc>
              <a:spcBef>
                <a:spcPts val="425"/>
              </a:spcBef>
              <a:defRPr/>
            </a:pPr>
            <a:r>
              <a:rPr lang="es-ES" altLang="en-US" dirty="0" smtClean="0">
                <a:solidFill>
                  <a:srgbClr val="282829"/>
                </a:solidFill>
                <a:latin typeface="Trebuchet MS" panose="020B0603020202020204" pitchFamily="34" charset="0"/>
              </a:rPr>
              <a:t>Los cambios en la capacitancia pueden indicar una ruptura parcial entre las capas capacitivas de los </a:t>
            </a:r>
            <a:r>
              <a:rPr lang="es-ES" altLang="en-US" dirty="0" err="1" smtClean="0">
                <a:solidFill>
                  <a:srgbClr val="282829"/>
                </a:solidFill>
                <a:latin typeface="Trebuchet MS" panose="020B0603020202020204" pitchFamily="34" charset="0"/>
              </a:rPr>
              <a:t>bushings</a:t>
            </a:r>
            <a:r>
              <a:rPr lang="es-ES" altLang="en-US" dirty="0" smtClean="0">
                <a:solidFill>
                  <a:srgbClr val="282829"/>
                </a:solidFill>
                <a:latin typeface="Trebuchet MS" panose="020B0603020202020204" pitchFamily="34" charset="0"/>
              </a:rPr>
              <a:t>. Midiendo la capacitancia y las pérdidas, pueden detectarse problemas en el aislamiento antes de que se produzca una falla.</a:t>
            </a:r>
            <a:endParaRPr lang="es-ES" altLang="en-US" dirty="0" smtClean="0">
              <a:latin typeface="Trebuchet MS" panose="020B0603020202020204" pitchFamily="34" charset="0"/>
            </a:endParaRPr>
          </a:p>
          <a:p>
            <a:pPr algn="just" eaLnBrk="1" hangingPunct="1">
              <a:lnSpc>
                <a:spcPts val="1200"/>
              </a:lnSpc>
              <a:spcBef>
                <a:spcPts val="425"/>
              </a:spcBef>
              <a:defRPr/>
            </a:pPr>
            <a:r>
              <a:rPr lang="es-ES" altLang="en-US" dirty="0" smtClean="0">
                <a:solidFill>
                  <a:srgbClr val="282829"/>
                </a:solidFill>
                <a:latin typeface="Trebuchet MS" panose="020B0603020202020204" pitchFamily="34" charset="0"/>
              </a:rPr>
              <a:t>Una de las principales causas de las retiradas de servicio de los transformadores es la sustitución </a:t>
            </a:r>
            <a:endParaRPr lang="es-ES" altLang="en-US" dirty="0" smtClean="0"/>
          </a:p>
          <a:p>
            <a:pPr eaLnBrk="1" hangingPunct="1">
              <a:spcBef>
                <a:spcPct val="0"/>
              </a:spcBef>
              <a:defRPr/>
            </a:pPr>
            <a:endParaRPr lang="es-ES" altLang="en-US" dirty="0" smtClean="0"/>
          </a:p>
          <a:p>
            <a:pPr algn="just" eaLnBrk="1" hangingPunct="1">
              <a:lnSpc>
                <a:spcPts val="1100"/>
              </a:lnSpc>
              <a:spcBef>
                <a:spcPts val="775"/>
              </a:spcBef>
              <a:defRPr/>
            </a:pPr>
            <a:r>
              <a:rPr lang="en-US" altLang="en-US" sz="1050" dirty="0" smtClean="0">
                <a:solidFill>
                  <a:srgbClr val="005E9D"/>
                </a:solidFill>
                <a:latin typeface="Trebuchet MS" panose="020B0603020202020204" pitchFamily="34" charset="0"/>
              </a:rPr>
              <a:t>¿</a:t>
            </a:r>
            <a:r>
              <a:rPr lang="en-US" altLang="en-US" dirty="0" err="1" smtClean="0">
                <a:solidFill>
                  <a:srgbClr val="005E9D"/>
                </a:solidFill>
                <a:latin typeface="Trebuchet MS" panose="020B0603020202020204" pitchFamily="34" charset="0"/>
              </a:rPr>
              <a:t>Cómo</a:t>
            </a:r>
            <a:r>
              <a:rPr lang="en-US" altLang="en-US" dirty="0" smtClean="0">
                <a:solidFill>
                  <a:srgbClr val="005E9D"/>
                </a:solidFill>
                <a:latin typeface="Trebuchet MS" panose="020B0603020202020204" pitchFamily="34" charset="0"/>
              </a:rPr>
              <a:t> </a:t>
            </a:r>
            <a:r>
              <a:rPr lang="en-US" altLang="en-US" dirty="0" err="1" smtClean="0">
                <a:solidFill>
                  <a:srgbClr val="005E9D"/>
                </a:solidFill>
                <a:latin typeface="Trebuchet MS" panose="020B0603020202020204" pitchFamily="34" charset="0"/>
              </a:rPr>
              <a:t>funciona</a:t>
            </a:r>
            <a:r>
              <a:rPr lang="en-US" altLang="en-US" dirty="0" smtClean="0">
                <a:solidFill>
                  <a:srgbClr val="005E9D"/>
                </a:solidFill>
                <a:latin typeface="Trebuchet MS" panose="020B0603020202020204" pitchFamily="34" charset="0"/>
              </a:rPr>
              <a:t>?</a:t>
            </a:r>
            <a:endParaRPr lang="en-US" altLang="en-US" dirty="0" smtClean="0">
              <a:latin typeface="Trebuchet MS" panose="020B0603020202020204" pitchFamily="34" charset="0"/>
            </a:endParaRPr>
          </a:p>
          <a:p>
            <a:pPr algn="just" eaLnBrk="1" hangingPunct="1">
              <a:lnSpc>
                <a:spcPts val="1100"/>
              </a:lnSpc>
              <a:spcBef>
                <a:spcPts val="388"/>
              </a:spcBef>
              <a:defRPr/>
            </a:pPr>
            <a:r>
              <a:rPr lang="en-US" altLang="en-US" dirty="0" err="1" smtClean="0">
                <a:solidFill>
                  <a:srgbClr val="282829"/>
                </a:solidFill>
                <a:latin typeface="Trebuchet MS" panose="020B0603020202020204" pitchFamily="34" charset="0"/>
              </a:rPr>
              <a:t>En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los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transformadores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potencia</a:t>
            </a:r>
            <a:r>
              <a:rPr lang="en-US" altLang="en-US" dirty="0" smtClean="0">
                <a:solidFill>
                  <a:srgbClr val="282829"/>
                </a:solidFill>
                <a:latin typeface="Trebuchet MS" panose="020B0603020202020204" pitchFamily="34" charset="0"/>
              </a:rPr>
              <a:t>, las </a:t>
            </a:r>
            <a:r>
              <a:rPr lang="en-US" altLang="en-US" dirty="0" err="1" smtClean="0">
                <a:solidFill>
                  <a:srgbClr val="282829"/>
                </a:solidFill>
                <a:latin typeface="Trebuchet MS" panose="020B0603020202020204" pitchFamily="34" charset="0"/>
              </a:rPr>
              <a:t>mediciones</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realizan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en</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aislamiento</a:t>
            </a:r>
            <a:r>
              <a:rPr lang="en-US" altLang="en-US" dirty="0" smtClean="0">
                <a:solidFill>
                  <a:srgbClr val="282829"/>
                </a:solidFill>
                <a:latin typeface="Trebuchet MS" panose="020B0603020202020204" pitchFamily="34" charset="0"/>
              </a:rPr>
              <a:t> principal entre </a:t>
            </a:r>
            <a:r>
              <a:rPr lang="en-US" altLang="en-US" dirty="0" err="1" smtClean="0">
                <a:solidFill>
                  <a:srgbClr val="282829"/>
                </a:solidFill>
                <a:latin typeface="Trebuchet MS" panose="020B0603020202020204" pitchFamily="34" charset="0"/>
              </a:rPr>
              <a:t>los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devanados</a:t>
            </a:r>
            <a:r>
              <a:rPr lang="en-US" altLang="en-US" dirty="0" smtClean="0">
                <a:solidFill>
                  <a:srgbClr val="282829"/>
                </a:solidFill>
                <a:latin typeface="Trebuchet MS" panose="020B0603020202020204" pitchFamily="34" charset="0"/>
              </a:rPr>
              <a:t> (C</a:t>
            </a:r>
            <a:r>
              <a:rPr lang="en-US" altLang="en-US" baseline="-33000" dirty="0" smtClean="0">
                <a:solidFill>
                  <a:srgbClr val="282829"/>
                </a:solidFill>
                <a:latin typeface="Trebuchet MS" panose="020B0603020202020204" pitchFamily="34" charset="0"/>
              </a:rPr>
              <a:t>HL</a:t>
            </a:r>
            <a:r>
              <a:rPr lang="en-US" altLang="en-US" dirty="0" smtClean="0">
                <a:solidFill>
                  <a:srgbClr val="282829"/>
                </a:solidFill>
                <a:latin typeface="Trebuchet MS" panose="020B0603020202020204" pitchFamily="34" charset="0"/>
              </a:rPr>
              <a:t>) y el </a:t>
            </a:r>
            <a:r>
              <a:rPr lang="en-US" altLang="en-US" dirty="0" err="1" smtClean="0">
                <a:solidFill>
                  <a:srgbClr val="282829"/>
                </a:solidFill>
                <a:latin typeface="Trebuchet MS" panose="020B0603020202020204" pitchFamily="34" charset="0"/>
              </a:rPr>
              <a:t>aislamiento</a:t>
            </a:r>
            <a:r>
              <a:rPr lang="en-US" altLang="en-US" dirty="0" smtClean="0">
                <a:solidFill>
                  <a:srgbClr val="282829"/>
                </a:solidFill>
                <a:latin typeface="Trebuchet MS" panose="020B0603020202020204" pitchFamily="34" charset="0"/>
              </a:rPr>
              <a:t> entre </a:t>
            </a:r>
            <a:r>
              <a:rPr lang="en-US" altLang="en-US" dirty="0" err="1" smtClean="0">
                <a:solidFill>
                  <a:srgbClr val="282829"/>
                </a:solidFill>
                <a:latin typeface="Trebuchet MS" panose="020B0603020202020204" pitchFamily="34" charset="0"/>
              </a:rPr>
              <a:t>los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devanados</a:t>
            </a:r>
            <a:r>
              <a:rPr lang="en-US" altLang="en-US" dirty="0" smtClean="0">
                <a:solidFill>
                  <a:srgbClr val="282829"/>
                </a:solidFill>
                <a:latin typeface="Trebuchet MS" panose="020B0603020202020204" pitchFamily="34" charset="0"/>
              </a:rPr>
              <a:t> y la </a:t>
            </a:r>
            <a:r>
              <a:rPr lang="en-US" altLang="en-US" dirty="0" err="1" smtClean="0">
                <a:solidFill>
                  <a:srgbClr val="282829"/>
                </a:solidFill>
                <a:latin typeface="Trebuchet MS" panose="020B0603020202020204" pitchFamily="34" charset="0"/>
              </a:rPr>
              <a:t>cuba</a:t>
            </a:r>
            <a:r>
              <a:rPr lang="en-US" altLang="en-US" dirty="0" smtClean="0">
                <a:solidFill>
                  <a:srgbClr val="282829"/>
                </a:solidFill>
                <a:latin typeface="Trebuchet MS" panose="020B0603020202020204" pitchFamily="34" charset="0"/>
              </a:rPr>
              <a:t> (C</a:t>
            </a:r>
            <a:r>
              <a:rPr lang="en-US" altLang="en-US" baseline="-33000" dirty="0" smtClean="0">
                <a:solidFill>
                  <a:srgbClr val="282829"/>
                </a:solidFill>
                <a:latin typeface="Trebuchet MS" panose="020B0603020202020204" pitchFamily="34" charset="0"/>
              </a:rPr>
              <a:t>H</a:t>
            </a:r>
            <a:r>
              <a:rPr lang="en-US" altLang="en-US" dirty="0" smtClean="0">
                <a:solidFill>
                  <a:srgbClr val="282829"/>
                </a:solidFill>
                <a:latin typeface="Trebuchet MS" panose="020B0603020202020204" pitchFamily="34" charset="0"/>
              </a:rPr>
              <a:t>, C</a:t>
            </a:r>
            <a:r>
              <a:rPr lang="en-US" altLang="en-US" baseline="-33000" dirty="0" smtClean="0">
                <a:solidFill>
                  <a:srgbClr val="282829"/>
                </a:solidFill>
                <a:latin typeface="Trebuchet MS" panose="020B0603020202020204" pitchFamily="34" charset="0"/>
              </a:rPr>
              <a:t>L</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cortocircuitan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los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devanados</a:t>
            </a:r>
            <a:r>
              <a:rPr lang="en-US" altLang="en-US" dirty="0" smtClean="0">
                <a:solidFill>
                  <a:srgbClr val="282829"/>
                </a:solidFill>
                <a:latin typeface="Trebuchet MS" panose="020B0603020202020204" pitchFamily="34" charset="0"/>
              </a:rPr>
              <a:t> y se </a:t>
            </a:r>
            <a:r>
              <a:rPr lang="en-US" altLang="en-US" dirty="0" err="1" smtClean="0">
                <a:solidFill>
                  <a:srgbClr val="282829"/>
                </a:solidFill>
                <a:latin typeface="Trebuchet MS" panose="020B0603020202020204" pitchFamily="34" charset="0"/>
              </a:rPr>
              <a:t>aplica</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tensión</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prueba</a:t>
            </a:r>
            <a:r>
              <a:rPr lang="en-US" altLang="en-US" dirty="0" smtClean="0">
                <a:solidFill>
                  <a:srgbClr val="282829"/>
                </a:solidFill>
                <a:latin typeface="Trebuchet MS" panose="020B0603020202020204" pitchFamily="34" charset="0"/>
              </a:rPr>
              <a:t> a un </a:t>
            </a:r>
            <a:r>
              <a:rPr lang="en-US" altLang="en-US" dirty="0" err="1" smtClean="0">
                <a:solidFill>
                  <a:srgbClr val="282829"/>
                </a:solidFill>
                <a:latin typeface="Trebuchet MS" panose="020B0603020202020204" pitchFamily="34" charset="0"/>
              </a:rPr>
              <a:t>devanado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mientras</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mide</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corriente</a:t>
            </a:r>
            <a:r>
              <a:rPr lang="en-US" altLang="en-US" dirty="0" smtClean="0">
                <a:solidFill>
                  <a:srgbClr val="282829"/>
                </a:solidFill>
                <a:latin typeface="Trebuchet MS" panose="020B0603020202020204" pitchFamily="34" charset="0"/>
              </a:rPr>
              <a:t> a </a:t>
            </a:r>
            <a:r>
              <a:rPr lang="en-US" altLang="en-US" dirty="0" err="1" smtClean="0">
                <a:solidFill>
                  <a:srgbClr val="282829"/>
                </a:solidFill>
                <a:latin typeface="Trebuchet MS" panose="020B0603020202020204" pitchFamily="34" charset="0"/>
              </a:rPr>
              <a:t>través</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aislamiento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en</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devanado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opuesto</a:t>
            </a:r>
            <a:r>
              <a:rPr lang="en-US" altLang="en-US" dirty="0" smtClean="0">
                <a:solidFill>
                  <a:srgbClr val="282829"/>
                </a:solidFill>
                <a:latin typeface="Trebuchet MS" panose="020B0603020202020204" pitchFamily="34" charset="0"/>
              </a:rPr>
              <a:t> o </a:t>
            </a:r>
            <a:r>
              <a:rPr lang="en-US" altLang="en-US" dirty="0" err="1" smtClean="0">
                <a:solidFill>
                  <a:srgbClr val="282829"/>
                </a:solidFill>
                <a:latin typeface="Trebuchet MS" panose="020B0603020202020204" pitchFamily="34" charset="0"/>
              </a:rPr>
              <a:t>en</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cuba</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algn="just" eaLnBrk="1" hangingPunct="1">
              <a:lnSpc>
                <a:spcPts val="1100"/>
              </a:lnSpc>
              <a:spcBef>
                <a:spcPts val="425"/>
              </a:spcBef>
              <a:defRPr/>
            </a:pPr>
            <a:r>
              <a:rPr lang="en-US" altLang="en-US" dirty="0" smtClean="0">
                <a:solidFill>
                  <a:srgbClr val="282829"/>
                </a:solidFill>
                <a:latin typeface="Trebuchet MS" panose="020B0603020202020204" pitchFamily="34" charset="0"/>
              </a:rPr>
              <a:t>En los bushings, la </a:t>
            </a:r>
            <a:r>
              <a:rPr lang="en-US" altLang="en-US" dirty="0" err="1" smtClean="0">
                <a:solidFill>
                  <a:srgbClr val="282829"/>
                </a:solidFill>
                <a:latin typeface="Trebuchet MS" panose="020B0603020202020204" pitchFamily="34" charset="0"/>
              </a:rPr>
              <a:t>tensión</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aplica</a:t>
            </a:r>
            <a:r>
              <a:rPr lang="en-US" altLang="en-US" dirty="0" smtClean="0">
                <a:solidFill>
                  <a:srgbClr val="282829"/>
                </a:solidFill>
                <a:latin typeface="Trebuchet MS" panose="020B0603020202020204" pitchFamily="34" charset="0"/>
              </a:rPr>
              <a:t> al conductor principal, </a:t>
            </a:r>
            <a:r>
              <a:rPr lang="en-US" altLang="en-US" dirty="0" err="1" smtClean="0">
                <a:solidFill>
                  <a:srgbClr val="282829"/>
                </a:solidFill>
                <a:latin typeface="Trebuchet MS" panose="020B0603020202020204" pitchFamily="34" charset="0"/>
              </a:rPr>
              <a:t>mientras</a:t>
            </a:r>
            <a:r>
              <a:rPr lang="en-US" altLang="en-US" dirty="0" smtClean="0">
                <a:solidFill>
                  <a:srgbClr val="282829"/>
                </a:solidFill>
                <a:latin typeface="Trebuchet MS" panose="020B0603020202020204" pitchFamily="34" charset="0"/>
              </a:rPr>
              <a:t> que la </a:t>
            </a:r>
            <a:r>
              <a:rPr lang="en-US" altLang="en-US" dirty="0" err="1" smtClean="0">
                <a:solidFill>
                  <a:srgbClr val="282829"/>
                </a:solidFill>
                <a:latin typeface="Trebuchet MS" panose="020B0603020202020204" pitchFamily="34" charset="0"/>
              </a:rPr>
              <a:t>medición</a:t>
            </a:r>
            <a:r>
              <a:rPr lang="en-US" altLang="en-US" dirty="0" smtClean="0">
                <a:solidFill>
                  <a:srgbClr val="282829"/>
                </a:solidFill>
                <a:latin typeface="Trebuchet MS" panose="020B0603020202020204" pitchFamily="34" charset="0"/>
              </a:rPr>
              <a:t> de la </a:t>
            </a:r>
            <a:r>
              <a:rPr lang="en-US" altLang="en-US" dirty="0" err="1" smtClean="0">
                <a:solidFill>
                  <a:srgbClr val="282829"/>
                </a:solidFill>
                <a:latin typeface="Trebuchet MS" panose="020B0603020202020204" pitchFamily="34" charset="0"/>
              </a:rPr>
              <a:t>corriente</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realiza</a:t>
            </a:r>
            <a:r>
              <a:rPr lang="en-US" altLang="en-US" dirty="0" smtClean="0">
                <a:solidFill>
                  <a:srgbClr val="282829"/>
                </a:solidFill>
                <a:latin typeface="Trebuchet MS" panose="020B0603020202020204" pitchFamily="34" charset="0"/>
              </a:rPr>
              <a:t> en la </a:t>
            </a:r>
            <a:r>
              <a:rPr lang="en-US" altLang="en-US" dirty="0" err="1" smtClean="0">
                <a:solidFill>
                  <a:srgbClr val="282829"/>
                </a:solidFill>
                <a:latin typeface="Trebuchet MS" panose="020B0603020202020204" pitchFamily="34" charset="0"/>
              </a:rPr>
              <a:t>toma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medición</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algn="just" eaLnBrk="1" hangingPunct="1">
              <a:lnSpc>
                <a:spcPts val="1100"/>
              </a:lnSpc>
              <a:spcBef>
                <a:spcPts val="425"/>
              </a:spcBef>
              <a:defRPr/>
            </a:pPr>
            <a:r>
              <a:rPr lang="en-US" altLang="en-US" dirty="0" smtClean="0">
                <a:solidFill>
                  <a:srgbClr val="282829"/>
                </a:solidFill>
                <a:latin typeface="Trebuchet MS" panose="020B0603020202020204" pitchFamily="34" charset="0"/>
              </a:rPr>
              <a:t>El factor de </a:t>
            </a:r>
            <a:r>
              <a:rPr lang="en-US" altLang="en-US" dirty="0" err="1" smtClean="0">
                <a:solidFill>
                  <a:srgbClr val="282829"/>
                </a:solidFill>
                <a:latin typeface="Trebuchet MS" panose="020B0603020202020204" pitchFamily="34" charset="0"/>
              </a:rPr>
              <a:t>disipación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también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denominado</a:t>
            </a:r>
            <a:r>
              <a:rPr lang="en-US" altLang="en-US" dirty="0" smtClean="0">
                <a:solidFill>
                  <a:srgbClr val="282829"/>
                </a:solidFill>
                <a:latin typeface="Trebuchet MS" panose="020B0603020202020204" pitchFamily="34" charset="0"/>
              </a:rPr>
              <a:t> tan (δ), se </a:t>
            </a:r>
            <a:r>
              <a:rPr lang="en-US" altLang="en-US" dirty="0" err="1" smtClean="0">
                <a:solidFill>
                  <a:srgbClr val="282829"/>
                </a:solidFill>
                <a:latin typeface="Trebuchet MS" panose="020B0603020202020204" pitchFamily="34" charset="0"/>
              </a:rPr>
              <a:t>calcula</a:t>
            </a:r>
            <a:r>
              <a:rPr lang="en-US" altLang="en-US" dirty="0" smtClean="0">
                <a:solidFill>
                  <a:srgbClr val="282829"/>
                </a:solidFill>
                <a:latin typeface="Trebuchet MS" panose="020B0603020202020204" pitchFamily="34" charset="0"/>
              </a:rPr>
              <a:t> a </a:t>
            </a:r>
            <a:r>
              <a:rPr lang="en-US" altLang="en-US" dirty="0" err="1" smtClean="0">
                <a:solidFill>
                  <a:srgbClr val="282829"/>
                </a:solidFill>
                <a:latin typeface="Trebuchet MS" panose="020B0603020202020204" pitchFamily="34" charset="0"/>
              </a:rPr>
              <a:t>través</a:t>
            </a:r>
            <a:r>
              <a:rPr lang="en-US" altLang="en-US" dirty="0" smtClean="0">
                <a:solidFill>
                  <a:srgbClr val="282829"/>
                </a:solidFill>
                <a:latin typeface="Trebuchet MS" panose="020B0603020202020204" pitchFamily="34" charset="0"/>
              </a:rPr>
              <a:t> de la </a:t>
            </a:r>
            <a:r>
              <a:rPr lang="en-US" altLang="en-US" dirty="0" err="1" smtClean="0">
                <a:solidFill>
                  <a:srgbClr val="282829"/>
                </a:solidFill>
                <a:latin typeface="Trebuchet MS" panose="020B0603020202020204" pitchFamily="34" charset="0"/>
              </a:rPr>
              <a:t>tangente</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ángulo</a:t>
            </a:r>
            <a:r>
              <a:rPr lang="en-US" altLang="en-US" dirty="0" smtClean="0">
                <a:solidFill>
                  <a:srgbClr val="282829"/>
                </a:solidFill>
                <a:latin typeface="Trebuchet MS" panose="020B0603020202020204" pitchFamily="34" charset="0"/>
              </a:rPr>
              <a:t> δ entre la </a:t>
            </a:r>
            <a:r>
              <a:rPr lang="en-US" altLang="en-US" dirty="0" err="1" smtClean="0">
                <a:solidFill>
                  <a:srgbClr val="282829"/>
                </a:solidFill>
                <a:latin typeface="Trebuchet MS" panose="020B0603020202020204" pitchFamily="34" charset="0"/>
              </a:rPr>
              <a:t>corriente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medida</a:t>
            </a:r>
            <a:r>
              <a:rPr lang="en-US" altLang="en-US" dirty="0" smtClean="0">
                <a:solidFill>
                  <a:srgbClr val="282829"/>
                </a:solidFill>
                <a:latin typeface="Trebuchet MS" panose="020B0603020202020204" pitchFamily="34" charset="0"/>
              </a:rPr>
              <a:t> y la </a:t>
            </a:r>
            <a:r>
              <a:rPr lang="en-US" altLang="en-US" dirty="0" err="1" smtClean="0">
                <a:solidFill>
                  <a:srgbClr val="282829"/>
                </a:solidFill>
                <a:latin typeface="Trebuchet MS" panose="020B0603020202020204" pitchFamily="34" charset="0"/>
              </a:rPr>
              <a:t>corriente</a:t>
            </a:r>
            <a:r>
              <a:rPr lang="en-US" altLang="en-US" dirty="0" smtClean="0">
                <a:solidFill>
                  <a:srgbClr val="282829"/>
                </a:solidFill>
                <a:latin typeface="Trebuchet MS" panose="020B0603020202020204" pitchFamily="34" charset="0"/>
              </a:rPr>
              <a:t> ideal, que se </a:t>
            </a:r>
            <a:r>
              <a:rPr lang="en-US" altLang="en-US" dirty="0" err="1" smtClean="0">
                <a:solidFill>
                  <a:srgbClr val="282829"/>
                </a:solidFill>
                <a:latin typeface="Trebuchet MS" panose="020B0603020202020204" pitchFamily="34" charset="0"/>
              </a:rPr>
              <a:t>produciría</a:t>
            </a:r>
            <a:r>
              <a:rPr lang="en-US" altLang="en-US" dirty="0" smtClean="0">
                <a:solidFill>
                  <a:srgbClr val="282829"/>
                </a:solidFill>
                <a:latin typeface="Trebuchet MS" panose="020B0603020202020204" pitchFamily="34" charset="0"/>
              </a:rPr>
              <a:t> de no </a:t>
            </a:r>
            <a:r>
              <a:rPr lang="en-US" altLang="en-US" dirty="0" err="1" smtClean="0">
                <a:solidFill>
                  <a:srgbClr val="282829"/>
                </a:solidFill>
                <a:latin typeface="Trebuchet MS" panose="020B0603020202020204" pitchFamily="34" charset="0"/>
              </a:rPr>
              <a:t>existir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pérdidas</a:t>
            </a:r>
            <a:r>
              <a:rPr lang="en-US" altLang="en-US" dirty="0" smtClean="0">
                <a:solidFill>
                  <a:srgbClr val="282829"/>
                </a:solidFill>
                <a:latin typeface="Trebuchet MS" panose="020B0603020202020204" pitchFamily="34" charset="0"/>
              </a:rPr>
              <a:t>. El factor de </a:t>
            </a:r>
            <a:r>
              <a:rPr lang="en-US" altLang="en-US" dirty="0" err="1" smtClean="0">
                <a:solidFill>
                  <a:srgbClr val="282829"/>
                </a:solidFill>
                <a:latin typeface="Trebuchet MS" panose="020B0603020202020204" pitchFamily="34" charset="0"/>
              </a:rPr>
              <a:t>potencia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es</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coseno</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ángulo</a:t>
            </a:r>
            <a:r>
              <a:rPr lang="en-US" altLang="en-US" dirty="0" smtClean="0">
                <a:solidFill>
                  <a:srgbClr val="282829"/>
                </a:solidFill>
                <a:latin typeface="Trebuchet MS" panose="020B0603020202020204" pitchFamily="34" charset="0"/>
              </a:rPr>
              <a:t> φ, </a:t>
            </a:r>
            <a:r>
              <a:rPr lang="en-US" altLang="en-US" dirty="0" err="1" smtClean="0">
                <a:solidFill>
                  <a:srgbClr val="282829"/>
                </a:solidFill>
                <a:latin typeface="Trebuchet MS" panose="020B0603020202020204" pitchFamily="34" charset="0"/>
              </a:rPr>
              <a:t>por</a:t>
            </a:r>
            <a:r>
              <a:rPr lang="en-US" altLang="en-US" dirty="0" smtClean="0">
                <a:solidFill>
                  <a:srgbClr val="282829"/>
                </a:solidFill>
                <a:latin typeface="Trebuchet MS" panose="020B0603020202020204" pitchFamily="34" charset="0"/>
              </a:rPr>
              <a:t> lo </a:t>
            </a:r>
            <a:r>
              <a:rPr lang="en-US" altLang="en-US" dirty="0" err="1" smtClean="0">
                <a:solidFill>
                  <a:srgbClr val="282829"/>
                </a:solidFill>
                <a:latin typeface="Trebuchet MS" panose="020B0603020202020204" pitchFamily="34" charset="0"/>
              </a:rPr>
              <a:t>tanto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también</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denomina</a:t>
            </a:r>
            <a:r>
              <a:rPr lang="en-US" altLang="en-US" dirty="0" smtClean="0">
                <a:solidFill>
                  <a:srgbClr val="282829"/>
                </a:solidFill>
                <a:latin typeface="Trebuchet MS" panose="020B0603020202020204" pitchFamily="34" charset="0"/>
              </a:rPr>
              <a:t> cos (φ), entre la </a:t>
            </a:r>
            <a:r>
              <a:rPr lang="en-US" altLang="en-US" dirty="0" err="1" smtClean="0">
                <a:solidFill>
                  <a:srgbClr val="282829"/>
                </a:solidFill>
                <a:latin typeface="Trebuchet MS" panose="020B0603020202020204" pitchFamily="34" charset="0"/>
              </a:rPr>
              <a:t>tensión</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salida</a:t>
            </a:r>
            <a:r>
              <a:rPr lang="en-US" altLang="en-US" dirty="0" smtClean="0">
                <a:solidFill>
                  <a:srgbClr val="282829"/>
                </a:solidFill>
                <a:latin typeface="Trebuchet MS" panose="020B0603020202020204" pitchFamily="34" charset="0"/>
              </a:rPr>
              <a:t> y la </a:t>
            </a:r>
            <a:r>
              <a:rPr lang="en-US" altLang="en-US" dirty="0" err="1" smtClean="0">
                <a:solidFill>
                  <a:srgbClr val="282829"/>
                </a:solidFill>
                <a:latin typeface="Trebuchet MS" panose="020B0603020202020204" pitchFamily="34" charset="0"/>
              </a:rPr>
              <a:t>corriente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medida</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spcBef>
                <a:spcPct val="0"/>
              </a:spcBef>
              <a:defRPr/>
            </a:pPr>
            <a:endParaRPr lang="es-ES" altLang="en-US" dirty="0" smtClean="0"/>
          </a:p>
          <a:p>
            <a:pPr eaLnBrk="1" hangingPunct="1">
              <a:spcBef>
                <a:spcPct val="0"/>
              </a:spcBef>
              <a:defRPr/>
            </a:pPr>
            <a:r>
              <a:rPr lang="es-ES" altLang="en-US" dirty="0" smtClean="0">
                <a:solidFill>
                  <a:srgbClr val="282829"/>
                </a:solidFill>
                <a:latin typeface="Trebuchet MS" panose="020B0603020202020204" pitchFamily="34" charset="0"/>
              </a:rPr>
              <a:t>El uso de frecuencias diferentes a la frecuencia de la línea aumenta la sensibilidad de la medición, ya que algunos problemas son más dominantes a frecuencias por encima o por debajo de la frecuencia de la línea. Los modernos dispositivos de prueba pueden realizar barridos automáticos de frecuencia o de tensión.</a:t>
            </a:r>
            <a:endParaRPr lang="es-ES" altLang="en-US" dirty="0" smtClean="0">
              <a:latin typeface="Trebuchet MS" panose="020B0603020202020204" pitchFamily="34" charset="0"/>
            </a:endParaRPr>
          </a:p>
          <a:p>
            <a:pPr eaLnBrk="1" hangingPunct="1">
              <a:spcBef>
                <a:spcPct val="0"/>
              </a:spcBef>
              <a:defRPr/>
            </a:pPr>
            <a:endParaRPr lang="en-US" altLang="en-US" dirty="0" smtClean="0"/>
          </a:p>
        </p:txBody>
      </p:sp>
      <p:sp>
        <p:nvSpPr>
          <p:cNvPr id="431108" name="Marcador de número de diapositiva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0994C1B-15FC-47FF-8FED-78B4A476743D}" type="slidenum">
              <a:rPr lang="en-US" altLang="en-US"/>
              <a:pPr/>
              <a:t>14</a:t>
            </a:fld>
            <a:endParaRPr lang="en-US" altLang="en-US"/>
          </a:p>
        </p:txBody>
      </p:sp>
    </p:spTree>
    <p:extLst>
      <p:ext uri="{BB962C8B-B14F-4D97-AF65-F5344CB8AC3E}">
        <p14:creationId xmlns:p14="http://schemas.microsoft.com/office/powerpoint/2010/main" xmlns="" val="1939734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32131" name="Marcador de nota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lgn="just" eaLnBrk="1" hangingPunct="1">
              <a:lnSpc>
                <a:spcPts val="1000"/>
              </a:lnSpc>
              <a:spcBef>
                <a:spcPts val="775"/>
              </a:spcBef>
            </a:pPr>
            <a:r>
              <a:rPr lang="en-US" altLang="en-US" sz="1800" dirty="0" smtClean="0">
                <a:solidFill>
                  <a:srgbClr val="005E9D"/>
                </a:solidFill>
                <a:latin typeface="Trebuchet MS" panose="020B0603020202020204" pitchFamily="34" charset="0"/>
              </a:rPr>
              <a:t>¿</a:t>
            </a:r>
            <a:r>
              <a:rPr lang="en-US" altLang="en-US" sz="1800" dirty="0" err="1" smtClean="0">
                <a:solidFill>
                  <a:srgbClr val="005E9D"/>
                </a:solidFill>
                <a:latin typeface="Trebuchet MS" panose="020B0603020202020204" pitchFamily="34" charset="0"/>
              </a:rPr>
              <a:t>Por</a:t>
            </a:r>
            <a:r>
              <a:rPr lang="en-US" altLang="en-US" sz="1800" dirty="0" smtClean="0">
                <a:solidFill>
                  <a:srgbClr val="005E9D"/>
                </a:solidFill>
                <a:latin typeface="Trebuchet MS" panose="020B0603020202020204" pitchFamily="34" charset="0"/>
              </a:rPr>
              <a:t> </a:t>
            </a:r>
            <a:r>
              <a:rPr lang="en-US" altLang="en-US" sz="1800" dirty="0" err="1" smtClean="0">
                <a:solidFill>
                  <a:srgbClr val="005E9D"/>
                </a:solidFill>
                <a:latin typeface="Trebuchet MS" panose="020B0603020202020204" pitchFamily="34" charset="0"/>
              </a:rPr>
              <a:t>qué</a:t>
            </a:r>
            <a:r>
              <a:rPr lang="en-US" altLang="en-US" sz="1800" dirty="0" smtClean="0">
                <a:solidFill>
                  <a:srgbClr val="005E9D"/>
                </a:solidFill>
                <a:latin typeface="Trebuchet MS" panose="020B0603020202020204" pitchFamily="34" charset="0"/>
              </a:rPr>
              <a:t> </a:t>
            </a:r>
            <a:r>
              <a:rPr lang="en-US" altLang="en-US" sz="1800" dirty="0" err="1" smtClean="0">
                <a:solidFill>
                  <a:srgbClr val="005E9D"/>
                </a:solidFill>
                <a:latin typeface="Trebuchet MS" panose="020B0603020202020204" pitchFamily="34" charset="0"/>
              </a:rPr>
              <a:t>medir</a:t>
            </a:r>
            <a:r>
              <a:rPr lang="en-US" altLang="en-US" sz="1800" dirty="0" smtClean="0">
                <a:solidFill>
                  <a:srgbClr val="005E9D"/>
                </a:solidFill>
                <a:latin typeface="Trebuchet MS" panose="020B0603020202020204" pitchFamily="34" charset="0"/>
              </a:rPr>
              <a:t>?</a:t>
            </a:r>
            <a:endParaRPr lang="en-US" altLang="en-US" sz="1800" dirty="0" smtClean="0">
              <a:latin typeface="Trebuchet MS" panose="020B0603020202020204" pitchFamily="34" charset="0"/>
            </a:endParaRPr>
          </a:p>
          <a:p>
            <a:pPr algn="just" eaLnBrk="1" hangingPunct="1">
              <a:lnSpc>
                <a:spcPts val="1000"/>
              </a:lnSpc>
              <a:spcBef>
                <a:spcPts val="388"/>
              </a:spcBef>
            </a:pPr>
            <a:r>
              <a:rPr lang="en-US" altLang="en-US" dirty="0" smtClean="0">
                <a:solidFill>
                  <a:srgbClr val="282829"/>
                </a:solidFill>
                <a:latin typeface="Trebuchet MS" panose="020B0603020202020204" pitchFamily="34" charset="0"/>
              </a:rPr>
              <a:t>Las </a:t>
            </a:r>
            <a:r>
              <a:rPr lang="en-US" altLang="en-US" dirty="0" err="1" smtClean="0">
                <a:solidFill>
                  <a:srgbClr val="282829"/>
                </a:solidFill>
                <a:latin typeface="Trebuchet MS" panose="020B0603020202020204" pitchFamily="34" charset="0"/>
              </a:rPr>
              <a:t>mediciones</a:t>
            </a:r>
            <a:r>
              <a:rPr lang="en-US" altLang="en-US" dirty="0" smtClean="0">
                <a:solidFill>
                  <a:srgbClr val="282829"/>
                </a:solidFill>
                <a:latin typeface="Trebuchet MS" panose="020B0603020202020204" pitchFamily="34" charset="0"/>
              </a:rPr>
              <a:t> de la </a:t>
            </a:r>
            <a:r>
              <a:rPr lang="en-US" altLang="en-US" dirty="0" err="1" smtClean="0">
                <a:solidFill>
                  <a:srgbClr val="282829"/>
                </a:solidFill>
                <a:latin typeface="Trebuchet MS" panose="020B0603020202020204" pitchFamily="34" charset="0"/>
              </a:rPr>
              <a:t>resistencia</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devanado</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realizan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para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evaluar</a:t>
            </a:r>
            <a:r>
              <a:rPr lang="en-US" altLang="en-US" dirty="0" smtClean="0">
                <a:solidFill>
                  <a:srgbClr val="282829"/>
                </a:solidFill>
                <a:latin typeface="Trebuchet MS" panose="020B0603020202020204" pitchFamily="34" charset="0"/>
              </a:rPr>
              <a:t> los </a:t>
            </a:r>
            <a:r>
              <a:rPr lang="en-US" altLang="en-US" dirty="0" err="1" smtClean="0">
                <a:solidFill>
                  <a:srgbClr val="282829"/>
                </a:solidFill>
                <a:latin typeface="Trebuchet MS" panose="020B0603020202020204" pitchFamily="34" charset="0"/>
              </a:rPr>
              <a:t>posibles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daños</a:t>
            </a:r>
            <a:r>
              <a:rPr lang="en-US" altLang="en-US" dirty="0" smtClean="0">
                <a:solidFill>
                  <a:srgbClr val="282829"/>
                </a:solidFill>
                <a:latin typeface="Trebuchet MS" panose="020B0603020202020204" pitchFamily="34" charset="0"/>
              </a:rPr>
              <a:t> en los </a:t>
            </a:r>
            <a:r>
              <a:rPr lang="en-US" altLang="en-US" dirty="0" err="1" smtClean="0">
                <a:solidFill>
                  <a:srgbClr val="282829"/>
                </a:solidFill>
                <a:latin typeface="Trebuchet MS" panose="020B0603020202020204" pitchFamily="34" charset="0"/>
              </a:rPr>
              <a:t>devanados</a:t>
            </a:r>
            <a:r>
              <a:rPr lang="en-US" altLang="en-US" dirty="0" smtClean="0">
                <a:solidFill>
                  <a:srgbClr val="282829"/>
                </a:solidFill>
                <a:latin typeface="Trebuchet MS" panose="020B0603020202020204" pitchFamily="34" charset="0"/>
              </a:rPr>
              <a:t> o </a:t>
            </a:r>
            <a:r>
              <a:rPr lang="en-US" altLang="en-US" dirty="0" err="1" smtClean="0">
                <a:solidFill>
                  <a:srgbClr val="282829"/>
                </a:solidFill>
                <a:latin typeface="Trebuchet MS" panose="020B0603020202020204" pitchFamily="34" charset="0"/>
              </a:rPr>
              <a:t>problemas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contacto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como</a:t>
            </a:r>
            <a:r>
              <a:rPr lang="en-US" altLang="en-US" dirty="0" smtClean="0">
                <a:solidFill>
                  <a:srgbClr val="282829"/>
                </a:solidFill>
                <a:latin typeface="Trebuchet MS" panose="020B0603020202020204" pitchFamily="34" charset="0"/>
              </a:rPr>
              <a:t> el de los bushings con los </a:t>
            </a:r>
            <a:r>
              <a:rPr lang="en-US" altLang="en-US" dirty="0" err="1" smtClean="0">
                <a:solidFill>
                  <a:srgbClr val="282829"/>
                </a:solidFill>
                <a:latin typeface="Trebuchet MS" panose="020B0603020202020204" pitchFamily="34" charset="0"/>
              </a:rPr>
              <a:t>devanados</a:t>
            </a:r>
            <a:r>
              <a:rPr lang="en-US" altLang="en-US" dirty="0" smtClean="0">
                <a:solidFill>
                  <a:srgbClr val="282829"/>
                </a:solidFill>
                <a:latin typeface="Trebuchet MS" panose="020B0603020202020204" pitchFamily="34" charset="0"/>
              </a:rPr>
              <a:t>, los </a:t>
            </a:r>
            <a:r>
              <a:rPr lang="en-US" altLang="en-US" dirty="0" err="1" smtClean="0">
                <a:solidFill>
                  <a:srgbClr val="282829"/>
                </a:solidFill>
                <a:latin typeface="Trebuchet MS" panose="020B0603020202020204" pitchFamily="34" charset="0"/>
              </a:rPr>
              <a:t>devanados</a:t>
            </a:r>
            <a:r>
              <a:rPr lang="en-US" altLang="en-US" dirty="0" smtClean="0">
                <a:solidFill>
                  <a:srgbClr val="282829"/>
                </a:solidFill>
                <a:latin typeface="Trebuchet MS" panose="020B0603020202020204" pitchFamily="34" charset="0"/>
              </a:rPr>
              <a:t> con el </a:t>
            </a:r>
            <a:r>
              <a:rPr lang="en-US" altLang="en-US" dirty="0" err="1" smtClean="0">
                <a:solidFill>
                  <a:srgbClr val="282829"/>
                </a:solidFill>
                <a:latin typeface="Trebuchet MS" panose="020B0603020202020204" pitchFamily="34" charset="0"/>
              </a:rPr>
              <a:t>cambiador</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tomas</a:t>
            </a:r>
            <a:r>
              <a:rPr lang="en-US" altLang="en-US" dirty="0" smtClean="0">
                <a:solidFill>
                  <a:srgbClr val="282829"/>
                </a:solidFill>
                <a:latin typeface="Trebuchet MS" panose="020B0603020202020204" pitchFamily="34" charset="0"/>
              </a:rPr>
              <a:t>, etc.</a:t>
            </a:r>
            <a:endParaRPr lang="en-US" altLang="en-US" dirty="0" smtClean="0">
              <a:latin typeface="Trebuchet MS" panose="020B0603020202020204" pitchFamily="34" charset="0"/>
            </a:endParaRPr>
          </a:p>
          <a:p>
            <a:pPr algn="just" eaLnBrk="1" hangingPunct="1">
              <a:lnSpc>
                <a:spcPts val="1000"/>
              </a:lnSpc>
              <a:spcBef>
                <a:spcPts val="425"/>
              </a:spcBef>
            </a:pPr>
            <a:r>
              <a:rPr lang="en-US" altLang="en-US" dirty="0" err="1" smtClean="0">
                <a:solidFill>
                  <a:srgbClr val="282829"/>
                </a:solidFill>
                <a:latin typeface="Trebuchet MS" panose="020B0603020202020204" pitchFamily="34" charset="0"/>
              </a:rPr>
              <a:t>También</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utilizan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para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comprobar</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cambiador</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tomas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bajo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carga</a:t>
            </a:r>
            <a:r>
              <a:rPr lang="en-US" altLang="en-US" dirty="0" smtClean="0">
                <a:solidFill>
                  <a:srgbClr val="282829"/>
                </a:solidFill>
                <a:latin typeface="Trebuchet MS" panose="020B0603020202020204" pitchFamily="34" charset="0"/>
              </a:rPr>
              <a:t> (OLTC), </a:t>
            </a:r>
            <a:r>
              <a:rPr lang="en-US" altLang="en-US" dirty="0" err="1" smtClean="0">
                <a:solidFill>
                  <a:srgbClr val="282829"/>
                </a:solidFill>
                <a:latin typeface="Trebuchet MS" panose="020B0603020202020204" pitchFamily="34" charset="0"/>
              </a:rPr>
              <a:t>ya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que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pueden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indicar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cuándo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limpiar</a:t>
            </a:r>
            <a:r>
              <a:rPr lang="en-US" altLang="en-US" dirty="0" smtClean="0">
                <a:solidFill>
                  <a:srgbClr val="282829"/>
                </a:solidFill>
                <a:latin typeface="Trebuchet MS" panose="020B0603020202020204" pitchFamily="34" charset="0"/>
              </a:rPr>
              <a:t> o </a:t>
            </a:r>
            <a:r>
              <a:rPr lang="en-US" altLang="en-US" dirty="0" err="1" smtClean="0">
                <a:solidFill>
                  <a:srgbClr val="282829"/>
                </a:solidFill>
                <a:latin typeface="Trebuchet MS" panose="020B0603020202020204" pitchFamily="34" charset="0"/>
              </a:rPr>
              <a:t>reemplazar</a:t>
            </a:r>
            <a:r>
              <a:rPr lang="en-US" altLang="en-US" dirty="0" smtClean="0">
                <a:solidFill>
                  <a:srgbClr val="282829"/>
                </a:solidFill>
                <a:latin typeface="Trebuchet MS" panose="020B0603020202020204" pitchFamily="34" charset="0"/>
              </a:rPr>
              <a:t> los </a:t>
            </a:r>
            <a:r>
              <a:rPr lang="en-US" altLang="en-US" dirty="0" err="1" smtClean="0">
                <a:solidFill>
                  <a:srgbClr val="282829"/>
                </a:solidFill>
                <a:latin typeface="Trebuchet MS" panose="020B0603020202020204" pitchFamily="34" charset="0"/>
              </a:rPr>
              <a:t>contactos</a:t>
            </a:r>
            <a:r>
              <a:rPr lang="en-US" altLang="en-US" dirty="0" smtClean="0">
                <a:solidFill>
                  <a:srgbClr val="282829"/>
                </a:solidFill>
                <a:latin typeface="Trebuchet MS" panose="020B0603020202020204" pitchFamily="34" charset="0"/>
              </a:rPr>
              <a:t> del OLTC, o </a:t>
            </a:r>
            <a:r>
              <a:rPr lang="en-US" altLang="en-US" dirty="0" err="1" smtClean="0">
                <a:solidFill>
                  <a:srgbClr val="282829"/>
                </a:solidFill>
                <a:latin typeface="Trebuchet MS" panose="020B0603020202020204" pitchFamily="34" charset="0"/>
              </a:rPr>
              <a:t>cuando</a:t>
            </a:r>
            <a:r>
              <a:rPr lang="en-US" altLang="en-US" dirty="0" smtClean="0">
                <a:solidFill>
                  <a:srgbClr val="282829"/>
                </a:solidFill>
                <a:latin typeface="Trebuchet MS" panose="020B0603020202020204" pitchFamily="34" charset="0"/>
              </a:rPr>
              <a:t> hay </a:t>
            </a:r>
            <a:r>
              <a:rPr lang="en-US" altLang="en-US" dirty="0" err="1" smtClean="0">
                <a:solidFill>
                  <a:srgbClr val="282829"/>
                </a:solidFill>
                <a:latin typeface="Trebuchet MS" panose="020B0603020202020204" pitchFamily="34" charset="0"/>
              </a:rPr>
              <a:t>que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cambiar</a:t>
            </a:r>
            <a:r>
              <a:rPr lang="en-US" altLang="en-US" dirty="0" smtClean="0">
                <a:solidFill>
                  <a:srgbClr val="282829"/>
                </a:solidFill>
                <a:latin typeface="Trebuchet MS" panose="020B0603020202020204" pitchFamily="34" charset="0"/>
              </a:rPr>
              <a:t> o </a:t>
            </a:r>
            <a:r>
              <a:rPr lang="en-US" altLang="en-US" dirty="0" err="1" smtClean="0">
                <a:solidFill>
                  <a:srgbClr val="282829"/>
                </a:solidFill>
                <a:latin typeface="Trebuchet MS" panose="020B0603020202020204" pitchFamily="34" charset="0"/>
              </a:rPr>
              <a:t>renovar</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propio</a:t>
            </a:r>
            <a:r>
              <a:rPr lang="en-US" altLang="en-US" dirty="0" smtClean="0">
                <a:solidFill>
                  <a:srgbClr val="282829"/>
                </a:solidFill>
                <a:latin typeface="Trebuchet MS" panose="020B0603020202020204" pitchFamily="34" charset="0"/>
              </a:rPr>
              <a:t> OLTC. </a:t>
            </a:r>
            <a:r>
              <a:rPr lang="en-US" altLang="en-US" dirty="0" err="1" smtClean="0">
                <a:solidFill>
                  <a:srgbClr val="282829"/>
                </a:solidFill>
                <a:latin typeface="Trebuchet MS" panose="020B0603020202020204" pitchFamily="34" charset="0"/>
              </a:rPr>
              <a:t>Pueden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detectarse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fallas</a:t>
            </a:r>
            <a:r>
              <a:rPr lang="en-US" altLang="en-US" dirty="0" smtClean="0">
                <a:solidFill>
                  <a:srgbClr val="282829"/>
                </a:solidFill>
                <a:latin typeface="Trebuchet MS" panose="020B0603020202020204" pitchFamily="34" charset="0"/>
              </a:rPr>
              <a:t> sin </a:t>
            </a:r>
            <a:r>
              <a:rPr lang="en-US" altLang="en-US" dirty="0" err="1" smtClean="0">
                <a:solidFill>
                  <a:srgbClr val="282829"/>
                </a:solidFill>
                <a:latin typeface="Trebuchet MS" panose="020B0603020202020204" pitchFamily="34" charset="0"/>
              </a:rPr>
              <a:t>necesidad</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abrir</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compartimiento</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cambiador</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tomas</a:t>
            </a:r>
            <a:r>
              <a:rPr lang="en-US" altLang="en-US" dirty="0" smtClean="0">
                <a:solidFill>
                  <a:srgbClr val="282829"/>
                </a:solidFill>
                <a:latin typeface="Trebuchet MS" panose="020B0603020202020204" pitchFamily="34" charset="0"/>
              </a:rPr>
              <a:t>.</a:t>
            </a:r>
            <a:endParaRPr lang="es-ES" altLang="en-US" dirty="0" smtClean="0">
              <a:solidFill>
                <a:srgbClr val="282829"/>
              </a:solidFill>
              <a:latin typeface="Trebuchet MS" panose="020B0603020202020204" pitchFamily="34" charset="0"/>
            </a:endParaRPr>
          </a:p>
          <a:p>
            <a:pPr eaLnBrk="1" hangingPunct="1"/>
            <a:endParaRPr lang="es-ES" altLang="en-US" dirty="0" smtClean="0"/>
          </a:p>
          <a:p>
            <a:pPr algn="just" eaLnBrk="1" hangingPunct="1">
              <a:lnSpc>
                <a:spcPts val="900"/>
              </a:lnSpc>
              <a:spcBef>
                <a:spcPts val="775"/>
              </a:spcBef>
            </a:pPr>
            <a:r>
              <a:rPr lang="es-ES" altLang="en-US" dirty="0" smtClean="0">
                <a:solidFill>
                  <a:srgbClr val="005E9D"/>
                </a:solidFill>
                <a:latin typeface="Trebuchet MS" panose="020B0603020202020204" pitchFamily="34" charset="0"/>
              </a:rPr>
              <a:t>Cómo funciona?</a:t>
            </a:r>
            <a:endParaRPr lang="es-ES" altLang="en-US" dirty="0" smtClean="0">
              <a:latin typeface="Trebuchet MS" panose="020B0603020202020204" pitchFamily="34" charset="0"/>
            </a:endParaRPr>
          </a:p>
          <a:p>
            <a:pPr algn="just" eaLnBrk="1" hangingPunct="1">
              <a:lnSpc>
                <a:spcPts val="900"/>
              </a:lnSpc>
              <a:spcBef>
                <a:spcPts val="388"/>
              </a:spcBef>
            </a:pPr>
            <a:r>
              <a:rPr lang="es-ES" altLang="en-US" dirty="0" smtClean="0">
                <a:solidFill>
                  <a:srgbClr val="282829"/>
                </a:solidFill>
                <a:latin typeface="Trebuchet MS" panose="020B0603020202020204" pitchFamily="34" charset="0"/>
              </a:rPr>
              <a:t>Para medir la resistencia del devanado, el devanado debe cargarse hasta que el núcleo esté saturado. A continuación puede determinarse la resistencia midiendo la corriente y la tensión de CC Para devanados con tomas múltiples, esto hay que realizarlo en cada posición de toma, probando por tanto el OLTC y el devanado juntos. Hay dos métodos comunes para estas ensayos: mediciones de la resistencia estática y de la dinámica del devanado.</a:t>
            </a:r>
            <a:endParaRPr lang="es-ES" altLang="en-US" dirty="0" smtClean="0">
              <a:latin typeface="Trebuchet MS" panose="020B0603020202020204" pitchFamily="34" charset="0"/>
            </a:endParaRPr>
          </a:p>
          <a:p>
            <a:pPr eaLnBrk="1" hangingPunct="1"/>
            <a:endParaRPr lang="es-ES" altLang="en-US" dirty="0" smtClean="0"/>
          </a:p>
          <a:p>
            <a:pPr algn="just" eaLnBrk="1" hangingPunct="1">
              <a:lnSpc>
                <a:spcPts val="900"/>
              </a:lnSpc>
              <a:spcBef>
                <a:spcPts val="425"/>
              </a:spcBef>
            </a:pPr>
            <a:r>
              <a:rPr lang="es-ES" altLang="en-US" dirty="0" smtClean="0">
                <a:solidFill>
                  <a:srgbClr val="282829"/>
                </a:solidFill>
                <a:latin typeface="Trebuchet MS" panose="020B0603020202020204" pitchFamily="34" charset="0"/>
              </a:rPr>
              <a:t>Las </a:t>
            </a:r>
            <a:r>
              <a:rPr lang="es-ES" altLang="en-US" b="1" dirty="0" smtClean="0">
                <a:solidFill>
                  <a:srgbClr val="282829"/>
                </a:solidFill>
                <a:latin typeface="Trebuchet MS" panose="020B0603020202020204" pitchFamily="34" charset="0"/>
              </a:rPr>
              <a:t>mediciones de la resistencia estática del devanado </a:t>
            </a:r>
            <a:r>
              <a:rPr lang="es-ES" altLang="en-US" dirty="0" smtClean="0">
                <a:solidFill>
                  <a:srgbClr val="282829"/>
                </a:solidFill>
                <a:latin typeface="Trebuchet MS" panose="020B0603020202020204" pitchFamily="34" charset="0"/>
              </a:rPr>
              <a:t>son la forma más común y más fácil de comprobar si existen problemas en relación con el devanado y el OLTC. Se investiga la resistencia de cada posición subsiguiente de toma y se compara con los datos de medición de referencia del fabricante.</a:t>
            </a:r>
            <a:endParaRPr lang="es-ES" altLang="en-US" dirty="0" smtClean="0">
              <a:latin typeface="Trebuchet MS" panose="020B0603020202020204" pitchFamily="34" charset="0"/>
            </a:endParaRPr>
          </a:p>
          <a:p>
            <a:pPr algn="just" eaLnBrk="1" hangingPunct="1">
              <a:lnSpc>
                <a:spcPts val="900"/>
              </a:lnSpc>
              <a:spcBef>
                <a:spcPts val="425"/>
              </a:spcBef>
            </a:pPr>
            <a:r>
              <a:rPr lang="es-ES" altLang="en-US" dirty="0" smtClean="0">
                <a:solidFill>
                  <a:srgbClr val="282829"/>
                </a:solidFill>
                <a:latin typeface="Trebuchet MS" panose="020B0603020202020204" pitchFamily="34" charset="0"/>
              </a:rPr>
              <a:t>Las </a:t>
            </a:r>
            <a:r>
              <a:rPr lang="es-ES" altLang="en-US" b="1" dirty="0" smtClean="0">
                <a:solidFill>
                  <a:srgbClr val="282829"/>
                </a:solidFill>
                <a:latin typeface="Trebuchet MS" panose="020B0603020202020204" pitchFamily="34" charset="0"/>
              </a:rPr>
              <a:t>mediciones de la resistencia dinámica </a:t>
            </a:r>
            <a:r>
              <a:rPr lang="es-ES" altLang="en-US" dirty="0" smtClean="0">
                <a:solidFill>
                  <a:srgbClr val="282829"/>
                </a:solidFill>
                <a:latin typeface="Trebuchet MS" panose="020B0603020202020204" pitchFamily="34" charset="0"/>
              </a:rPr>
              <a:t>se realizan como una medición complementaria con el fin de analizar el proceso de conmutación de transitorios de un OLTC derivador resistivo. Se investiga el proceso de conmutación del propio conmutador de derivación.</a:t>
            </a:r>
            <a:endParaRPr lang="es-ES" altLang="en-US" dirty="0" smtClean="0">
              <a:latin typeface="Trebuchet MS" panose="020B0603020202020204" pitchFamily="34" charset="0"/>
            </a:endParaRPr>
          </a:p>
          <a:p>
            <a:pPr algn="just" eaLnBrk="1" hangingPunct="1">
              <a:lnSpc>
                <a:spcPts val="900"/>
              </a:lnSpc>
            </a:pPr>
            <a:r>
              <a:rPr lang="es-ES" altLang="en-US" dirty="0" smtClean="0">
                <a:solidFill>
                  <a:srgbClr val="282829"/>
                </a:solidFill>
                <a:latin typeface="Trebuchet MS" panose="020B0603020202020204" pitchFamily="34" charset="0"/>
              </a:rPr>
              <a:t>Al conmutar el cambiador de tomas durante la medición de resistencia del devanado, la corriente CC se reduce temporalmente y se registra y analiza este comportamiento.</a:t>
            </a:r>
            <a:endParaRPr lang="es-ES" altLang="en-US" dirty="0" smtClean="0">
              <a:latin typeface="Trebuchet MS" panose="020B0603020202020204" pitchFamily="34" charset="0"/>
            </a:endParaRPr>
          </a:p>
          <a:p>
            <a:pPr eaLnBrk="1" hangingPunct="1"/>
            <a:endParaRPr lang="es-ES" altLang="en-US" dirty="0" smtClean="0"/>
          </a:p>
          <a:p>
            <a:endParaRPr lang="es-ES" sz="1200" kern="1200" baseline="0" dirty="0" smtClean="0">
              <a:solidFill>
                <a:schemeClr val="tx1"/>
              </a:solidFill>
              <a:latin typeface="+mn-lt"/>
              <a:ea typeface="+mn-ea"/>
              <a:cs typeface="+mn-cs"/>
            </a:endParaRPr>
          </a:p>
          <a:p>
            <a:endParaRPr lang="es-AR" sz="1200" kern="1200" baseline="0" dirty="0" smtClean="0">
              <a:solidFill>
                <a:schemeClr val="tx1"/>
              </a:solidFill>
              <a:latin typeface="+mn-lt"/>
              <a:ea typeface="+mn-ea"/>
              <a:cs typeface="+mn-cs"/>
            </a:endParaRPr>
          </a:p>
          <a:p>
            <a:r>
              <a:rPr lang="es-AR" sz="1200" kern="1200" baseline="0" dirty="0" smtClean="0">
                <a:solidFill>
                  <a:schemeClr val="tx1"/>
                </a:solidFill>
                <a:latin typeface="+mn-lt"/>
                <a:ea typeface="+mn-ea"/>
                <a:cs typeface="+mn-cs"/>
              </a:rPr>
              <a:t>Adicionalmente... </a:t>
            </a:r>
          </a:p>
          <a:p>
            <a:endParaRPr lang="es-AR" sz="1200" kern="1200" baseline="0" dirty="0" smtClean="0">
              <a:solidFill>
                <a:schemeClr val="tx1"/>
              </a:solidFill>
              <a:latin typeface="+mn-lt"/>
              <a:ea typeface="+mn-ea"/>
              <a:cs typeface="+mn-cs"/>
            </a:endParaRPr>
          </a:p>
          <a:p>
            <a:r>
              <a:rPr lang="es-AR" sz="1200" kern="1200" baseline="0" dirty="0" smtClean="0">
                <a:solidFill>
                  <a:schemeClr val="tx1"/>
                </a:solidFill>
                <a:latin typeface="+mn-lt"/>
                <a:ea typeface="+mn-ea"/>
                <a:cs typeface="+mn-cs"/>
              </a:rPr>
              <a:t>Para la resistencia del devanado de CC, los resultados no deben diferir en más del 1 % en comparación con la medición de referencia. Además, las diferencias entre fases por lo general son inferiores al 2-3 % </a:t>
            </a:r>
          </a:p>
          <a:p>
            <a:endParaRPr lang="es-AR" sz="1200" kern="1200" baseline="0" dirty="0" smtClean="0">
              <a:solidFill>
                <a:schemeClr val="tx1"/>
              </a:solidFill>
              <a:latin typeface="+mn-lt"/>
              <a:ea typeface="+mn-ea"/>
              <a:cs typeface="+mn-cs"/>
            </a:endParaRPr>
          </a:p>
          <a:p>
            <a:r>
              <a:rPr lang="es-AR" sz="1200" kern="1200" baseline="0" dirty="0" smtClean="0">
                <a:solidFill>
                  <a:schemeClr val="tx1"/>
                </a:solidFill>
                <a:latin typeface="+mn-lt"/>
                <a:ea typeface="+mn-ea"/>
                <a:cs typeface="+mn-cs"/>
              </a:rPr>
              <a:t>Al comparar las mediciones de la resistencia del devanado, los resultados tienen que corregirse según la temperatura. La temperatura de referencia usual es de 75 °C. </a:t>
            </a:r>
          </a:p>
          <a:p>
            <a:r>
              <a:rPr lang="es-AR" sz="1200" kern="1200" baseline="0" dirty="0" smtClean="0">
                <a:solidFill>
                  <a:schemeClr val="tx1"/>
                </a:solidFill>
                <a:latin typeface="+mn-lt"/>
                <a:ea typeface="+mn-ea"/>
                <a:cs typeface="+mn-cs"/>
              </a:rPr>
              <a:t>Puede utilizarse una medición de la relación de transformación del transformador para confirmar un circuito abierto, mientras que puede utilizarse un análisis de respuesta en frecuencia para confirmar problemas de contacto. </a:t>
            </a:r>
          </a:p>
          <a:p>
            <a:endParaRPr lang="es-AR" sz="1200" kern="1200" baseline="0" dirty="0" smtClean="0">
              <a:solidFill>
                <a:schemeClr val="tx1"/>
              </a:solidFill>
              <a:latin typeface="+mn-lt"/>
              <a:ea typeface="+mn-ea"/>
              <a:cs typeface="+mn-cs"/>
            </a:endParaRPr>
          </a:p>
          <a:p>
            <a:r>
              <a:rPr lang="es-AR" sz="1200" kern="1200" baseline="0" dirty="0" smtClean="0">
                <a:solidFill>
                  <a:schemeClr val="tx1"/>
                </a:solidFill>
                <a:latin typeface="+mn-lt"/>
                <a:ea typeface="+mn-ea"/>
                <a:cs typeface="+mn-cs"/>
              </a:rPr>
              <a:t>En ambos casos, un análisis de gases adicional puede indicar puntos calientes en el transformador. Sin embargo, las firmas de los gases no son únicas y por tanto no permiten la identificación de la causa raíz. </a:t>
            </a:r>
          </a:p>
          <a:p>
            <a:endParaRPr lang="es-AR" sz="1200" kern="1200" baseline="0" dirty="0" smtClean="0">
              <a:solidFill>
                <a:schemeClr val="tx1"/>
              </a:solidFill>
              <a:latin typeface="+mn-lt"/>
              <a:ea typeface="+mn-ea"/>
              <a:cs typeface="+mn-cs"/>
            </a:endParaRPr>
          </a:p>
          <a:p>
            <a:r>
              <a:rPr lang="es-AR" sz="1200" kern="1200" baseline="0" dirty="0" smtClean="0">
                <a:solidFill>
                  <a:schemeClr val="tx1"/>
                </a:solidFill>
                <a:latin typeface="+mn-lt"/>
                <a:ea typeface="+mn-ea"/>
                <a:cs typeface="+mn-cs"/>
              </a:rPr>
              <a:t>Durante las mediciones de la resistencia del devanado de CC, el núcleo del transformador puede resultar magnetizado. Por lo tanto, se recomienda desmagnetizar el núcleo después de realizar esta prueba. </a:t>
            </a:r>
            <a:endParaRPr lang="en-US" altLang="en-US" dirty="0" smtClean="0"/>
          </a:p>
        </p:txBody>
      </p:sp>
      <p:sp>
        <p:nvSpPr>
          <p:cNvPr id="432132" name="Marcador de número de diapositiva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7BECB76-1219-4097-86EE-0074371B3EFA}" type="slidenum">
              <a:rPr lang="en-US" altLang="en-US"/>
              <a:pPr/>
              <a:t>17</a:t>
            </a:fld>
            <a:endParaRPr lang="en-US" altLang="en-US"/>
          </a:p>
        </p:txBody>
      </p:sp>
    </p:spTree>
    <p:extLst>
      <p:ext uri="{BB962C8B-B14F-4D97-AF65-F5344CB8AC3E}">
        <p14:creationId xmlns:p14="http://schemas.microsoft.com/office/powerpoint/2010/main" xmlns="" val="1988227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33155" name="Marcador de nota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z="2400" dirty="0" smtClean="0">
              <a:solidFill>
                <a:srgbClr val="000000"/>
              </a:solidFill>
              <a:latin typeface="Frutiger Neue LT W1G Book"/>
            </a:endParaRPr>
          </a:p>
          <a:p>
            <a:pPr algn="just" eaLnBrk="1" hangingPunct="1"/>
            <a:r>
              <a:rPr lang="en-US" altLang="en-US" dirty="0" smtClean="0">
                <a:latin typeface="Trebuchet MS" panose="020B0603020202020204" pitchFamily="34" charset="0"/>
                <a:cs typeface="Times New Roman" panose="02020603050405020304" pitchFamily="18" charset="0"/>
              </a:rPr>
              <a:t>¿</a:t>
            </a:r>
            <a:r>
              <a:rPr lang="en-US" altLang="en-US" dirty="0" err="1" smtClean="0">
                <a:latin typeface="Trebuchet MS" panose="020B0603020202020204" pitchFamily="34" charset="0"/>
                <a:cs typeface="Times New Roman" panose="02020603050405020304" pitchFamily="18" charset="0"/>
              </a:rPr>
              <a:t>Por</a:t>
            </a:r>
            <a:r>
              <a:rPr lang="en-US" altLang="en-US" dirty="0" smtClean="0">
                <a:latin typeface="Trebuchet MS" panose="020B0603020202020204" pitchFamily="34" charset="0"/>
                <a:cs typeface="Times New Roman" panose="02020603050405020304" pitchFamily="18" charset="0"/>
              </a:rPr>
              <a:t> </a:t>
            </a:r>
            <a:r>
              <a:rPr lang="en-US" altLang="en-US" dirty="0" err="1" smtClean="0">
                <a:latin typeface="Trebuchet MS" panose="020B0603020202020204" pitchFamily="34" charset="0"/>
                <a:cs typeface="Times New Roman" panose="02020603050405020304" pitchFamily="18" charset="0"/>
              </a:rPr>
              <a:t>qué</a:t>
            </a:r>
            <a:r>
              <a:rPr lang="en-US" altLang="en-US" dirty="0" smtClean="0">
                <a:latin typeface="Trebuchet MS" panose="020B0603020202020204" pitchFamily="34" charset="0"/>
                <a:cs typeface="Times New Roman" panose="02020603050405020304" pitchFamily="18" charset="0"/>
              </a:rPr>
              <a:t> </a:t>
            </a:r>
            <a:r>
              <a:rPr lang="en-US" altLang="en-US" dirty="0" err="1" smtClean="0">
                <a:latin typeface="Trebuchet MS" panose="020B0603020202020204" pitchFamily="34" charset="0"/>
                <a:cs typeface="Times New Roman" panose="02020603050405020304" pitchFamily="18" charset="0"/>
              </a:rPr>
              <a:t>medir</a:t>
            </a:r>
            <a:r>
              <a:rPr lang="en-US" altLang="en-US" dirty="0" smtClean="0">
                <a:latin typeface="Trebuchet MS" panose="020B0603020202020204" pitchFamily="34" charset="0"/>
                <a:cs typeface="Times New Roman" panose="02020603050405020304" pitchFamily="18" charset="0"/>
              </a:rPr>
              <a:t>? </a:t>
            </a:r>
          </a:p>
          <a:p>
            <a:pPr algn="just" eaLnBrk="1" hangingPunct="1"/>
            <a:r>
              <a:rPr lang="es-ES" altLang="en-US" dirty="0" smtClean="0">
                <a:latin typeface="Trebuchet MS" panose="020B0603020202020204" pitchFamily="34" charset="0"/>
                <a:cs typeface="Times New Roman" panose="02020603050405020304" pitchFamily="18" charset="0"/>
              </a:rPr>
              <a:t>Las mediciones de la relación de transformación del transformador (TTR) se realizan para verificar el principio fundamental de funcionamiento de un transformador de potencia. Midiendo la relación y el ángulo de fase de un devanado a otro, pueden detectarse circuitos abiertos y espiras en cortocircuito. </a:t>
            </a:r>
            <a:endParaRPr lang="es-ES" altLang="en-US" dirty="0" smtClean="0">
              <a:latin typeface="Trebuchet MS" panose="020B0603020202020204" pitchFamily="34" charset="0"/>
              <a:cs typeface="Times New Roman" panose="02020603050405020304" pitchFamily="18" charset="0"/>
            </a:endParaRPr>
          </a:p>
          <a:p>
            <a:pPr algn="just" eaLnBrk="1" hangingPunct="1"/>
            <a:endParaRPr lang="es-ES" altLang="en-US" dirty="0" smtClean="0">
              <a:latin typeface="Trebuchet MS" panose="020B0603020202020204" pitchFamily="34" charset="0"/>
              <a:cs typeface="Times New Roman" panose="02020603050405020304" pitchFamily="18" charset="0"/>
            </a:endParaRPr>
          </a:p>
          <a:p>
            <a:pPr algn="just" eaLnBrk="1" hangingPunct="1"/>
            <a:r>
              <a:rPr lang="es-ES" altLang="en-US" dirty="0" smtClean="0">
                <a:latin typeface="Trebuchet MS" panose="020B0603020202020204" pitchFamily="34" charset="0"/>
                <a:cs typeface="Times New Roman" panose="02020603050405020304" pitchFamily="18" charset="0"/>
              </a:rPr>
              <a:t>La relación de transformación se determina durante </a:t>
            </a:r>
            <a:r>
              <a:rPr lang="es-ES" altLang="en-US" dirty="0" smtClean="0">
                <a:latin typeface="Trebuchet MS" panose="020B0603020202020204" pitchFamily="34" charset="0"/>
                <a:cs typeface="Times New Roman" panose="02020603050405020304" pitchFamily="18" charset="0"/>
              </a:rPr>
              <a:t>los ensayos </a:t>
            </a:r>
            <a:r>
              <a:rPr lang="es-ES" altLang="en-US" dirty="0" smtClean="0">
                <a:latin typeface="Trebuchet MS" panose="020B0603020202020204" pitchFamily="34" charset="0"/>
                <a:cs typeface="Times New Roman" panose="02020603050405020304" pitchFamily="18" charset="0"/>
              </a:rPr>
              <a:t>de aceptación en fábrica (FAT) y hay que comprobarla de forma rutinaria cuando el transformador está en servicio. Las mediciones de la TTR también pueden activarse por el disparo de un relé y por otras ensayos de diagnóstico como el análisis de gases disueltos (DGA) y las mediciones del factor de potencia/factor de disipación. </a:t>
            </a:r>
          </a:p>
          <a:p>
            <a:pPr algn="just" eaLnBrk="1" hangingPunct="1"/>
            <a:endParaRPr lang="en-US" altLang="en-US" dirty="0" smtClean="0">
              <a:latin typeface="Trebuchet MS" panose="020B0603020202020204" pitchFamily="34" charset="0"/>
              <a:cs typeface="Times New Roman" panose="02020603050405020304" pitchFamily="18" charset="0"/>
            </a:endParaRPr>
          </a:p>
          <a:p>
            <a:pPr algn="just" eaLnBrk="1" hangingPunct="1"/>
            <a:r>
              <a:rPr lang="en-US" altLang="en-US" dirty="0" smtClean="0">
                <a:latin typeface="Trebuchet MS" panose="020B0603020202020204" pitchFamily="34" charset="0"/>
                <a:cs typeface="Times New Roman" panose="02020603050405020304" pitchFamily="18" charset="0"/>
              </a:rPr>
              <a:t>¿</a:t>
            </a:r>
            <a:r>
              <a:rPr lang="en-US" altLang="en-US" dirty="0" err="1" smtClean="0">
                <a:latin typeface="Trebuchet MS" panose="020B0603020202020204" pitchFamily="34" charset="0"/>
                <a:cs typeface="Times New Roman" panose="02020603050405020304" pitchFamily="18" charset="0"/>
              </a:rPr>
              <a:t>Cómo</a:t>
            </a:r>
            <a:r>
              <a:rPr lang="en-US" altLang="en-US" dirty="0" smtClean="0">
                <a:latin typeface="Trebuchet MS" panose="020B0603020202020204" pitchFamily="34" charset="0"/>
                <a:cs typeface="Times New Roman" panose="02020603050405020304" pitchFamily="18" charset="0"/>
              </a:rPr>
              <a:t> </a:t>
            </a:r>
            <a:r>
              <a:rPr lang="en-US" altLang="en-US" dirty="0" err="1" smtClean="0">
                <a:latin typeface="Trebuchet MS" panose="020B0603020202020204" pitchFamily="34" charset="0"/>
                <a:cs typeface="Times New Roman" panose="02020603050405020304" pitchFamily="18" charset="0"/>
              </a:rPr>
              <a:t>funciona</a:t>
            </a:r>
            <a:r>
              <a:rPr lang="en-US" altLang="en-US" dirty="0" smtClean="0">
                <a:latin typeface="Trebuchet MS" panose="020B0603020202020204" pitchFamily="34" charset="0"/>
                <a:cs typeface="Times New Roman" panose="02020603050405020304" pitchFamily="18" charset="0"/>
              </a:rPr>
              <a:t>?</a:t>
            </a:r>
          </a:p>
          <a:p>
            <a:pPr algn="just" eaLnBrk="1" hangingPunct="1"/>
            <a:r>
              <a:rPr lang="en-US" altLang="en-US" dirty="0" smtClean="0">
                <a:latin typeface="Trebuchet MS" panose="020B0603020202020204" pitchFamily="34" charset="0"/>
                <a:cs typeface="Times New Roman" panose="02020603050405020304" pitchFamily="18" charset="0"/>
              </a:rPr>
              <a:t> </a:t>
            </a:r>
            <a:endParaRPr lang="en-US" altLang="en-US" dirty="0" smtClean="0">
              <a:latin typeface="Trebuchet MS" panose="020B0603020202020204" pitchFamily="34" charset="0"/>
              <a:cs typeface="Times New Roman" panose="02020603050405020304" pitchFamily="18" charset="0"/>
            </a:endParaRPr>
          </a:p>
          <a:p>
            <a:pPr algn="just" eaLnBrk="1" hangingPunct="1"/>
            <a:r>
              <a:rPr lang="es-ES" altLang="en-US" dirty="0" smtClean="0">
                <a:latin typeface="Trebuchet MS" panose="020B0603020202020204" pitchFamily="34" charset="0"/>
                <a:cs typeface="Times New Roman" panose="02020603050405020304" pitchFamily="18" charset="0"/>
              </a:rPr>
              <a:t>Cuando se utiliza una </a:t>
            </a:r>
            <a:r>
              <a:rPr lang="es-ES" altLang="en-US" b="1" dirty="0" smtClean="0">
                <a:latin typeface="Trebuchet MS" panose="020B0603020202020204" pitchFamily="34" charset="0"/>
                <a:cs typeface="Times New Roman" panose="02020603050405020304" pitchFamily="18" charset="0"/>
              </a:rPr>
              <a:t>fuente monofásica</a:t>
            </a:r>
            <a:r>
              <a:rPr lang="es-ES" altLang="en-US" dirty="0" smtClean="0">
                <a:latin typeface="Trebuchet MS" panose="020B0603020202020204" pitchFamily="34" charset="0"/>
                <a:cs typeface="Times New Roman" panose="02020603050405020304" pitchFamily="18" charset="0"/>
              </a:rPr>
              <a:t>, se aplica la tensión de prueba a cada fase de un devanado y se mide tanto el devanado de alta tensión como el correspondiente de baja tensión de la misma columna. </a:t>
            </a:r>
          </a:p>
          <a:p>
            <a:pPr algn="just" eaLnBrk="1" hangingPunct="1"/>
            <a:r>
              <a:rPr lang="es-ES" altLang="en-US" dirty="0" smtClean="0">
                <a:latin typeface="Trebuchet MS" panose="020B0603020202020204" pitchFamily="34" charset="0"/>
                <a:cs typeface="Times New Roman" panose="02020603050405020304" pitchFamily="18" charset="0"/>
              </a:rPr>
              <a:t>Mediante el uso de una </a:t>
            </a:r>
            <a:r>
              <a:rPr lang="es-ES" altLang="en-US" b="1" dirty="0" smtClean="0">
                <a:latin typeface="Trebuchet MS" panose="020B0603020202020204" pitchFamily="34" charset="0"/>
                <a:cs typeface="Times New Roman" panose="02020603050405020304" pitchFamily="18" charset="0"/>
              </a:rPr>
              <a:t>fuente trifásica</a:t>
            </a:r>
            <a:r>
              <a:rPr lang="es-ES" altLang="en-US" dirty="0" smtClean="0">
                <a:latin typeface="Trebuchet MS" panose="020B0603020202020204" pitchFamily="34" charset="0"/>
                <a:cs typeface="Times New Roman" panose="02020603050405020304" pitchFamily="18" charset="0"/>
              </a:rPr>
              <a:t>, la misma medición se puede realizar en las tres fases al mismo tiempo. </a:t>
            </a:r>
          </a:p>
          <a:p>
            <a:pPr algn="just" eaLnBrk="1" hangingPunct="1"/>
            <a:r>
              <a:rPr lang="es-ES" altLang="en-US" dirty="0" smtClean="0">
                <a:latin typeface="Trebuchet MS" panose="020B0603020202020204" pitchFamily="34" charset="0"/>
                <a:cs typeface="Times New Roman" panose="02020603050405020304" pitchFamily="18" charset="0"/>
              </a:rPr>
              <a:t>La relación calculada se puede comparar con los resultados de fábrica que están disponibles en la placa de características. </a:t>
            </a:r>
            <a:endParaRPr lang="en-US" altLang="en-US" dirty="0" smtClean="0">
              <a:latin typeface="Trebuchet MS" panose="020B0603020202020204" pitchFamily="34" charset="0"/>
              <a:cs typeface="Times New Roman" panose="02020603050405020304" pitchFamily="18" charset="0"/>
            </a:endParaRPr>
          </a:p>
          <a:p>
            <a:pPr eaLnBrk="1" hangingPunct="1"/>
            <a:endParaRPr lang="es-ES" altLang="en-US" dirty="0" smtClean="0"/>
          </a:p>
          <a:p>
            <a:pPr algn="just" eaLnBrk="1" hangingPunct="1"/>
            <a:r>
              <a:rPr lang="en-US" altLang="en-US" b="1" dirty="0" err="1" smtClean="0">
                <a:solidFill>
                  <a:srgbClr val="0070C0"/>
                </a:solidFill>
                <a:latin typeface="Trebuchet MS" panose="020B0603020202020204" pitchFamily="34" charset="0"/>
              </a:rPr>
              <a:t>Adicionalmente</a:t>
            </a:r>
            <a:r>
              <a:rPr lang="en-US" altLang="en-US" b="1" dirty="0" smtClean="0">
                <a:solidFill>
                  <a:srgbClr val="0070C0"/>
                </a:solidFill>
                <a:latin typeface="Trebuchet MS" panose="020B0603020202020204" pitchFamily="34" charset="0"/>
              </a:rPr>
              <a:t>... </a:t>
            </a:r>
          </a:p>
          <a:p>
            <a:pPr algn="just" eaLnBrk="1" hangingPunct="1"/>
            <a:endParaRPr lang="en-US" altLang="en-US" b="1" dirty="0" smtClean="0">
              <a:solidFill>
                <a:srgbClr val="0070C0"/>
              </a:solidFill>
              <a:latin typeface="Trebuchet MS" panose="020B0603020202020204" pitchFamily="34" charset="0"/>
            </a:endParaRPr>
          </a:p>
          <a:p>
            <a:pPr algn="just" eaLnBrk="1" hangingPunct="1"/>
            <a:r>
              <a:rPr lang="es-ES" altLang="en-US" dirty="0" smtClean="0">
                <a:latin typeface="Trebuchet MS" panose="020B0603020202020204" pitchFamily="34" charset="0"/>
              </a:rPr>
              <a:t>Los resultados se comparan con los valores de la placa de características y entre fases De acuerdo con la normas IEC 60076-1 e IEEE C57.152 los valores medidos no deberán desviarse más de un 0,5 % de la relación nominal. </a:t>
            </a:r>
            <a:endParaRPr lang="es-ES" altLang="en-US" dirty="0" smtClean="0">
              <a:latin typeface="Trebuchet MS" panose="020B0603020202020204" pitchFamily="34" charset="0"/>
            </a:endParaRPr>
          </a:p>
          <a:p>
            <a:pPr algn="just" eaLnBrk="1" hangingPunct="1"/>
            <a:endParaRPr lang="es-ES" altLang="en-US" dirty="0" smtClean="0">
              <a:latin typeface="Trebuchet MS" panose="020B0603020202020204" pitchFamily="34" charset="0"/>
            </a:endParaRPr>
          </a:p>
          <a:p>
            <a:pPr algn="just" eaLnBrk="1" hangingPunct="1"/>
            <a:r>
              <a:rPr lang="es-ES" altLang="en-US" dirty="0" smtClean="0">
                <a:latin typeface="Trebuchet MS" panose="020B0603020202020204" pitchFamily="34" charset="0"/>
              </a:rPr>
              <a:t>La relación de transformación generalmente se mide desde el devanado de alta tensión hasta el devanado de baja tensión, con el fin de evitar tensiones no seguras en las entradas de medición. </a:t>
            </a:r>
            <a:endParaRPr lang="es-ES" altLang="en-US" dirty="0" smtClean="0">
              <a:latin typeface="Trebuchet MS" panose="020B0603020202020204" pitchFamily="34" charset="0"/>
            </a:endParaRPr>
          </a:p>
          <a:p>
            <a:pPr algn="just" eaLnBrk="1" hangingPunct="1"/>
            <a:endParaRPr lang="es-ES" altLang="en-US" dirty="0" smtClean="0">
              <a:latin typeface="Trebuchet MS" panose="020B0603020202020204" pitchFamily="34" charset="0"/>
            </a:endParaRPr>
          </a:p>
          <a:p>
            <a:pPr algn="just" eaLnBrk="1" hangingPunct="1"/>
            <a:r>
              <a:rPr lang="es-ES" altLang="en-US" dirty="0" smtClean="0">
                <a:latin typeface="Trebuchet MS" panose="020B0603020202020204" pitchFamily="34" charset="0"/>
              </a:rPr>
              <a:t>Un núcleo magnetizado o la ausencia de una referencia de tierra pueden influir en la medición y producir resultados incorrectos. Por lo tanto es muy importante asegurarse de que el núcleo del transformador está desmagnetizado y de que se han realizado las conexiones a tierra adecuadas en cada devanado, </a:t>
            </a:r>
            <a:endParaRPr lang="es-ES" altLang="en-US" dirty="0" smtClean="0">
              <a:latin typeface="Trebuchet MS" panose="020B0603020202020204" pitchFamily="34" charset="0"/>
            </a:endParaRPr>
          </a:p>
          <a:p>
            <a:pPr algn="just" eaLnBrk="1" hangingPunct="1"/>
            <a:endParaRPr lang="es-ES" altLang="en-US" dirty="0" smtClean="0">
              <a:latin typeface="Trebuchet MS" panose="020B0603020202020204" pitchFamily="34" charset="0"/>
            </a:endParaRPr>
          </a:p>
          <a:p>
            <a:pPr algn="just" eaLnBrk="1" hangingPunct="1"/>
            <a:r>
              <a:rPr lang="es-ES" altLang="en-US" dirty="0" smtClean="0">
                <a:latin typeface="Trebuchet MS" panose="020B0603020202020204" pitchFamily="34" charset="0"/>
              </a:rPr>
              <a:t>Para confirmar o eliminar un posible problema, es útil realizar una prueba adicional de la corriente de excitación para diagnosticar las condiciones de cortocircuito, mientras que </a:t>
            </a:r>
            <a:r>
              <a:rPr lang="es-ES" altLang="en-US" dirty="0" smtClean="0">
                <a:latin typeface="Trebuchet MS" panose="020B0603020202020204" pitchFamily="34" charset="0"/>
              </a:rPr>
              <a:t>los ensayos </a:t>
            </a:r>
            <a:r>
              <a:rPr lang="es-ES" altLang="en-US" dirty="0" smtClean="0">
                <a:latin typeface="Trebuchet MS" panose="020B0603020202020204" pitchFamily="34" charset="0"/>
              </a:rPr>
              <a:t>de resistencia del devanado de CC son muy sensibles a las condiciones de circuito </a:t>
            </a:r>
            <a:r>
              <a:rPr lang="es-ES" altLang="en-US" dirty="0" smtClean="0">
                <a:latin typeface="Trebuchet MS" panose="020B0603020202020204" pitchFamily="34" charset="0"/>
              </a:rPr>
              <a:t>abierto</a:t>
            </a:r>
          </a:p>
          <a:p>
            <a:pPr algn="just" eaLnBrk="1" hangingPunct="1"/>
            <a:endParaRPr lang="en-US" altLang="en-US" dirty="0" smtClean="0"/>
          </a:p>
        </p:txBody>
      </p:sp>
      <p:sp>
        <p:nvSpPr>
          <p:cNvPr id="433156" name="Marcador de número de diapositiva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F4D4294-FA61-4692-A9DE-4A308BCAC2EA}" type="slidenum">
              <a:rPr lang="en-US" altLang="en-US"/>
              <a:pPr/>
              <a:t>18</a:t>
            </a:fld>
            <a:endParaRPr lang="en-US" altLang="en-US"/>
          </a:p>
        </p:txBody>
      </p:sp>
    </p:spTree>
    <p:extLst>
      <p:ext uri="{BB962C8B-B14F-4D97-AF65-F5344CB8AC3E}">
        <p14:creationId xmlns:p14="http://schemas.microsoft.com/office/powerpoint/2010/main" xmlns="" val="2553729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 name="Marcador de notas 2"/>
          <p:cNvSpPr>
            <a:spLocks noGrp="1"/>
          </p:cNvSpPr>
          <p:nvPr>
            <p:ph type="body" idx="1"/>
          </p:nvPr>
        </p:nvSpPr>
        <p:spPr/>
        <p:txBody>
          <a:bodyPr/>
          <a:lstStyle/>
          <a:p>
            <a:pPr algn="just" eaLnBrk="1" hangingPunct="1">
              <a:spcBef>
                <a:spcPts val="775"/>
              </a:spcBef>
              <a:defRPr/>
            </a:pPr>
            <a:r>
              <a:rPr lang="en-US" altLang="en-US" sz="1800" b="1" dirty="0" smtClean="0">
                <a:solidFill>
                  <a:srgbClr val="005E9D"/>
                </a:solidFill>
                <a:latin typeface="Trebuchet MS" panose="020B0603020202020204" pitchFamily="34" charset="0"/>
              </a:rPr>
              <a:t>¿</a:t>
            </a:r>
            <a:r>
              <a:rPr lang="en-US" altLang="en-US" sz="1800" b="1" dirty="0" err="1" smtClean="0">
                <a:solidFill>
                  <a:srgbClr val="005E9D"/>
                </a:solidFill>
                <a:latin typeface="Trebuchet MS" panose="020B0603020202020204" pitchFamily="34" charset="0"/>
              </a:rPr>
              <a:t>Por</a:t>
            </a:r>
            <a:r>
              <a:rPr lang="en-US" altLang="en-US" sz="1800" b="1" dirty="0" smtClean="0">
                <a:solidFill>
                  <a:srgbClr val="005E9D"/>
                </a:solidFill>
                <a:latin typeface="Trebuchet MS" panose="020B0603020202020204" pitchFamily="34" charset="0"/>
              </a:rPr>
              <a:t> </a:t>
            </a:r>
            <a:r>
              <a:rPr lang="en-US" altLang="en-US" sz="1800" b="1" dirty="0" err="1" smtClean="0">
                <a:solidFill>
                  <a:srgbClr val="005E9D"/>
                </a:solidFill>
                <a:latin typeface="Trebuchet MS" panose="020B0603020202020204" pitchFamily="34" charset="0"/>
              </a:rPr>
              <a:t>qué</a:t>
            </a:r>
            <a:r>
              <a:rPr lang="en-US" altLang="en-US" sz="1800" b="1" dirty="0" smtClean="0">
                <a:solidFill>
                  <a:srgbClr val="005E9D"/>
                </a:solidFill>
                <a:latin typeface="Trebuchet MS" panose="020B0603020202020204" pitchFamily="34" charset="0"/>
              </a:rPr>
              <a:t> </a:t>
            </a:r>
            <a:r>
              <a:rPr lang="en-US" altLang="en-US" sz="1800" b="1" dirty="0" err="1" smtClean="0">
                <a:solidFill>
                  <a:srgbClr val="005E9D"/>
                </a:solidFill>
                <a:latin typeface="Trebuchet MS" panose="020B0603020202020204" pitchFamily="34" charset="0"/>
              </a:rPr>
              <a:t>medir</a:t>
            </a:r>
            <a:r>
              <a:rPr lang="en-US" altLang="en-US" sz="1800" b="1" dirty="0" smtClean="0">
                <a:solidFill>
                  <a:srgbClr val="005E9D"/>
                </a:solidFill>
                <a:latin typeface="Trebuchet MS" panose="020B0603020202020204" pitchFamily="34" charset="0"/>
              </a:rPr>
              <a:t>?</a:t>
            </a:r>
          </a:p>
          <a:p>
            <a:pPr algn="just" eaLnBrk="1" hangingPunct="1">
              <a:spcBef>
                <a:spcPts val="775"/>
              </a:spcBef>
              <a:defRPr/>
            </a:pPr>
            <a:endParaRPr lang="en-US" altLang="en-US" sz="1800" b="1" dirty="0" smtClean="0">
              <a:latin typeface="Trebuchet MS" panose="020B0603020202020204" pitchFamily="34" charset="0"/>
            </a:endParaRPr>
          </a:p>
          <a:p>
            <a:pPr algn="just" eaLnBrk="1" hangingPunct="1">
              <a:lnSpc>
                <a:spcPct val="116000"/>
              </a:lnSpc>
              <a:spcBef>
                <a:spcPts val="388"/>
              </a:spcBef>
              <a:defRPr/>
            </a:pPr>
            <a:r>
              <a:rPr lang="en-US" altLang="en-US" dirty="0" smtClean="0">
                <a:solidFill>
                  <a:srgbClr val="282829"/>
                </a:solidFill>
                <a:latin typeface="Trebuchet MS" panose="020B0603020202020204" pitchFamily="34" charset="0"/>
              </a:rPr>
              <a:t>Las </a:t>
            </a:r>
            <a:r>
              <a:rPr lang="en-US" altLang="en-US" dirty="0" err="1" smtClean="0">
                <a:solidFill>
                  <a:srgbClr val="282829"/>
                </a:solidFill>
                <a:latin typeface="Trebuchet MS" panose="020B0603020202020204" pitchFamily="34" charset="0"/>
              </a:rPr>
              <a:t>mediciones</a:t>
            </a:r>
            <a:r>
              <a:rPr lang="en-US" altLang="en-US" dirty="0" smtClean="0">
                <a:solidFill>
                  <a:srgbClr val="282829"/>
                </a:solidFill>
                <a:latin typeface="Trebuchet MS" panose="020B0603020202020204" pitchFamily="34" charset="0"/>
              </a:rPr>
              <a:t> de la </a:t>
            </a:r>
            <a:r>
              <a:rPr lang="en-US" altLang="en-US" dirty="0" err="1" smtClean="0">
                <a:solidFill>
                  <a:srgbClr val="282829"/>
                </a:solidFill>
                <a:latin typeface="Trebuchet MS" panose="020B0603020202020204" pitchFamily="34" charset="0"/>
              </a:rPr>
              <a:t>corriente</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excitación</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llevan</a:t>
            </a:r>
            <a:r>
              <a:rPr lang="en-US" altLang="en-US" dirty="0" smtClean="0">
                <a:solidFill>
                  <a:srgbClr val="282829"/>
                </a:solidFill>
                <a:latin typeface="Trebuchet MS" panose="020B0603020202020204" pitchFamily="34" charset="0"/>
              </a:rPr>
              <a:t> a </a:t>
            </a:r>
            <a:r>
              <a:rPr lang="en-US" altLang="en-US" dirty="0" err="1" smtClean="0">
                <a:solidFill>
                  <a:srgbClr val="282829"/>
                </a:solidFill>
                <a:latin typeface="Trebuchet MS" panose="020B0603020202020204" pitchFamily="34" charset="0"/>
              </a:rPr>
              <a:t>cabo</a:t>
            </a:r>
            <a:r>
              <a:rPr lang="en-US" altLang="en-US" dirty="0" smtClean="0">
                <a:solidFill>
                  <a:srgbClr val="282829"/>
                </a:solidFill>
                <a:latin typeface="Trebuchet MS" panose="020B0603020202020204" pitchFamily="34" charset="0"/>
              </a:rPr>
              <a:t> para </a:t>
            </a:r>
            <a:r>
              <a:rPr lang="en-US" altLang="en-US" dirty="0" err="1" smtClean="0">
                <a:solidFill>
                  <a:srgbClr val="282829"/>
                </a:solidFill>
                <a:latin typeface="Trebuchet MS" panose="020B0603020202020204" pitchFamily="34" charset="0"/>
              </a:rPr>
              <a:t>evaluar</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aislamiento</a:t>
            </a:r>
            <a:r>
              <a:rPr lang="en-US" altLang="en-US" dirty="0" smtClean="0">
                <a:solidFill>
                  <a:srgbClr val="282829"/>
                </a:solidFill>
                <a:latin typeface="Trebuchet MS" panose="020B0603020202020204" pitchFamily="34" charset="0"/>
              </a:rPr>
              <a:t> entre </a:t>
            </a:r>
            <a:r>
              <a:rPr lang="en-US" altLang="en-US" dirty="0" err="1" smtClean="0">
                <a:solidFill>
                  <a:srgbClr val="282829"/>
                </a:solidFill>
                <a:latin typeface="Trebuchet MS" panose="020B0603020202020204" pitchFamily="34" charset="0"/>
              </a:rPr>
              <a:t>espiras</a:t>
            </a:r>
            <a:r>
              <a:rPr lang="en-US" altLang="en-US" dirty="0" smtClean="0">
                <a:solidFill>
                  <a:srgbClr val="282829"/>
                </a:solidFill>
                <a:latin typeface="Trebuchet MS" panose="020B0603020202020204" pitchFamily="34" charset="0"/>
              </a:rPr>
              <a:t> de los </a:t>
            </a:r>
            <a:r>
              <a:rPr lang="en-US" altLang="en-US" dirty="0" err="1" smtClean="0">
                <a:solidFill>
                  <a:srgbClr val="282829"/>
                </a:solidFill>
                <a:latin typeface="Trebuchet MS" panose="020B0603020202020204" pitchFamily="34" charset="0"/>
              </a:rPr>
              <a:t>devanados</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circuito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magnético</a:t>
            </a:r>
            <a:r>
              <a:rPr lang="en-US" altLang="en-US" dirty="0" smtClean="0">
                <a:solidFill>
                  <a:srgbClr val="282829"/>
                </a:solidFill>
                <a:latin typeface="Trebuchet MS" panose="020B0603020202020204" pitchFamily="34" charset="0"/>
              </a:rPr>
              <a:t> de un </a:t>
            </a:r>
            <a:r>
              <a:rPr lang="en-US" altLang="en-US" dirty="0" err="1" smtClean="0">
                <a:solidFill>
                  <a:srgbClr val="282829"/>
                </a:solidFill>
                <a:latin typeface="Trebuchet MS" panose="020B0603020202020204" pitchFamily="34" charset="0"/>
              </a:rPr>
              <a:t>transformador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así</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como</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cambiador</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tomas</a:t>
            </a:r>
            <a:r>
              <a:rPr lang="en-US" altLang="en-US" dirty="0" smtClean="0">
                <a:solidFill>
                  <a:srgbClr val="282829"/>
                </a:solidFill>
                <a:latin typeface="Trebuchet MS" panose="020B0603020202020204" pitchFamily="34" charset="0"/>
              </a:rPr>
              <a:t>.</a:t>
            </a:r>
          </a:p>
          <a:p>
            <a:pPr algn="just" eaLnBrk="1" hangingPunct="1">
              <a:lnSpc>
                <a:spcPct val="116000"/>
              </a:lnSpc>
              <a:spcBef>
                <a:spcPts val="388"/>
              </a:spcBef>
              <a:defRPr/>
            </a:pPr>
            <a:endParaRPr lang="en-US" altLang="en-US" dirty="0" smtClean="0">
              <a:latin typeface="Trebuchet MS" panose="020B0603020202020204" pitchFamily="34" charset="0"/>
            </a:endParaRPr>
          </a:p>
          <a:p>
            <a:pPr algn="just" eaLnBrk="1" hangingPunct="1">
              <a:lnSpc>
                <a:spcPct val="116000"/>
              </a:lnSpc>
              <a:spcBef>
                <a:spcPts val="425"/>
              </a:spcBef>
              <a:defRPr/>
            </a:pPr>
            <a:r>
              <a:rPr lang="en-US" altLang="en-US" dirty="0" smtClean="0">
                <a:solidFill>
                  <a:srgbClr val="282829"/>
                </a:solidFill>
                <a:latin typeface="Trebuchet MS" panose="020B0603020202020204" pitchFamily="34" charset="0"/>
              </a:rPr>
              <a:t>La </a:t>
            </a:r>
            <a:r>
              <a:rPr lang="en-US" altLang="en-US" dirty="0" err="1" smtClean="0">
                <a:solidFill>
                  <a:srgbClr val="282829"/>
                </a:solidFill>
                <a:latin typeface="Trebuchet MS" panose="020B0603020202020204" pitchFamily="34" charset="0"/>
              </a:rPr>
              <a:t>ventaja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más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valiosa</a:t>
            </a:r>
            <a:r>
              <a:rPr lang="en-US" altLang="en-US" dirty="0" smtClean="0">
                <a:solidFill>
                  <a:srgbClr val="282829"/>
                </a:solidFill>
                <a:latin typeface="Trebuchet MS" panose="020B0603020202020204" pitchFamily="34" charset="0"/>
              </a:rPr>
              <a:t> de la </a:t>
            </a:r>
            <a:r>
              <a:rPr lang="en-US" altLang="en-US" dirty="0" err="1" smtClean="0">
                <a:solidFill>
                  <a:srgbClr val="282829"/>
                </a:solidFill>
                <a:latin typeface="Trebuchet MS" panose="020B0603020202020204" pitchFamily="34" charset="0"/>
              </a:rPr>
              <a:t>prueba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detectar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cortocircuitos</a:t>
            </a:r>
            <a:r>
              <a:rPr lang="en-US" altLang="en-US" dirty="0" smtClean="0">
                <a:solidFill>
                  <a:srgbClr val="282829"/>
                </a:solidFill>
                <a:latin typeface="Trebuchet MS" panose="020B0603020202020204" pitchFamily="34" charset="0"/>
              </a:rPr>
              <a:t> entre </a:t>
            </a:r>
            <a:r>
              <a:rPr lang="en-US" altLang="en-US" dirty="0" err="1" smtClean="0">
                <a:solidFill>
                  <a:srgbClr val="282829"/>
                </a:solidFill>
                <a:latin typeface="Trebuchet MS" panose="020B0603020202020204" pitchFamily="34" charset="0"/>
              </a:rPr>
              <a:t>espiras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en</a:t>
            </a:r>
            <a:r>
              <a:rPr lang="en-US" altLang="en-US" dirty="0" smtClean="0">
                <a:solidFill>
                  <a:srgbClr val="282829"/>
                </a:solidFill>
                <a:latin typeface="Trebuchet MS" panose="020B0603020202020204" pitchFamily="34" charset="0"/>
              </a:rPr>
              <a:t> un </a:t>
            </a:r>
            <a:r>
              <a:rPr lang="en-US" altLang="en-US" dirty="0" err="1" smtClean="0">
                <a:solidFill>
                  <a:srgbClr val="282829"/>
                </a:solidFill>
                <a:latin typeface="Trebuchet MS" panose="020B0603020202020204" pitchFamily="34" charset="0"/>
              </a:rPr>
              <a:t>devanado</a:t>
            </a:r>
            <a:r>
              <a:rPr lang="en-US" altLang="en-US" dirty="0" smtClean="0">
                <a:solidFill>
                  <a:srgbClr val="282829"/>
                </a:solidFill>
                <a:latin typeface="Trebuchet MS" panose="020B0603020202020204" pitchFamily="34" charset="0"/>
              </a:rPr>
              <a:t>. Un </a:t>
            </a:r>
            <a:r>
              <a:rPr lang="en-US" altLang="en-US" dirty="0" err="1" smtClean="0">
                <a:solidFill>
                  <a:srgbClr val="282829"/>
                </a:solidFill>
                <a:latin typeface="Trebuchet MS" panose="020B0603020202020204" pitchFamily="34" charset="0"/>
              </a:rPr>
              <a:t>apilamiento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defectuoso</a:t>
            </a:r>
            <a:r>
              <a:rPr lang="en-US" altLang="en-US" dirty="0" smtClean="0">
                <a:solidFill>
                  <a:srgbClr val="282829"/>
                </a:solidFill>
                <a:latin typeface="Trebuchet MS" panose="020B0603020202020204" pitchFamily="34" charset="0"/>
              </a:rPr>
              <a:t> de la </a:t>
            </a:r>
            <a:r>
              <a:rPr lang="en-US" altLang="en-US" dirty="0" err="1" smtClean="0">
                <a:solidFill>
                  <a:srgbClr val="282829"/>
                </a:solidFill>
                <a:latin typeface="Trebuchet MS" panose="020B0603020202020204" pitchFamily="34" charset="0"/>
              </a:rPr>
              <a:t>laminación</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núcleo</a:t>
            </a:r>
            <a:r>
              <a:rPr lang="en-US" altLang="en-US" dirty="0" smtClean="0">
                <a:solidFill>
                  <a:srgbClr val="282829"/>
                </a:solidFill>
                <a:latin typeface="Trebuchet MS" panose="020B0603020202020204" pitchFamily="34" charset="0"/>
              </a:rPr>
              <a:t> o un </a:t>
            </a:r>
            <a:r>
              <a:rPr lang="en-US" altLang="en-US" dirty="0" err="1" smtClean="0">
                <a:solidFill>
                  <a:srgbClr val="282829"/>
                </a:solidFill>
                <a:latin typeface="Trebuchet MS" panose="020B0603020202020204" pitchFamily="34" charset="0"/>
              </a:rPr>
              <a:t>acero</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núcleo</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baja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calidad</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puede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influir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en</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reluctancia</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núcleo</a:t>
            </a:r>
            <a:r>
              <a:rPr lang="en-US" altLang="en-US" dirty="0" smtClean="0">
                <a:solidFill>
                  <a:srgbClr val="282829"/>
                </a:solidFill>
                <a:latin typeface="Trebuchet MS" panose="020B0603020202020204" pitchFamily="34" charset="0"/>
              </a:rPr>
              <a:t> y, </a:t>
            </a:r>
            <a:r>
              <a:rPr lang="en-US" altLang="en-US" dirty="0" err="1" smtClean="0">
                <a:solidFill>
                  <a:srgbClr val="282829"/>
                </a:solidFill>
                <a:latin typeface="Trebuchet MS" panose="020B0603020202020204" pitchFamily="34" charset="0"/>
              </a:rPr>
              <a:t>por</a:t>
            </a:r>
            <a:r>
              <a:rPr lang="en-US" altLang="en-US" dirty="0" smtClean="0">
                <a:solidFill>
                  <a:srgbClr val="282829"/>
                </a:solidFill>
                <a:latin typeface="Trebuchet MS" panose="020B0603020202020204" pitchFamily="34" charset="0"/>
              </a:rPr>
              <a:t> lo </a:t>
            </a:r>
            <a:r>
              <a:rPr lang="en-US" altLang="en-US" dirty="0" err="1" smtClean="0">
                <a:solidFill>
                  <a:srgbClr val="282829"/>
                </a:solidFill>
                <a:latin typeface="Trebuchet MS" panose="020B0603020202020204" pitchFamily="34" charset="0"/>
              </a:rPr>
              <a:t>tanto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dará</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lugar</a:t>
            </a:r>
            <a:r>
              <a:rPr lang="en-US" altLang="en-US" dirty="0" smtClean="0">
                <a:solidFill>
                  <a:srgbClr val="282829"/>
                </a:solidFill>
                <a:latin typeface="Trebuchet MS" panose="020B0603020202020204" pitchFamily="34" charset="0"/>
              </a:rPr>
              <a:t> a un </a:t>
            </a:r>
            <a:r>
              <a:rPr lang="en-US" altLang="en-US" dirty="0" err="1" smtClean="0">
                <a:solidFill>
                  <a:srgbClr val="282829"/>
                </a:solidFill>
                <a:latin typeface="Trebuchet MS" panose="020B0603020202020204" pitchFamily="34" charset="0"/>
              </a:rPr>
              <a:t>cambio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en</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corriente</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excitación</a:t>
            </a:r>
            <a:r>
              <a:rPr lang="en-US" altLang="en-US" dirty="0" smtClean="0">
                <a:solidFill>
                  <a:srgbClr val="282829"/>
                </a:solidFill>
                <a:latin typeface="Trebuchet MS" panose="020B0603020202020204" pitchFamily="34" charset="0"/>
              </a:rPr>
              <a:t>. Las </a:t>
            </a:r>
            <a:r>
              <a:rPr lang="en-US" altLang="en-US" dirty="0" err="1" smtClean="0">
                <a:solidFill>
                  <a:srgbClr val="282829"/>
                </a:solidFill>
                <a:latin typeface="Trebuchet MS" panose="020B0603020202020204" pitchFamily="34" charset="0"/>
              </a:rPr>
              <a:t>desviaciones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también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pueden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indicar</a:t>
            </a:r>
            <a:r>
              <a:rPr lang="en-US" altLang="en-US" dirty="0" smtClean="0">
                <a:solidFill>
                  <a:srgbClr val="282829"/>
                </a:solidFill>
                <a:latin typeface="Trebuchet MS" panose="020B0603020202020204" pitchFamily="34" charset="0"/>
              </a:rPr>
              <a:t> un </a:t>
            </a:r>
            <a:r>
              <a:rPr lang="en-US" altLang="en-US" dirty="0" err="1" smtClean="0">
                <a:solidFill>
                  <a:srgbClr val="282829"/>
                </a:solidFill>
                <a:latin typeface="Trebuchet MS" panose="020B0603020202020204" pitchFamily="34" charset="0"/>
              </a:rPr>
              <a:t>desgaste</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contacto</a:t>
            </a:r>
            <a:r>
              <a:rPr lang="en-US" altLang="en-US" dirty="0" smtClean="0">
                <a:solidFill>
                  <a:srgbClr val="282829"/>
                </a:solidFill>
                <a:latin typeface="Trebuchet MS" panose="020B0603020202020204" pitchFamily="34" charset="0"/>
              </a:rPr>
              <a:t> o un </a:t>
            </a:r>
            <a:r>
              <a:rPr lang="en-US" altLang="en-US" dirty="0" err="1" smtClean="0">
                <a:solidFill>
                  <a:srgbClr val="282829"/>
                </a:solidFill>
                <a:latin typeface="Trebuchet MS" panose="020B0603020202020204" pitchFamily="34" charset="0"/>
              </a:rPr>
              <a:t>cableado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incorrecto</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cambiador</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tomas</a:t>
            </a:r>
            <a:r>
              <a:rPr lang="en-US" altLang="en-US" dirty="0" smtClean="0">
                <a:solidFill>
                  <a:srgbClr val="282829"/>
                </a:solidFill>
                <a:latin typeface="Trebuchet MS" panose="020B0603020202020204" pitchFamily="34" charset="0"/>
              </a:rPr>
              <a:t>.</a:t>
            </a:r>
            <a:endParaRPr lang="es-ES" altLang="en-US" dirty="0" smtClean="0">
              <a:solidFill>
                <a:srgbClr val="282829"/>
              </a:solidFill>
              <a:latin typeface="Trebuchet MS" panose="020B0603020202020204" pitchFamily="34" charset="0"/>
            </a:endParaRPr>
          </a:p>
          <a:p>
            <a:pPr eaLnBrk="1" hangingPunct="1">
              <a:defRPr/>
            </a:pPr>
            <a:endParaRPr lang="es-ES" dirty="0" smtClean="0"/>
          </a:p>
          <a:p>
            <a:pPr algn="just" eaLnBrk="1" hangingPunct="1">
              <a:lnSpc>
                <a:spcPts val="1000"/>
              </a:lnSpc>
              <a:spcBef>
                <a:spcPts val="775"/>
              </a:spcBef>
              <a:defRPr/>
            </a:pPr>
            <a:r>
              <a:rPr lang="es-ES" altLang="en-US" b="1" dirty="0" smtClean="0">
                <a:solidFill>
                  <a:srgbClr val="005E9D"/>
                </a:solidFill>
                <a:latin typeface="Trebuchet MS" panose="020B0603020202020204" pitchFamily="34" charset="0"/>
              </a:rPr>
              <a:t>Cómo funciona?</a:t>
            </a:r>
            <a:endParaRPr lang="es-ES" altLang="en-US" b="1" dirty="0" smtClean="0">
              <a:latin typeface="Trebuchet MS" panose="020B0603020202020204" pitchFamily="34" charset="0"/>
            </a:endParaRPr>
          </a:p>
          <a:p>
            <a:pPr algn="just" eaLnBrk="1" hangingPunct="1">
              <a:lnSpc>
                <a:spcPts val="1000"/>
              </a:lnSpc>
              <a:spcBef>
                <a:spcPts val="388"/>
              </a:spcBef>
              <a:defRPr/>
            </a:pPr>
            <a:endParaRPr lang="es-ES" altLang="en-US" dirty="0" smtClean="0">
              <a:solidFill>
                <a:srgbClr val="282829"/>
              </a:solidFill>
              <a:latin typeface="Trebuchet MS" panose="020B0603020202020204" pitchFamily="34" charset="0"/>
            </a:endParaRPr>
          </a:p>
          <a:p>
            <a:pPr algn="just" eaLnBrk="1" hangingPunct="1">
              <a:lnSpc>
                <a:spcPts val="1000"/>
              </a:lnSpc>
              <a:spcBef>
                <a:spcPts val="388"/>
              </a:spcBef>
              <a:defRPr/>
            </a:pPr>
            <a:r>
              <a:rPr lang="es-ES" altLang="en-US" dirty="0" smtClean="0">
                <a:solidFill>
                  <a:srgbClr val="282829"/>
                </a:solidFill>
                <a:latin typeface="Trebuchet MS" panose="020B0603020202020204" pitchFamily="34" charset="0"/>
              </a:rPr>
              <a:t>La </a:t>
            </a:r>
            <a:r>
              <a:rPr lang="es-ES" altLang="en-US" dirty="0" smtClean="0">
                <a:solidFill>
                  <a:srgbClr val="282829"/>
                </a:solidFill>
                <a:latin typeface="Trebuchet MS" panose="020B0603020202020204" pitchFamily="34" charset="0"/>
              </a:rPr>
              <a:t>prueba de corriente de excitación se realiza </a:t>
            </a:r>
            <a:r>
              <a:rPr lang="es-ES" altLang="en-US" dirty="0" smtClean="0">
                <a:solidFill>
                  <a:srgbClr val="282829"/>
                </a:solidFill>
                <a:latin typeface="Trebuchet MS" panose="020B0603020202020204" pitchFamily="34" charset="0"/>
              </a:rPr>
              <a:t>en vacío. </a:t>
            </a:r>
            <a:r>
              <a:rPr lang="es-ES" altLang="en-US" dirty="0" smtClean="0">
                <a:solidFill>
                  <a:srgbClr val="282829"/>
                </a:solidFill>
                <a:latin typeface="Trebuchet MS" panose="020B0603020202020204" pitchFamily="34" charset="0"/>
              </a:rPr>
              <a:t>Por lo tanto, se aplica una tensión de CA a un lado del transformador (normalmente el lado de alta tensión), mientras que el lado opuesto se deja abierto. La magnitud de la corriente consumida en el devanado primario es proporcional a la energía requerida para forzar la acción del transformador, es decir inducir una tensión en el devanado secundario</a:t>
            </a:r>
            <a:r>
              <a:rPr lang="es-ES" altLang="en-US" dirty="0" smtClean="0">
                <a:solidFill>
                  <a:srgbClr val="282829"/>
                </a:solidFill>
                <a:latin typeface="Trebuchet MS" panose="020B0603020202020204" pitchFamily="34" charset="0"/>
              </a:rPr>
              <a:t>.</a:t>
            </a:r>
          </a:p>
          <a:p>
            <a:pPr algn="just" eaLnBrk="1" hangingPunct="1">
              <a:lnSpc>
                <a:spcPts val="1000"/>
              </a:lnSpc>
              <a:spcBef>
                <a:spcPts val="388"/>
              </a:spcBef>
              <a:defRPr/>
            </a:pPr>
            <a:endParaRPr lang="es-ES" altLang="en-US" dirty="0" smtClean="0">
              <a:latin typeface="Trebuchet MS" panose="020B0603020202020204" pitchFamily="34" charset="0"/>
            </a:endParaRPr>
          </a:p>
          <a:p>
            <a:pPr algn="just" eaLnBrk="1" hangingPunct="1">
              <a:lnSpc>
                <a:spcPts val="1000"/>
              </a:lnSpc>
              <a:spcBef>
                <a:spcPts val="425"/>
              </a:spcBef>
              <a:defRPr/>
            </a:pPr>
            <a:r>
              <a:rPr lang="es-ES" altLang="en-US" dirty="0" smtClean="0">
                <a:solidFill>
                  <a:srgbClr val="282829"/>
                </a:solidFill>
                <a:latin typeface="Trebuchet MS" panose="020B0603020202020204" pitchFamily="34" charset="0"/>
              </a:rPr>
              <a:t>Se recomienda seleccionar la tensión de prueba más alta dentro de las limitaciones del equipo de prueba y el devanado, para detectar las fallas de cortocircuito entre espiras. Una tensión de prueba estándar es de 10 </a:t>
            </a:r>
            <a:r>
              <a:rPr lang="es-ES" altLang="en-US" dirty="0" err="1" smtClean="0">
                <a:solidFill>
                  <a:srgbClr val="282829"/>
                </a:solidFill>
                <a:latin typeface="Trebuchet MS" panose="020B0603020202020204" pitchFamily="34" charset="0"/>
              </a:rPr>
              <a:t>kV</a:t>
            </a:r>
            <a:r>
              <a:rPr lang="es-ES" altLang="en-US" dirty="0" smtClean="0">
                <a:solidFill>
                  <a:srgbClr val="282829"/>
                </a:solidFill>
                <a:latin typeface="Trebuchet MS" panose="020B0603020202020204" pitchFamily="34" charset="0"/>
              </a:rPr>
              <a:t>.</a:t>
            </a:r>
            <a:endParaRPr lang="es-ES" altLang="en-US" dirty="0" smtClean="0">
              <a:latin typeface="Trebuchet MS" panose="020B0603020202020204" pitchFamily="34" charset="0"/>
            </a:endParaRPr>
          </a:p>
          <a:p>
            <a:pPr algn="just" eaLnBrk="1" hangingPunct="1">
              <a:lnSpc>
                <a:spcPts val="1000"/>
              </a:lnSpc>
              <a:spcBef>
                <a:spcPts val="425"/>
              </a:spcBef>
              <a:defRPr/>
            </a:pPr>
            <a:endParaRPr lang="es-ES" altLang="en-US" dirty="0" smtClean="0">
              <a:solidFill>
                <a:srgbClr val="282829"/>
              </a:solidFill>
              <a:latin typeface="Trebuchet MS" panose="020B0603020202020204" pitchFamily="34" charset="0"/>
            </a:endParaRPr>
          </a:p>
          <a:p>
            <a:pPr algn="just" eaLnBrk="1" hangingPunct="1">
              <a:lnSpc>
                <a:spcPts val="1000"/>
              </a:lnSpc>
              <a:spcBef>
                <a:spcPts val="425"/>
              </a:spcBef>
              <a:defRPr/>
            </a:pPr>
            <a:r>
              <a:rPr lang="es-ES" altLang="en-US" dirty="0" smtClean="0">
                <a:solidFill>
                  <a:srgbClr val="282829"/>
                </a:solidFill>
                <a:latin typeface="Trebuchet MS" panose="020B0603020202020204" pitchFamily="34" charset="0"/>
              </a:rPr>
              <a:t>Las </a:t>
            </a:r>
            <a:r>
              <a:rPr lang="es-ES" altLang="en-US" dirty="0" smtClean="0">
                <a:solidFill>
                  <a:srgbClr val="282829"/>
                </a:solidFill>
                <a:latin typeface="Trebuchet MS" panose="020B0603020202020204" pitchFamily="34" charset="0"/>
              </a:rPr>
              <a:t>conexiones de prueba variarán dependiendo de la configuración del devanado. En general, los </a:t>
            </a:r>
            <a:r>
              <a:rPr lang="es-ES" altLang="en-US" dirty="0" err="1" smtClean="0">
                <a:solidFill>
                  <a:srgbClr val="282829"/>
                </a:solidFill>
                <a:latin typeface="Trebuchet MS" panose="020B0603020202020204" pitchFamily="34" charset="0"/>
              </a:rPr>
              <a:t>bushings</a:t>
            </a:r>
            <a:r>
              <a:rPr lang="es-ES" altLang="en-US" dirty="0" smtClean="0">
                <a:solidFill>
                  <a:srgbClr val="282829"/>
                </a:solidFill>
                <a:latin typeface="Trebuchet MS" panose="020B0603020202020204" pitchFamily="34" charset="0"/>
              </a:rPr>
              <a:t> </a:t>
            </a:r>
            <a:r>
              <a:rPr lang="es-ES" altLang="en-US" dirty="0" smtClean="0">
                <a:solidFill>
                  <a:srgbClr val="282829"/>
                </a:solidFill>
                <a:latin typeface="Trebuchet MS" panose="020B0603020202020204" pitchFamily="34" charset="0"/>
              </a:rPr>
              <a:t>de neutros </a:t>
            </a:r>
            <a:r>
              <a:rPr lang="es-ES" altLang="en-US" dirty="0" smtClean="0">
                <a:solidFill>
                  <a:srgbClr val="282829"/>
                </a:solidFill>
                <a:latin typeface="Trebuchet MS" panose="020B0603020202020204" pitchFamily="34" charset="0"/>
              </a:rPr>
              <a:t>del devanado energizado, si </a:t>
            </a:r>
            <a:r>
              <a:rPr lang="es-ES" altLang="en-US" dirty="0" smtClean="0">
                <a:solidFill>
                  <a:srgbClr val="282829"/>
                </a:solidFill>
                <a:latin typeface="Trebuchet MS" panose="020B0603020202020204" pitchFamily="34" charset="0"/>
              </a:rPr>
              <a:t>los </a:t>
            </a:r>
            <a:r>
              <a:rPr lang="es-ES" altLang="en-US" dirty="0" smtClean="0">
                <a:solidFill>
                  <a:srgbClr val="282829"/>
                </a:solidFill>
                <a:latin typeface="Trebuchet MS" panose="020B0603020202020204" pitchFamily="34" charset="0"/>
              </a:rPr>
              <a:t>hay, deben conectarse al cable de retorno de baja tensión. los </a:t>
            </a:r>
            <a:r>
              <a:rPr lang="es-ES" altLang="en-US" dirty="0" err="1" smtClean="0">
                <a:solidFill>
                  <a:srgbClr val="282829"/>
                </a:solidFill>
                <a:latin typeface="Trebuchet MS" panose="020B0603020202020204" pitchFamily="34" charset="0"/>
              </a:rPr>
              <a:t>bushings</a:t>
            </a:r>
            <a:r>
              <a:rPr lang="es-ES" altLang="en-US" dirty="0" smtClean="0">
                <a:solidFill>
                  <a:srgbClr val="282829"/>
                </a:solidFill>
                <a:latin typeface="Trebuchet MS" panose="020B0603020202020204" pitchFamily="34" charset="0"/>
              </a:rPr>
              <a:t> </a:t>
            </a:r>
            <a:r>
              <a:rPr lang="es-ES" altLang="en-US" dirty="0" smtClean="0">
                <a:solidFill>
                  <a:srgbClr val="282829"/>
                </a:solidFill>
                <a:latin typeface="Trebuchet MS" panose="020B0603020202020204" pitchFamily="34" charset="0"/>
              </a:rPr>
              <a:t>de neutros </a:t>
            </a:r>
            <a:r>
              <a:rPr lang="es-ES" altLang="en-US" dirty="0" smtClean="0">
                <a:solidFill>
                  <a:srgbClr val="282829"/>
                </a:solidFill>
                <a:latin typeface="Trebuchet MS" panose="020B0603020202020204" pitchFamily="34" charset="0"/>
              </a:rPr>
              <a:t>del devanado abierto deberán conectarse a tierra, si lo están también durante el servicio.</a:t>
            </a:r>
            <a:endParaRPr lang="en-US" altLang="en-US" dirty="0" smtClean="0"/>
          </a:p>
          <a:p>
            <a:pPr eaLnBrk="1" hangingPunct="1">
              <a:defRPr/>
            </a:pPr>
            <a:endParaRPr lang="es-ES" dirty="0" smtClean="0"/>
          </a:p>
          <a:p>
            <a:pPr algn="just" eaLnBrk="1" hangingPunct="1">
              <a:lnSpc>
                <a:spcPts val="900"/>
              </a:lnSpc>
              <a:spcBef>
                <a:spcPts val="775"/>
              </a:spcBef>
              <a:defRPr/>
            </a:pPr>
            <a:r>
              <a:rPr lang="es-ES" altLang="en-US" b="1" dirty="0" smtClean="0">
                <a:solidFill>
                  <a:srgbClr val="005E9D"/>
                </a:solidFill>
                <a:latin typeface="Trebuchet MS" panose="020B0603020202020204" pitchFamily="34" charset="0"/>
              </a:rPr>
              <a:t>Adicionalmente...</a:t>
            </a:r>
          </a:p>
          <a:p>
            <a:pPr algn="just" eaLnBrk="1" hangingPunct="1">
              <a:lnSpc>
                <a:spcPts val="900"/>
              </a:lnSpc>
              <a:spcBef>
                <a:spcPts val="775"/>
              </a:spcBef>
              <a:defRPr/>
            </a:pPr>
            <a:endParaRPr lang="es-ES" altLang="en-US" b="1" dirty="0" smtClean="0">
              <a:latin typeface="Trebuchet MS" panose="020B0603020202020204" pitchFamily="34" charset="0"/>
            </a:endParaRPr>
          </a:p>
          <a:p>
            <a:pPr algn="just" eaLnBrk="1" hangingPunct="1">
              <a:lnSpc>
                <a:spcPts val="900"/>
              </a:lnSpc>
              <a:spcBef>
                <a:spcPts val="388"/>
              </a:spcBef>
              <a:defRPr/>
            </a:pPr>
            <a:r>
              <a:rPr lang="es-ES" altLang="en-US" dirty="0" smtClean="0">
                <a:solidFill>
                  <a:srgbClr val="282829"/>
                </a:solidFill>
                <a:latin typeface="Trebuchet MS" panose="020B0603020202020204" pitchFamily="34" charset="0"/>
              </a:rPr>
              <a:t>La prueba de corriente de excitación se debe comparar entre fases y posiciones de las tomas. </a:t>
            </a:r>
            <a:r>
              <a:rPr lang="es-ES" altLang="en-US" b="1" dirty="0" smtClean="0">
                <a:solidFill>
                  <a:srgbClr val="FF0000"/>
                </a:solidFill>
                <a:latin typeface="Trebuchet MS" panose="020B0603020202020204" pitchFamily="34" charset="0"/>
              </a:rPr>
              <a:t>Dependiendo de la construcción del transformador y el número de las columnas, los resultados deben mostrar un patrón de fases distinto con dos o tres fases similares (HLH, LHL, HHH). Las fases similares no deben desviarse más del 5 % al 10 % entre ellas.</a:t>
            </a:r>
          </a:p>
          <a:p>
            <a:pPr algn="just" eaLnBrk="1" hangingPunct="1">
              <a:lnSpc>
                <a:spcPts val="900"/>
              </a:lnSpc>
              <a:spcBef>
                <a:spcPts val="425"/>
              </a:spcBef>
              <a:defRPr/>
            </a:pPr>
            <a:endParaRPr lang="es-ES" altLang="en-US" dirty="0" smtClean="0">
              <a:solidFill>
                <a:srgbClr val="282829"/>
              </a:solidFill>
              <a:latin typeface="Trebuchet MS" panose="020B0603020202020204" pitchFamily="34" charset="0"/>
            </a:endParaRPr>
          </a:p>
          <a:p>
            <a:pPr algn="just" eaLnBrk="1" hangingPunct="1">
              <a:lnSpc>
                <a:spcPts val="900"/>
              </a:lnSpc>
              <a:spcBef>
                <a:spcPts val="425"/>
              </a:spcBef>
              <a:defRPr/>
            </a:pPr>
            <a:r>
              <a:rPr lang="es-ES" altLang="en-US" dirty="0" smtClean="0">
                <a:solidFill>
                  <a:srgbClr val="282829"/>
                </a:solidFill>
                <a:latin typeface="Trebuchet MS" panose="020B0603020202020204" pitchFamily="34" charset="0"/>
              </a:rPr>
              <a:t>Si </a:t>
            </a:r>
            <a:r>
              <a:rPr lang="es-ES" altLang="en-US" dirty="0" smtClean="0">
                <a:solidFill>
                  <a:srgbClr val="282829"/>
                </a:solidFill>
                <a:latin typeface="Trebuchet MS" panose="020B0603020202020204" pitchFamily="34" charset="0"/>
              </a:rPr>
              <a:t>las tres fases muestran diferentes corrientes de excitación, se recomienda una investigación adicional. Un patrón de fases diferente podría tener como causa un núcleo magnetizado o un problema</a:t>
            </a:r>
            <a:endParaRPr lang="es-ES" altLang="en-US" dirty="0" smtClean="0">
              <a:latin typeface="Trebuchet MS" panose="020B0603020202020204" pitchFamily="34" charset="0"/>
            </a:endParaRPr>
          </a:p>
          <a:p>
            <a:pPr algn="just" eaLnBrk="1" hangingPunct="1">
              <a:lnSpc>
                <a:spcPts val="900"/>
              </a:lnSpc>
              <a:spcBef>
                <a:spcPts val="175"/>
              </a:spcBef>
              <a:defRPr/>
            </a:pPr>
            <a:r>
              <a:rPr lang="es-ES" altLang="en-US" dirty="0" smtClean="0">
                <a:solidFill>
                  <a:srgbClr val="282829"/>
                </a:solidFill>
                <a:latin typeface="Trebuchet MS" panose="020B0603020202020204" pitchFamily="34" charset="0"/>
              </a:rPr>
              <a:t>del devanado.</a:t>
            </a:r>
            <a:endParaRPr lang="es-ES" altLang="en-US" dirty="0" smtClean="0">
              <a:latin typeface="Trebuchet MS" panose="020B0603020202020204" pitchFamily="34" charset="0"/>
            </a:endParaRPr>
          </a:p>
          <a:p>
            <a:pPr algn="just" eaLnBrk="1" hangingPunct="1">
              <a:lnSpc>
                <a:spcPts val="900"/>
              </a:lnSpc>
              <a:spcBef>
                <a:spcPts val="425"/>
              </a:spcBef>
              <a:defRPr/>
            </a:pPr>
            <a:endParaRPr lang="es-ES" altLang="en-US" dirty="0" smtClean="0">
              <a:solidFill>
                <a:srgbClr val="282829"/>
              </a:solidFill>
              <a:latin typeface="Trebuchet MS" panose="020B0603020202020204" pitchFamily="34" charset="0"/>
            </a:endParaRPr>
          </a:p>
          <a:p>
            <a:pPr algn="just" eaLnBrk="1" hangingPunct="1">
              <a:lnSpc>
                <a:spcPts val="900"/>
              </a:lnSpc>
              <a:spcBef>
                <a:spcPts val="425"/>
              </a:spcBef>
              <a:defRPr/>
            </a:pPr>
            <a:r>
              <a:rPr lang="es-ES" altLang="en-US" dirty="0" smtClean="0">
                <a:solidFill>
                  <a:srgbClr val="282829"/>
                </a:solidFill>
                <a:latin typeface="Trebuchet MS" panose="020B0603020202020204" pitchFamily="34" charset="0"/>
              </a:rPr>
              <a:t>Como </a:t>
            </a:r>
            <a:r>
              <a:rPr lang="es-ES" altLang="en-US" dirty="0" smtClean="0">
                <a:solidFill>
                  <a:srgbClr val="282829"/>
                </a:solidFill>
                <a:latin typeface="Trebuchet MS" panose="020B0603020202020204" pitchFamily="34" charset="0"/>
              </a:rPr>
              <a:t>se mencionó anteriormente, el magnetismo residual en el núcleo puede influir en los resultados. En este caso el transformador debe desmagnetizarse y repetirse la prueba</a:t>
            </a:r>
            <a:r>
              <a:rPr lang="es-ES" altLang="en-US" dirty="0" smtClean="0">
                <a:solidFill>
                  <a:srgbClr val="282829"/>
                </a:solidFill>
                <a:latin typeface="Trebuchet MS" panose="020B0603020202020204" pitchFamily="34" charset="0"/>
              </a:rPr>
              <a:t>.</a:t>
            </a:r>
          </a:p>
          <a:p>
            <a:pPr algn="just" eaLnBrk="1" hangingPunct="1">
              <a:lnSpc>
                <a:spcPts val="900"/>
              </a:lnSpc>
              <a:spcBef>
                <a:spcPts val="425"/>
              </a:spcBef>
              <a:defRPr/>
            </a:pPr>
            <a:endParaRPr lang="es-ES" altLang="en-US" b="1" dirty="0" smtClean="0">
              <a:latin typeface="Trebuchet MS" panose="020B0603020202020204" pitchFamily="34" charset="0"/>
            </a:endParaRPr>
          </a:p>
          <a:p>
            <a:pPr algn="just" eaLnBrk="1" hangingPunct="1">
              <a:lnSpc>
                <a:spcPts val="900"/>
              </a:lnSpc>
              <a:spcBef>
                <a:spcPts val="425"/>
              </a:spcBef>
              <a:defRPr/>
            </a:pPr>
            <a:r>
              <a:rPr lang="es-ES" altLang="en-US" b="1" dirty="0" smtClean="0">
                <a:solidFill>
                  <a:srgbClr val="282829"/>
                </a:solidFill>
                <a:latin typeface="Trebuchet MS" panose="020B0603020202020204" pitchFamily="34" charset="0"/>
              </a:rPr>
              <a:t>Además del patrón de fases, los resultados también deben mostrar un patrón distintivo en todas las posiciones de toma que pueden variar dependiendo del tipo de cambiador de tomas. Aunque no se conozca el patrón específico del cambiador de tomas, deberá ser el mismo para todas las fases.</a:t>
            </a:r>
            <a:endParaRPr lang="es-ES" altLang="en-US" b="1" dirty="0" smtClean="0">
              <a:latin typeface="Trebuchet MS" panose="020B0603020202020204" pitchFamily="34" charset="0"/>
            </a:endParaRPr>
          </a:p>
          <a:p>
            <a:pPr eaLnBrk="1" hangingPunct="1">
              <a:defRPr/>
            </a:pPr>
            <a:endParaRPr lang="es-ES" dirty="0" smtClean="0"/>
          </a:p>
          <a:p>
            <a:pPr eaLnBrk="1" hangingPunct="1">
              <a:defRPr/>
            </a:pPr>
            <a:r>
              <a:rPr lang="es-ES" dirty="0" smtClean="0">
                <a:solidFill>
                  <a:srgbClr val="282829"/>
                </a:solidFill>
                <a:latin typeface="Trebuchet MS"/>
                <a:cs typeface="Trebuchet MS"/>
              </a:rPr>
              <a:t>Mediante</a:t>
            </a:r>
            <a:r>
              <a:rPr lang="es-ES" spc="-10" dirty="0" smtClean="0">
                <a:solidFill>
                  <a:srgbClr val="282829"/>
                </a:solidFill>
                <a:latin typeface="Trebuchet MS"/>
                <a:cs typeface="Trebuchet MS"/>
              </a:rPr>
              <a:t> </a:t>
            </a:r>
            <a:r>
              <a:rPr lang="es-ES" spc="-20" dirty="0" smtClean="0">
                <a:solidFill>
                  <a:srgbClr val="282829"/>
                </a:solidFill>
                <a:latin typeface="Trebuchet MS"/>
                <a:cs typeface="Trebuchet MS"/>
              </a:rPr>
              <a:t>las</a:t>
            </a:r>
            <a:r>
              <a:rPr lang="es-ES" spc="-5" dirty="0" smtClean="0">
                <a:solidFill>
                  <a:srgbClr val="282829"/>
                </a:solidFill>
                <a:latin typeface="Trebuchet MS"/>
                <a:cs typeface="Trebuchet MS"/>
              </a:rPr>
              <a:t> </a:t>
            </a:r>
            <a:r>
              <a:rPr lang="es-ES" dirty="0" smtClean="0">
                <a:solidFill>
                  <a:srgbClr val="282829"/>
                </a:solidFill>
                <a:latin typeface="Trebuchet MS"/>
                <a:cs typeface="Trebuchet MS"/>
              </a:rPr>
              <a:t>mediciones</a:t>
            </a:r>
            <a:r>
              <a:rPr lang="es-ES" spc="-10" dirty="0" smtClean="0">
                <a:solidFill>
                  <a:srgbClr val="282829"/>
                </a:solidFill>
                <a:latin typeface="Trebuchet MS"/>
                <a:cs typeface="Trebuchet MS"/>
              </a:rPr>
              <a:t> </a:t>
            </a:r>
            <a:r>
              <a:rPr lang="es-ES" dirty="0" smtClean="0">
                <a:solidFill>
                  <a:srgbClr val="282829"/>
                </a:solidFill>
                <a:latin typeface="Trebuchet MS"/>
                <a:cs typeface="Trebuchet MS"/>
              </a:rPr>
              <a:t>de</a:t>
            </a:r>
            <a:r>
              <a:rPr lang="es-ES" spc="-5" dirty="0" smtClean="0">
                <a:solidFill>
                  <a:srgbClr val="282829"/>
                </a:solidFill>
                <a:latin typeface="Trebuchet MS"/>
                <a:cs typeface="Trebuchet MS"/>
              </a:rPr>
              <a:t> </a:t>
            </a:r>
            <a:r>
              <a:rPr lang="es-ES" spc="-20" dirty="0" smtClean="0">
                <a:solidFill>
                  <a:srgbClr val="282829"/>
                </a:solidFill>
                <a:latin typeface="Trebuchet MS"/>
                <a:cs typeface="Trebuchet MS"/>
              </a:rPr>
              <a:t>la</a:t>
            </a:r>
            <a:r>
              <a:rPr lang="es-ES" spc="-5" dirty="0" smtClean="0">
                <a:solidFill>
                  <a:srgbClr val="282829"/>
                </a:solidFill>
                <a:latin typeface="Trebuchet MS"/>
                <a:cs typeface="Trebuchet MS"/>
              </a:rPr>
              <a:t> </a:t>
            </a:r>
            <a:r>
              <a:rPr lang="es-ES" spc="-10" dirty="0" smtClean="0">
                <a:solidFill>
                  <a:srgbClr val="282829"/>
                </a:solidFill>
                <a:latin typeface="Trebuchet MS"/>
                <a:cs typeface="Trebuchet MS"/>
              </a:rPr>
              <a:t>relación </a:t>
            </a:r>
            <a:r>
              <a:rPr lang="es-ES" dirty="0" smtClean="0">
                <a:solidFill>
                  <a:srgbClr val="282829"/>
                </a:solidFill>
                <a:latin typeface="Trebuchet MS"/>
                <a:cs typeface="Trebuchet MS"/>
              </a:rPr>
              <a:t>de</a:t>
            </a:r>
            <a:r>
              <a:rPr lang="es-ES" spc="-5" dirty="0" smtClean="0">
                <a:solidFill>
                  <a:srgbClr val="282829"/>
                </a:solidFill>
                <a:latin typeface="Trebuchet MS"/>
                <a:cs typeface="Trebuchet MS"/>
              </a:rPr>
              <a:t> </a:t>
            </a:r>
            <a:r>
              <a:rPr lang="es-ES" dirty="0" smtClean="0">
                <a:solidFill>
                  <a:srgbClr val="282829"/>
                </a:solidFill>
                <a:latin typeface="Trebuchet MS"/>
                <a:cs typeface="Trebuchet MS"/>
              </a:rPr>
              <a:t>transformación</a:t>
            </a:r>
            <a:r>
              <a:rPr lang="es-ES" spc="-5" dirty="0" smtClean="0">
                <a:solidFill>
                  <a:srgbClr val="282829"/>
                </a:solidFill>
                <a:latin typeface="Trebuchet MS"/>
                <a:cs typeface="Trebuchet MS"/>
              </a:rPr>
              <a:t> </a:t>
            </a:r>
            <a:r>
              <a:rPr lang="es-ES" spc="-25" dirty="0" smtClean="0">
                <a:solidFill>
                  <a:srgbClr val="282829"/>
                </a:solidFill>
                <a:latin typeface="Trebuchet MS"/>
                <a:cs typeface="Trebuchet MS"/>
              </a:rPr>
              <a:t>del </a:t>
            </a:r>
            <a:r>
              <a:rPr lang="es-ES" dirty="0" smtClean="0">
                <a:solidFill>
                  <a:srgbClr val="282829"/>
                </a:solidFill>
                <a:latin typeface="Trebuchet MS"/>
                <a:cs typeface="Trebuchet MS"/>
              </a:rPr>
              <a:t>transformador</a:t>
            </a:r>
            <a:r>
              <a:rPr lang="es-ES" spc="-5" dirty="0" smtClean="0">
                <a:solidFill>
                  <a:srgbClr val="282829"/>
                </a:solidFill>
                <a:latin typeface="Trebuchet MS"/>
                <a:cs typeface="Trebuchet MS"/>
              </a:rPr>
              <a:t> </a:t>
            </a:r>
            <a:r>
              <a:rPr lang="es-ES" spc="-45" dirty="0" smtClean="0">
                <a:solidFill>
                  <a:srgbClr val="282829"/>
                </a:solidFill>
                <a:latin typeface="Trebuchet MS"/>
                <a:cs typeface="Trebuchet MS"/>
              </a:rPr>
              <a:t>(TTR)</a:t>
            </a:r>
            <a:r>
              <a:rPr lang="es-ES" spc="-5" dirty="0" smtClean="0">
                <a:solidFill>
                  <a:srgbClr val="282829"/>
                </a:solidFill>
                <a:latin typeface="Trebuchet MS"/>
                <a:cs typeface="Trebuchet MS"/>
              </a:rPr>
              <a:t> </a:t>
            </a:r>
            <a:r>
              <a:rPr lang="es-ES" dirty="0" smtClean="0">
                <a:solidFill>
                  <a:srgbClr val="282829"/>
                </a:solidFill>
                <a:latin typeface="Trebuchet MS"/>
                <a:cs typeface="Trebuchet MS"/>
              </a:rPr>
              <a:t>también</a:t>
            </a:r>
            <a:r>
              <a:rPr lang="es-ES" spc="-5" dirty="0" smtClean="0">
                <a:solidFill>
                  <a:srgbClr val="282829"/>
                </a:solidFill>
                <a:latin typeface="Trebuchet MS"/>
                <a:cs typeface="Trebuchet MS"/>
              </a:rPr>
              <a:t> </a:t>
            </a:r>
            <a:r>
              <a:rPr lang="es-ES" dirty="0" smtClean="0">
                <a:solidFill>
                  <a:srgbClr val="282829"/>
                </a:solidFill>
                <a:latin typeface="Trebuchet MS"/>
                <a:cs typeface="Trebuchet MS"/>
              </a:rPr>
              <a:t>pueden</a:t>
            </a:r>
            <a:r>
              <a:rPr lang="es-ES" spc="-5" dirty="0" smtClean="0">
                <a:solidFill>
                  <a:srgbClr val="282829"/>
                </a:solidFill>
                <a:latin typeface="Trebuchet MS"/>
                <a:cs typeface="Trebuchet MS"/>
              </a:rPr>
              <a:t> </a:t>
            </a:r>
            <a:r>
              <a:rPr lang="es-ES" spc="-10" dirty="0" smtClean="0">
                <a:solidFill>
                  <a:srgbClr val="282829"/>
                </a:solidFill>
                <a:latin typeface="Trebuchet MS"/>
                <a:cs typeface="Trebuchet MS"/>
              </a:rPr>
              <a:t>confirmarse</a:t>
            </a:r>
            <a:r>
              <a:rPr lang="es-ES" spc="-5" dirty="0" smtClean="0">
                <a:solidFill>
                  <a:srgbClr val="282829"/>
                </a:solidFill>
                <a:latin typeface="Trebuchet MS"/>
                <a:cs typeface="Trebuchet MS"/>
              </a:rPr>
              <a:t> </a:t>
            </a:r>
            <a:r>
              <a:rPr lang="es-ES" spc="-20" dirty="0" smtClean="0">
                <a:solidFill>
                  <a:srgbClr val="282829"/>
                </a:solidFill>
                <a:latin typeface="Trebuchet MS"/>
                <a:cs typeface="Trebuchet MS"/>
              </a:rPr>
              <a:t>las</a:t>
            </a:r>
            <a:r>
              <a:rPr lang="es-ES" spc="-5" dirty="0" smtClean="0">
                <a:solidFill>
                  <a:srgbClr val="282829"/>
                </a:solidFill>
                <a:latin typeface="Trebuchet MS"/>
                <a:cs typeface="Trebuchet MS"/>
              </a:rPr>
              <a:t> </a:t>
            </a:r>
            <a:r>
              <a:rPr lang="es-ES" spc="-10" dirty="0" smtClean="0">
                <a:solidFill>
                  <a:srgbClr val="282829"/>
                </a:solidFill>
                <a:latin typeface="Trebuchet MS"/>
                <a:cs typeface="Trebuchet MS"/>
              </a:rPr>
              <a:t>espiras</a:t>
            </a:r>
            <a:r>
              <a:rPr lang="es-ES" spc="-5" dirty="0" smtClean="0">
                <a:solidFill>
                  <a:srgbClr val="282829"/>
                </a:solidFill>
                <a:latin typeface="Trebuchet MS"/>
                <a:cs typeface="Trebuchet MS"/>
              </a:rPr>
              <a:t> </a:t>
            </a:r>
            <a:r>
              <a:rPr lang="es-ES" spc="-25" dirty="0" smtClean="0">
                <a:solidFill>
                  <a:srgbClr val="282829"/>
                </a:solidFill>
                <a:latin typeface="Trebuchet MS"/>
                <a:cs typeface="Trebuchet MS"/>
              </a:rPr>
              <a:t>en </a:t>
            </a:r>
            <a:r>
              <a:rPr lang="es-ES" spc="-30" dirty="0" smtClean="0">
                <a:solidFill>
                  <a:srgbClr val="282829"/>
                </a:solidFill>
                <a:latin typeface="Trebuchet MS"/>
                <a:cs typeface="Trebuchet MS"/>
              </a:rPr>
              <a:t>cortocircuito,</a:t>
            </a:r>
            <a:r>
              <a:rPr lang="es-ES" dirty="0" smtClean="0">
                <a:solidFill>
                  <a:srgbClr val="282829"/>
                </a:solidFill>
                <a:latin typeface="Trebuchet MS"/>
                <a:cs typeface="Trebuchet MS"/>
              </a:rPr>
              <a:t> </a:t>
            </a:r>
            <a:r>
              <a:rPr lang="es-ES" spc="-10" dirty="0" smtClean="0">
                <a:solidFill>
                  <a:srgbClr val="282829"/>
                </a:solidFill>
                <a:latin typeface="Trebuchet MS"/>
                <a:cs typeface="Trebuchet MS"/>
              </a:rPr>
              <a:t>mientras</a:t>
            </a:r>
            <a:r>
              <a:rPr lang="es-ES" dirty="0" smtClean="0">
                <a:solidFill>
                  <a:srgbClr val="282829"/>
                </a:solidFill>
                <a:latin typeface="Trebuchet MS"/>
                <a:cs typeface="Trebuchet MS"/>
              </a:rPr>
              <a:t> que </a:t>
            </a:r>
            <a:r>
              <a:rPr lang="es-ES" spc="-20" dirty="0" smtClean="0">
                <a:solidFill>
                  <a:srgbClr val="282829"/>
                </a:solidFill>
                <a:latin typeface="Trebuchet MS"/>
                <a:cs typeface="Trebuchet MS"/>
              </a:rPr>
              <a:t>los ensayos</a:t>
            </a:r>
            <a:r>
              <a:rPr lang="es-ES" spc="5" dirty="0" smtClean="0">
                <a:solidFill>
                  <a:srgbClr val="282829"/>
                </a:solidFill>
                <a:latin typeface="Trebuchet MS"/>
                <a:cs typeface="Trebuchet MS"/>
              </a:rPr>
              <a:t> </a:t>
            </a:r>
            <a:r>
              <a:rPr lang="es-ES" dirty="0" smtClean="0">
                <a:solidFill>
                  <a:srgbClr val="282829"/>
                </a:solidFill>
                <a:latin typeface="Trebuchet MS"/>
                <a:cs typeface="Trebuchet MS"/>
              </a:rPr>
              <a:t>de </a:t>
            </a:r>
            <a:r>
              <a:rPr lang="es-ES" spc="-10" dirty="0" smtClean="0">
                <a:solidFill>
                  <a:srgbClr val="282829"/>
                </a:solidFill>
                <a:latin typeface="Trebuchet MS"/>
                <a:cs typeface="Trebuchet MS"/>
              </a:rPr>
              <a:t>análisis</a:t>
            </a:r>
            <a:r>
              <a:rPr lang="es-ES" dirty="0" smtClean="0">
                <a:solidFill>
                  <a:srgbClr val="282829"/>
                </a:solidFill>
                <a:latin typeface="Trebuchet MS"/>
                <a:cs typeface="Trebuchet MS"/>
              </a:rPr>
              <a:t> de </a:t>
            </a:r>
            <a:r>
              <a:rPr lang="es-ES" spc="-10" dirty="0" smtClean="0">
                <a:solidFill>
                  <a:srgbClr val="282829"/>
                </a:solidFill>
                <a:latin typeface="Trebuchet MS"/>
                <a:cs typeface="Trebuchet MS"/>
              </a:rPr>
              <a:t>respuesta </a:t>
            </a:r>
            <a:r>
              <a:rPr lang="es-ES" dirty="0" smtClean="0">
                <a:solidFill>
                  <a:srgbClr val="282829"/>
                </a:solidFill>
                <a:latin typeface="Trebuchet MS"/>
                <a:cs typeface="Trebuchet MS"/>
              </a:rPr>
              <a:t>en</a:t>
            </a:r>
            <a:r>
              <a:rPr lang="es-ES" spc="-15" dirty="0" smtClean="0">
                <a:solidFill>
                  <a:srgbClr val="282829"/>
                </a:solidFill>
                <a:latin typeface="Trebuchet MS"/>
                <a:cs typeface="Trebuchet MS"/>
              </a:rPr>
              <a:t> </a:t>
            </a:r>
            <a:r>
              <a:rPr lang="es-ES" spc="-10" dirty="0" smtClean="0">
                <a:solidFill>
                  <a:srgbClr val="282829"/>
                </a:solidFill>
                <a:latin typeface="Trebuchet MS"/>
                <a:cs typeface="Trebuchet MS"/>
              </a:rPr>
              <a:t>frecuencia</a:t>
            </a:r>
            <a:r>
              <a:rPr lang="es-ES" spc="-15" dirty="0" smtClean="0">
                <a:solidFill>
                  <a:srgbClr val="282829"/>
                </a:solidFill>
                <a:latin typeface="Trebuchet MS"/>
                <a:cs typeface="Trebuchet MS"/>
              </a:rPr>
              <a:t> </a:t>
            </a:r>
            <a:r>
              <a:rPr lang="es-ES" dirty="0" smtClean="0">
                <a:solidFill>
                  <a:srgbClr val="282829"/>
                </a:solidFill>
                <a:latin typeface="Trebuchet MS"/>
                <a:cs typeface="Trebuchet MS"/>
              </a:rPr>
              <a:t>de</a:t>
            </a:r>
            <a:r>
              <a:rPr lang="es-ES" spc="-15" dirty="0" smtClean="0">
                <a:solidFill>
                  <a:srgbClr val="282829"/>
                </a:solidFill>
                <a:latin typeface="Trebuchet MS"/>
                <a:cs typeface="Trebuchet MS"/>
              </a:rPr>
              <a:t> </a:t>
            </a:r>
            <a:r>
              <a:rPr lang="es-ES" dirty="0" smtClean="0">
                <a:solidFill>
                  <a:srgbClr val="282829"/>
                </a:solidFill>
                <a:latin typeface="Trebuchet MS"/>
                <a:cs typeface="Trebuchet MS"/>
              </a:rPr>
              <a:t>barrido</a:t>
            </a:r>
            <a:r>
              <a:rPr lang="es-ES" spc="-15" dirty="0" smtClean="0">
                <a:solidFill>
                  <a:srgbClr val="282829"/>
                </a:solidFill>
                <a:latin typeface="Trebuchet MS"/>
                <a:cs typeface="Trebuchet MS"/>
              </a:rPr>
              <a:t> </a:t>
            </a:r>
            <a:r>
              <a:rPr lang="es-ES" spc="-10" dirty="0" smtClean="0">
                <a:solidFill>
                  <a:srgbClr val="282829"/>
                </a:solidFill>
                <a:latin typeface="Trebuchet MS"/>
                <a:cs typeface="Trebuchet MS"/>
              </a:rPr>
              <a:t>(SFRA)</a:t>
            </a:r>
            <a:r>
              <a:rPr lang="es-ES" spc="-15" dirty="0" smtClean="0">
                <a:solidFill>
                  <a:srgbClr val="282829"/>
                </a:solidFill>
                <a:latin typeface="Trebuchet MS"/>
                <a:cs typeface="Trebuchet MS"/>
              </a:rPr>
              <a:t> </a:t>
            </a:r>
            <a:r>
              <a:rPr lang="es-ES" dirty="0" smtClean="0">
                <a:solidFill>
                  <a:srgbClr val="282829"/>
                </a:solidFill>
                <a:latin typeface="Trebuchet MS"/>
                <a:cs typeface="Trebuchet MS"/>
              </a:rPr>
              <a:t>son</a:t>
            </a:r>
            <a:r>
              <a:rPr lang="es-ES" spc="-15" dirty="0" smtClean="0">
                <a:solidFill>
                  <a:srgbClr val="282829"/>
                </a:solidFill>
                <a:latin typeface="Trebuchet MS"/>
                <a:cs typeface="Trebuchet MS"/>
              </a:rPr>
              <a:t> </a:t>
            </a:r>
            <a:r>
              <a:rPr lang="es-ES" spc="-20" dirty="0" smtClean="0">
                <a:solidFill>
                  <a:srgbClr val="282829"/>
                </a:solidFill>
                <a:latin typeface="Trebuchet MS"/>
                <a:cs typeface="Trebuchet MS"/>
              </a:rPr>
              <a:t>útiles</a:t>
            </a:r>
            <a:r>
              <a:rPr lang="es-ES" spc="-15" dirty="0" smtClean="0">
                <a:solidFill>
                  <a:srgbClr val="282829"/>
                </a:solidFill>
                <a:latin typeface="Trebuchet MS"/>
                <a:cs typeface="Trebuchet MS"/>
              </a:rPr>
              <a:t> </a:t>
            </a:r>
            <a:r>
              <a:rPr lang="es-ES" dirty="0" smtClean="0">
                <a:solidFill>
                  <a:srgbClr val="282829"/>
                </a:solidFill>
                <a:latin typeface="Trebuchet MS"/>
                <a:cs typeface="Trebuchet MS"/>
              </a:rPr>
              <a:t>para</a:t>
            </a:r>
            <a:r>
              <a:rPr lang="es-ES" spc="-15" dirty="0" smtClean="0">
                <a:solidFill>
                  <a:srgbClr val="282829"/>
                </a:solidFill>
                <a:latin typeface="Trebuchet MS"/>
                <a:cs typeface="Trebuchet MS"/>
              </a:rPr>
              <a:t> </a:t>
            </a:r>
            <a:r>
              <a:rPr lang="es-ES" spc="-10" dirty="0" smtClean="0">
                <a:solidFill>
                  <a:srgbClr val="282829"/>
                </a:solidFill>
                <a:latin typeface="Trebuchet MS"/>
                <a:cs typeface="Trebuchet MS"/>
              </a:rPr>
              <a:t>confirmar</a:t>
            </a:r>
            <a:r>
              <a:rPr lang="es-ES" spc="-15" dirty="0" smtClean="0">
                <a:solidFill>
                  <a:srgbClr val="282829"/>
                </a:solidFill>
                <a:latin typeface="Trebuchet MS"/>
                <a:cs typeface="Trebuchet MS"/>
              </a:rPr>
              <a:t> </a:t>
            </a:r>
            <a:r>
              <a:rPr lang="es-ES" spc="-50" dirty="0" smtClean="0">
                <a:solidFill>
                  <a:srgbClr val="282829"/>
                </a:solidFill>
                <a:latin typeface="Trebuchet MS"/>
                <a:cs typeface="Trebuchet MS"/>
              </a:rPr>
              <a:t>o </a:t>
            </a:r>
            <a:r>
              <a:rPr lang="es-ES" dirty="0" smtClean="0">
                <a:solidFill>
                  <a:srgbClr val="282829"/>
                </a:solidFill>
                <a:latin typeface="Trebuchet MS"/>
                <a:cs typeface="Trebuchet MS"/>
              </a:rPr>
              <a:t>diagnosticar</a:t>
            </a:r>
            <a:r>
              <a:rPr lang="es-ES" spc="-20" dirty="0" smtClean="0">
                <a:solidFill>
                  <a:srgbClr val="282829"/>
                </a:solidFill>
                <a:latin typeface="Trebuchet MS"/>
                <a:cs typeface="Trebuchet MS"/>
              </a:rPr>
              <a:t> </a:t>
            </a:r>
            <a:r>
              <a:rPr lang="es-ES" dirty="0" smtClean="0">
                <a:solidFill>
                  <a:srgbClr val="282829"/>
                </a:solidFill>
                <a:latin typeface="Trebuchet MS"/>
                <a:cs typeface="Trebuchet MS"/>
              </a:rPr>
              <a:t>adicionalmente</a:t>
            </a:r>
            <a:r>
              <a:rPr lang="es-ES" spc="-15" dirty="0" smtClean="0">
                <a:solidFill>
                  <a:srgbClr val="282829"/>
                </a:solidFill>
                <a:latin typeface="Trebuchet MS"/>
                <a:cs typeface="Trebuchet MS"/>
              </a:rPr>
              <a:t> </a:t>
            </a:r>
            <a:r>
              <a:rPr lang="es-ES" dirty="0" smtClean="0">
                <a:solidFill>
                  <a:srgbClr val="282829"/>
                </a:solidFill>
                <a:latin typeface="Trebuchet MS"/>
                <a:cs typeface="Trebuchet MS"/>
              </a:rPr>
              <a:t>problemas</a:t>
            </a:r>
            <a:r>
              <a:rPr lang="es-ES" spc="-15" dirty="0" smtClean="0">
                <a:solidFill>
                  <a:srgbClr val="282829"/>
                </a:solidFill>
                <a:latin typeface="Trebuchet MS"/>
                <a:cs typeface="Trebuchet MS"/>
              </a:rPr>
              <a:t> </a:t>
            </a:r>
            <a:r>
              <a:rPr lang="es-ES" dirty="0" smtClean="0">
                <a:solidFill>
                  <a:srgbClr val="282829"/>
                </a:solidFill>
                <a:latin typeface="Trebuchet MS"/>
                <a:cs typeface="Trebuchet MS"/>
              </a:rPr>
              <a:t>en</a:t>
            </a:r>
            <a:r>
              <a:rPr lang="es-ES" spc="-20" dirty="0" smtClean="0">
                <a:solidFill>
                  <a:srgbClr val="282829"/>
                </a:solidFill>
                <a:latin typeface="Trebuchet MS"/>
                <a:cs typeface="Trebuchet MS"/>
              </a:rPr>
              <a:t> </a:t>
            </a:r>
            <a:r>
              <a:rPr lang="es-ES" spc="-35" dirty="0" smtClean="0">
                <a:solidFill>
                  <a:srgbClr val="282829"/>
                </a:solidFill>
                <a:latin typeface="Trebuchet MS"/>
                <a:cs typeface="Trebuchet MS"/>
              </a:rPr>
              <a:t>el</a:t>
            </a:r>
            <a:r>
              <a:rPr lang="es-ES" spc="-15" dirty="0" smtClean="0">
                <a:solidFill>
                  <a:srgbClr val="282829"/>
                </a:solidFill>
                <a:latin typeface="Trebuchet MS"/>
                <a:cs typeface="Trebuchet MS"/>
              </a:rPr>
              <a:t> </a:t>
            </a:r>
            <a:r>
              <a:rPr lang="es-ES" spc="-10" dirty="0" smtClean="0">
                <a:solidFill>
                  <a:srgbClr val="282829"/>
                </a:solidFill>
                <a:latin typeface="Trebuchet MS"/>
                <a:cs typeface="Trebuchet MS"/>
              </a:rPr>
              <a:t>núcleo</a:t>
            </a:r>
            <a:endParaRPr lang="en-US" dirty="0" smtClean="0"/>
          </a:p>
          <a:p>
            <a:pPr eaLnBrk="1" hangingPunct="1">
              <a:defRPr/>
            </a:pPr>
            <a:endParaRPr lang="es-ES" dirty="0" smtClean="0"/>
          </a:p>
          <a:p>
            <a:pPr eaLnBrk="1" hangingPunct="1">
              <a:defRPr/>
            </a:pPr>
            <a:endParaRPr lang="es-ES" dirty="0" smtClean="0"/>
          </a:p>
          <a:p>
            <a:pPr eaLnBrk="1" hangingPunct="1">
              <a:defRPr/>
            </a:pPr>
            <a:endParaRPr lang="en-US" dirty="0"/>
          </a:p>
        </p:txBody>
      </p:sp>
      <p:sp>
        <p:nvSpPr>
          <p:cNvPr id="434180" name="Marcador de número de diapositiva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C58C300-ADD4-4689-95D8-22911CB54F47}" type="slidenum">
              <a:rPr lang="en-US" altLang="en-US"/>
              <a:pPr/>
              <a:t>19</a:t>
            </a:fld>
            <a:endParaRPr lang="en-US" altLang="en-US"/>
          </a:p>
        </p:txBody>
      </p:sp>
    </p:spTree>
    <p:extLst>
      <p:ext uri="{BB962C8B-B14F-4D97-AF65-F5344CB8AC3E}">
        <p14:creationId xmlns:p14="http://schemas.microsoft.com/office/powerpoint/2010/main" xmlns="" val="42422599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35203" name="Marcador de nota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ts val="775"/>
              </a:spcBef>
            </a:pPr>
            <a:r>
              <a:rPr lang="en-US" altLang="en-US" sz="1800" b="1" dirty="0" smtClean="0">
                <a:solidFill>
                  <a:srgbClr val="005E9D"/>
                </a:solidFill>
                <a:latin typeface="Trebuchet MS" panose="020B0603020202020204" pitchFamily="34" charset="0"/>
              </a:rPr>
              <a:t>¿</a:t>
            </a:r>
            <a:r>
              <a:rPr lang="en-US" altLang="en-US" sz="1800" b="1" dirty="0" err="1" smtClean="0">
                <a:solidFill>
                  <a:srgbClr val="005E9D"/>
                </a:solidFill>
                <a:latin typeface="Trebuchet MS" panose="020B0603020202020204" pitchFamily="34" charset="0"/>
              </a:rPr>
              <a:t>Por</a:t>
            </a:r>
            <a:r>
              <a:rPr lang="en-US" altLang="en-US" sz="1800" b="1" dirty="0" smtClean="0">
                <a:solidFill>
                  <a:srgbClr val="005E9D"/>
                </a:solidFill>
                <a:latin typeface="Trebuchet MS" panose="020B0603020202020204" pitchFamily="34" charset="0"/>
              </a:rPr>
              <a:t> </a:t>
            </a:r>
            <a:r>
              <a:rPr lang="en-US" altLang="en-US" sz="1800" b="1" dirty="0" err="1" smtClean="0">
                <a:solidFill>
                  <a:srgbClr val="005E9D"/>
                </a:solidFill>
                <a:latin typeface="Trebuchet MS" panose="020B0603020202020204" pitchFamily="34" charset="0"/>
              </a:rPr>
              <a:t>qué</a:t>
            </a:r>
            <a:r>
              <a:rPr lang="en-US" altLang="en-US" sz="1800" b="1" dirty="0" smtClean="0">
                <a:solidFill>
                  <a:srgbClr val="005E9D"/>
                </a:solidFill>
                <a:latin typeface="Trebuchet MS" panose="020B0603020202020204" pitchFamily="34" charset="0"/>
              </a:rPr>
              <a:t> </a:t>
            </a:r>
            <a:r>
              <a:rPr lang="en-US" altLang="en-US" sz="1800" b="1" dirty="0" err="1" smtClean="0">
                <a:solidFill>
                  <a:srgbClr val="005E9D"/>
                </a:solidFill>
                <a:latin typeface="Trebuchet MS" panose="020B0603020202020204" pitchFamily="34" charset="0"/>
              </a:rPr>
              <a:t>medir</a:t>
            </a:r>
            <a:r>
              <a:rPr lang="en-US" altLang="en-US" sz="1800" b="1" dirty="0" smtClean="0">
                <a:solidFill>
                  <a:srgbClr val="005E9D"/>
                </a:solidFill>
                <a:latin typeface="Trebuchet MS" panose="020B0603020202020204" pitchFamily="34" charset="0"/>
              </a:rPr>
              <a:t>?</a:t>
            </a:r>
          </a:p>
          <a:p>
            <a:pPr eaLnBrk="1" hangingPunct="1">
              <a:spcBef>
                <a:spcPts val="775"/>
              </a:spcBef>
            </a:pPr>
            <a:endParaRPr lang="en-US" altLang="en-US" sz="1800" b="1" dirty="0" smtClean="0">
              <a:latin typeface="Trebuchet MS" panose="020B0603020202020204" pitchFamily="34" charset="0"/>
            </a:endParaRPr>
          </a:p>
          <a:p>
            <a:pPr eaLnBrk="1" hangingPunct="1">
              <a:lnSpc>
                <a:spcPct val="116000"/>
              </a:lnSpc>
              <a:spcBef>
                <a:spcPts val="388"/>
              </a:spcBef>
            </a:pPr>
            <a:r>
              <a:rPr lang="en-US" altLang="en-US" dirty="0" smtClean="0">
                <a:solidFill>
                  <a:srgbClr val="282829"/>
                </a:solidFill>
                <a:latin typeface="Trebuchet MS" panose="020B0603020202020204" pitchFamily="34" charset="0"/>
              </a:rPr>
              <a:t>Las </a:t>
            </a:r>
            <a:r>
              <a:rPr lang="en-US" altLang="en-US" dirty="0" err="1" smtClean="0">
                <a:solidFill>
                  <a:srgbClr val="282829"/>
                </a:solidFill>
                <a:latin typeface="Trebuchet MS" panose="020B0603020202020204" pitchFamily="34" charset="0"/>
              </a:rPr>
              <a:t>mediciones</a:t>
            </a:r>
            <a:r>
              <a:rPr lang="en-US" altLang="en-US" dirty="0" smtClean="0">
                <a:solidFill>
                  <a:srgbClr val="282829"/>
                </a:solidFill>
                <a:latin typeface="Trebuchet MS" panose="020B0603020202020204" pitchFamily="34" charset="0"/>
              </a:rPr>
              <a:t> de la </a:t>
            </a:r>
            <a:r>
              <a:rPr lang="en-US" altLang="en-US" dirty="0" err="1" smtClean="0">
                <a:solidFill>
                  <a:srgbClr val="282829"/>
                </a:solidFill>
                <a:latin typeface="Trebuchet MS" panose="020B0603020202020204" pitchFamily="34" charset="0"/>
              </a:rPr>
              <a:t>impedancia</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cortocircuito</a:t>
            </a:r>
            <a:r>
              <a:rPr lang="en-US" altLang="en-US" dirty="0" smtClean="0">
                <a:solidFill>
                  <a:srgbClr val="282829"/>
                </a:solidFill>
                <a:latin typeface="Trebuchet MS" panose="020B0603020202020204" pitchFamily="34" charset="0"/>
              </a:rPr>
              <a:t> / </a:t>
            </a:r>
            <a:r>
              <a:rPr lang="en-US" altLang="en-US" dirty="0" err="1" smtClean="0">
                <a:solidFill>
                  <a:srgbClr val="282829"/>
                </a:solidFill>
                <a:latin typeface="Trebuchet MS" panose="020B0603020202020204" pitchFamily="34" charset="0"/>
              </a:rPr>
              <a:t>reactancia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dispersión</a:t>
            </a:r>
            <a:r>
              <a:rPr lang="en-US" altLang="en-US" dirty="0" smtClean="0">
                <a:solidFill>
                  <a:srgbClr val="282829"/>
                </a:solidFill>
                <a:latin typeface="Trebuchet MS" panose="020B0603020202020204" pitchFamily="34" charset="0"/>
              </a:rPr>
              <a:t> son </a:t>
            </a:r>
            <a:r>
              <a:rPr lang="en-US" altLang="en-US" dirty="0" err="1" smtClean="0">
                <a:solidFill>
                  <a:srgbClr val="282829"/>
                </a:solidFill>
                <a:latin typeface="Trebuchet MS" panose="020B0603020202020204" pitchFamily="34" charset="0"/>
              </a:rPr>
              <a:t>métodos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sensibles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para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evaluar</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posible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deformación</a:t>
            </a:r>
            <a:r>
              <a:rPr lang="en-US" altLang="en-US" dirty="0" smtClean="0">
                <a:solidFill>
                  <a:srgbClr val="282829"/>
                </a:solidFill>
                <a:latin typeface="Trebuchet MS" panose="020B0603020202020204" pitchFamily="34" charset="0"/>
              </a:rPr>
              <a:t> o </a:t>
            </a:r>
            <a:r>
              <a:rPr lang="en-US" altLang="en-US" dirty="0" err="1" smtClean="0">
                <a:solidFill>
                  <a:srgbClr val="282829"/>
                </a:solidFill>
                <a:latin typeface="Trebuchet MS" panose="020B0603020202020204" pitchFamily="34" charset="0"/>
              </a:rPr>
              <a:t>desplazamiento</a:t>
            </a:r>
            <a:r>
              <a:rPr lang="en-US" altLang="en-US" dirty="0" smtClean="0">
                <a:solidFill>
                  <a:srgbClr val="282829"/>
                </a:solidFill>
                <a:latin typeface="Trebuchet MS" panose="020B0603020202020204" pitchFamily="34" charset="0"/>
              </a:rPr>
              <a:t> de los </a:t>
            </a:r>
            <a:r>
              <a:rPr lang="en-US" altLang="en-US" dirty="0" err="1" smtClean="0">
                <a:solidFill>
                  <a:srgbClr val="282829"/>
                </a:solidFill>
                <a:latin typeface="Trebuchet MS" panose="020B0603020202020204" pitchFamily="34" charset="0"/>
              </a:rPr>
              <a:t>devanados</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lnSpc>
                <a:spcPct val="116000"/>
              </a:lnSpc>
              <a:spcBef>
                <a:spcPts val="425"/>
              </a:spcBef>
            </a:pPr>
            <a:endParaRPr lang="en-US" altLang="en-US" dirty="0" smtClean="0">
              <a:solidFill>
                <a:srgbClr val="282829"/>
              </a:solidFill>
              <a:latin typeface="Trebuchet MS" panose="020B0603020202020204" pitchFamily="34" charset="0"/>
            </a:endParaRPr>
          </a:p>
          <a:p>
            <a:pPr eaLnBrk="1" hangingPunct="1">
              <a:lnSpc>
                <a:spcPct val="116000"/>
              </a:lnSpc>
              <a:spcBef>
                <a:spcPts val="425"/>
              </a:spcBef>
            </a:pPr>
            <a:r>
              <a:rPr lang="en-US" altLang="en-US" dirty="0" err="1" smtClean="0">
                <a:solidFill>
                  <a:srgbClr val="282829"/>
                </a:solidFill>
                <a:latin typeface="Trebuchet MS" panose="020B0603020202020204" pitchFamily="34" charset="0"/>
              </a:rPr>
              <a:t>Unos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cortocircuitos</a:t>
            </a:r>
            <a:r>
              <a:rPr lang="en-US" altLang="en-US" dirty="0" smtClean="0">
                <a:solidFill>
                  <a:srgbClr val="282829"/>
                </a:solidFill>
                <a:latin typeface="Trebuchet MS" panose="020B0603020202020204" pitchFamily="34" charset="0"/>
              </a:rPr>
              <a:t> graves o el </a:t>
            </a:r>
            <a:r>
              <a:rPr lang="en-US" altLang="en-US" dirty="0" err="1" smtClean="0">
                <a:solidFill>
                  <a:srgbClr val="282829"/>
                </a:solidFill>
                <a:latin typeface="Trebuchet MS" panose="020B0603020202020204" pitchFamily="34" charset="0"/>
              </a:rPr>
              <a:t>transporte</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transformador</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potencia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pueden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hacer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que</a:t>
            </a:r>
            <a:r>
              <a:rPr lang="en-US" altLang="en-US" dirty="0" smtClean="0">
                <a:solidFill>
                  <a:srgbClr val="282829"/>
                </a:solidFill>
                <a:latin typeface="Trebuchet MS" panose="020B0603020202020204" pitchFamily="34" charset="0"/>
              </a:rPr>
              <a:t> los </a:t>
            </a:r>
            <a:r>
              <a:rPr lang="en-US" altLang="en-US" dirty="0" err="1" smtClean="0">
                <a:solidFill>
                  <a:srgbClr val="282829"/>
                </a:solidFill>
                <a:latin typeface="Trebuchet MS" panose="020B0603020202020204" pitchFamily="34" charset="0"/>
              </a:rPr>
              <a:t>devanados</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muevan</a:t>
            </a:r>
            <a:r>
              <a:rPr lang="en-US" altLang="en-US" dirty="0" smtClean="0">
                <a:solidFill>
                  <a:srgbClr val="282829"/>
                </a:solidFill>
                <a:latin typeface="Trebuchet MS" panose="020B0603020202020204" pitchFamily="34" charset="0"/>
              </a:rPr>
              <a:t> o se </a:t>
            </a:r>
            <a:r>
              <a:rPr lang="en-US" altLang="en-US" dirty="0" err="1" smtClean="0">
                <a:solidFill>
                  <a:srgbClr val="282829"/>
                </a:solidFill>
                <a:latin typeface="Trebuchet MS" panose="020B0603020202020204" pitchFamily="34" charset="0"/>
              </a:rPr>
              <a:t>deformen</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eventos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como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estos</a:t>
            </a:r>
            <a:r>
              <a:rPr lang="en-US" altLang="en-US" dirty="0" smtClean="0">
                <a:solidFill>
                  <a:srgbClr val="282829"/>
                </a:solidFill>
                <a:latin typeface="Trebuchet MS" panose="020B0603020202020204" pitchFamily="34" charset="0"/>
              </a:rPr>
              <a:t>, son </a:t>
            </a:r>
            <a:r>
              <a:rPr lang="en-US" altLang="en-US" dirty="0" err="1" smtClean="0">
                <a:solidFill>
                  <a:srgbClr val="282829"/>
                </a:solidFill>
                <a:latin typeface="Trebuchet MS" panose="020B0603020202020204" pitchFamily="34" charset="0"/>
              </a:rPr>
              <a:t>recomendables</a:t>
            </a:r>
            <a:r>
              <a:rPr lang="en-U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los </a:t>
            </a:r>
            <a:r>
              <a:rPr lang="en-US" altLang="en-US" dirty="0" err="1" smtClean="0">
                <a:solidFill>
                  <a:srgbClr val="282829"/>
                </a:solidFill>
                <a:latin typeface="Trebuchet MS" panose="020B0603020202020204" pitchFamily="34" charset="0"/>
              </a:rPr>
              <a:t>ensayos</a:t>
            </a:r>
            <a:r>
              <a:rPr lang="en-U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de </a:t>
            </a:r>
            <a:r>
              <a:rPr lang="en-US" altLang="en-US" dirty="0" err="1" smtClean="0">
                <a:solidFill>
                  <a:srgbClr val="282829"/>
                </a:solidFill>
                <a:latin typeface="Trebuchet MS" panose="020B0603020202020204" pitchFamily="34" charset="0"/>
              </a:rPr>
              <a:t>impedancia</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cortocircuito</a:t>
            </a:r>
            <a:r>
              <a:rPr lang="en-US" altLang="en-US" dirty="0" smtClean="0">
                <a:solidFill>
                  <a:srgbClr val="282829"/>
                </a:solidFill>
                <a:latin typeface="Trebuchet MS" panose="020B0603020202020204" pitchFamily="34" charset="0"/>
              </a:rPr>
              <a:t> / </a:t>
            </a:r>
            <a:r>
              <a:rPr lang="en-US" altLang="en-US" dirty="0" err="1" smtClean="0">
                <a:solidFill>
                  <a:srgbClr val="282829"/>
                </a:solidFill>
                <a:latin typeface="Trebuchet MS" panose="020B0603020202020204" pitchFamily="34" charset="0"/>
              </a:rPr>
              <a:t>reactancia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dispersión</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lnSpc>
                <a:spcPct val="116000"/>
              </a:lnSpc>
              <a:spcBef>
                <a:spcPts val="425"/>
              </a:spcBef>
            </a:pPr>
            <a:endParaRPr lang="en-US" altLang="en-US" dirty="0" smtClean="0">
              <a:solidFill>
                <a:srgbClr val="282829"/>
              </a:solidFill>
              <a:latin typeface="Trebuchet MS" panose="020B0603020202020204" pitchFamily="34" charset="0"/>
            </a:endParaRPr>
          </a:p>
          <a:p>
            <a:pPr eaLnBrk="1" hangingPunct="1">
              <a:lnSpc>
                <a:spcPct val="116000"/>
              </a:lnSpc>
              <a:spcBef>
                <a:spcPts val="425"/>
              </a:spcBef>
            </a:pPr>
            <a:r>
              <a:rPr lang="en-US" altLang="en-US" dirty="0" smtClean="0">
                <a:solidFill>
                  <a:srgbClr val="282829"/>
                </a:solidFill>
                <a:latin typeface="Trebuchet MS" panose="020B0603020202020204" pitchFamily="34" charset="0"/>
              </a:rPr>
              <a:t>los </a:t>
            </a:r>
            <a:r>
              <a:rPr lang="en-US" altLang="en-US" dirty="0" err="1" smtClean="0">
                <a:solidFill>
                  <a:srgbClr val="282829"/>
                </a:solidFill>
                <a:latin typeface="Trebuchet MS" panose="020B0603020202020204" pitchFamily="34" charset="0"/>
              </a:rPr>
              <a:t>ensayos</a:t>
            </a:r>
            <a:r>
              <a:rPr lang="en-U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se </a:t>
            </a:r>
            <a:r>
              <a:rPr lang="en-US" altLang="en-US" dirty="0" err="1" smtClean="0">
                <a:solidFill>
                  <a:srgbClr val="282829"/>
                </a:solidFill>
                <a:latin typeface="Trebuchet MS" panose="020B0603020202020204" pitchFamily="34" charset="0"/>
              </a:rPr>
              <a:t>realizan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generalmente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como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una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medición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trifásica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que</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puede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comparar</a:t>
            </a:r>
            <a:r>
              <a:rPr lang="en-US" altLang="en-US" dirty="0" smtClean="0">
                <a:solidFill>
                  <a:srgbClr val="282829"/>
                </a:solidFill>
                <a:latin typeface="Trebuchet MS" panose="020B0603020202020204" pitchFamily="34" charset="0"/>
              </a:rPr>
              <a:t> con el valor de la </a:t>
            </a:r>
            <a:r>
              <a:rPr lang="en-US" altLang="en-US" dirty="0" err="1" smtClean="0">
                <a:solidFill>
                  <a:srgbClr val="282829"/>
                </a:solidFill>
                <a:latin typeface="Trebuchet MS" panose="020B0603020202020204" pitchFamily="34" charset="0"/>
              </a:rPr>
              <a:t>placa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características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establecido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por</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fabricante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durante</a:t>
            </a:r>
            <a:r>
              <a:rPr lang="en-U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los </a:t>
            </a:r>
            <a:r>
              <a:rPr lang="en-US" altLang="en-US" dirty="0" err="1" smtClean="0">
                <a:solidFill>
                  <a:srgbClr val="282829"/>
                </a:solidFill>
                <a:latin typeface="Trebuchet MS" panose="020B0603020202020204" pitchFamily="34" charset="0"/>
              </a:rPr>
              <a:t>ensayos</a:t>
            </a:r>
            <a:r>
              <a:rPr lang="en-U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de </a:t>
            </a:r>
            <a:r>
              <a:rPr lang="en-US" altLang="en-US" dirty="0" err="1" smtClean="0">
                <a:solidFill>
                  <a:srgbClr val="282829"/>
                </a:solidFill>
                <a:latin typeface="Trebuchet MS" panose="020B0603020202020204" pitchFamily="34" charset="0"/>
              </a:rPr>
              <a:t>aceptación</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fábrica</a:t>
            </a:r>
            <a:r>
              <a:rPr lang="en-US" altLang="en-US" dirty="0" smtClean="0">
                <a:solidFill>
                  <a:srgbClr val="282829"/>
                </a:solidFill>
                <a:latin typeface="Trebuchet MS" panose="020B0603020202020204" pitchFamily="34" charset="0"/>
              </a:rPr>
              <a:t>. Como </a:t>
            </a:r>
            <a:r>
              <a:rPr lang="en-US" altLang="en-US" dirty="0" err="1" smtClean="0">
                <a:solidFill>
                  <a:srgbClr val="282829"/>
                </a:solidFill>
                <a:latin typeface="Trebuchet MS" panose="020B0603020202020204" pitchFamily="34" charset="0"/>
              </a:rPr>
              <a:t>este</a:t>
            </a:r>
            <a:r>
              <a:rPr lang="en-US" altLang="en-US" dirty="0" smtClean="0">
                <a:solidFill>
                  <a:srgbClr val="282829"/>
                </a:solidFill>
                <a:latin typeface="Trebuchet MS" panose="020B0603020202020204" pitchFamily="34" charset="0"/>
              </a:rPr>
              <a:t> valor </a:t>
            </a:r>
            <a:r>
              <a:rPr lang="en-US" altLang="en-US" dirty="0" err="1" smtClean="0">
                <a:solidFill>
                  <a:srgbClr val="282829"/>
                </a:solidFill>
                <a:latin typeface="Trebuchet MS" panose="020B0603020202020204" pitchFamily="34" charset="0"/>
              </a:rPr>
              <a:t>representa</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promedio</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las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tres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fases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también</a:t>
            </a:r>
            <a:r>
              <a:rPr lang="en-US" altLang="en-US" dirty="0" smtClean="0">
                <a:solidFill>
                  <a:srgbClr val="282829"/>
                </a:solidFill>
                <a:latin typeface="Trebuchet MS" panose="020B0603020202020204" pitchFamily="34" charset="0"/>
              </a:rPr>
              <a:t> es </a:t>
            </a:r>
            <a:r>
              <a:rPr lang="en-US" altLang="en-US" dirty="0" err="1" smtClean="0">
                <a:solidFill>
                  <a:srgbClr val="282829"/>
                </a:solidFill>
                <a:latin typeface="Trebuchet MS" panose="020B0603020202020204" pitchFamily="34" charset="0"/>
              </a:rPr>
              <a:t>recomendable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realizar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una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medición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por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fase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para</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diagnóstico</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devanado</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endParaRPr lang="es-ES" altLang="en-US" b="1" dirty="0" smtClean="0"/>
          </a:p>
          <a:p>
            <a:pPr eaLnBrk="1" hangingPunct="1">
              <a:spcBef>
                <a:spcPts val="775"/>
              </a:spcBef>
            </a:pPr>
            <a:r>
              <a:rPr lang="en-US" altLang="en-US" sz="1800" b="1" dirty="0" smtClean="0">
                <a:solidFill>
                  <a:srgbClr val="005E9D"/>
                </a:solidFill>
                <a:latin typeface="Trebuchet MS" panose="020B0603020202020204" pitchFamily="34" charset="0"/>
              </a:rPr>
              <a:t>¿</a:t>
            </a:r>
            <a:r>
              <a:rPr lang="en-US" altLang="en-US" sz="1800" b="1" dirty="0" err="1" smtClean="0">
                <a:solidFill>
                  <a:srgbClr val="005E9D"/>
                </a:solidFill>
                <a:latin typeface="Trebuchet MS" panose="020B0603020202020204" pitchFamily="34" charset="0"/>
              </a:rPr>
              <a:t>Cómo</a:t>
            </a:r>
            <a:r>
              <a:rPr lang="en-US" altLang="en-US" sz="1800" b="1" dirty="0" smtClean="0">
                <a:solidFill>
                  <a:srgbClr val="005E9D"/>
                </a:solidFill>
                <a:latin typeface="Trebuchet MS" panose="020B0603020202020204" pitchFamily="34" charset="0"/>
              </a:rPr>
              <a:t> </a:t>
            </a:r>
            <a:r>
              <a:rPr lang="en-US" altLang="en-US" sz="1800" b="1" dirty="0" err="1" smtClean="0">
                <a:solidFill>
                  <a:srgbClr val="005E9D"/>
                </a:solidFill>
                <a:latin typeface="Trebuchet MS" panose="020B0603020202020204" pitchFamily="34" charset="0"/>
              </a:rPr>
              <a:t>funciona</a:t>
            </a:r>
            <a:r>
              <a:rPr lang="en-US" altLang="en-US" sz="1800" b="1" dirty="0" smtClean="0">
                <a:solidFill>
                  <a:srgbClr val="005E9D"/>
                </a:solidFill>
                <a:latin typeface="Trebuchet MS" panose="020B0603020202020204" pitchFamily="34" charset="0"/>
              </a:rPr>
              <a:t>?</a:t>
            </a:r>
            <a:endParaRPr lang="en-US" altLang="en-US" sz="1800" b="1" dirty="0" smtClean="0">
              <a:latin typeface="Trebuchet MS" panose="020B0603020202020204" pitchFamily="34" charset="0"/>
            </a:endParaRPr>
          </a:p>
          <a:p>
            <a:pPr eaLnBrk="1" hangingPunct="1">
              <a:lnSpc>
                <a:spcPct val="116000"/>
              </a:lnSpc>
              <a:spcBef>
                <a:spcPts val="388"/>
              </a:spcBef>
            </a:pPr>
            <a:endParaRPr lang="en-US" altLang="en-US" dirty="0" smtClean="0">
              <a:solidFill>
                <a:srgbClr val="404041"/>
              </a:solidFill>
              <a:latin typeface="Trebuchet MS" panose="020B0603020202020204" pitchFamily="34" charset="0"/>
            </a:endParaRPr>
          </a:p>
          <a:p>
            <a:pPr eaLnBrk="1" hangingPunct="1">
              <a:lnSpc>
                <a:spcPct val="116000"/>
              </a:lnSpc>
              <a:spcBef>
                <a:spcPts val="388"/>
              </a:spcBef>
            </a:pPr>
            <a:r>
              <a:rPr lang="en-US" altLang="en-US" dirty="0" smtClean="0">
                <a:solidFill>
                  <a:srgbClr val="404041"/>
                </a:solidFill>
                <a:latin typeface="Trebuchet MS" panose="020B0603020202020204" pitchFamily="34" charset="0"/>
              </a:rPr>
              <a:t>Se </a:t>
            </a:r>
            <a:r>
              <a:rPr lang="en-US" altLang="en-US" dirty="0" err="1" smtClean="0">
                <a:solidFill>
                  <a:srgbClr val="404041"/>
                </a:solidFill>
                <a:latin typeface="Trebuchet MS" panose="020B0603020202020204" pitchFamily="34" charset="0"/>
              </a:rPr>
              <a:t>conecta</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una</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fuente</a:t>
            </a:r>
            <a:r>
              <a:rPr lang="en-US" altLang="en-US" dirty="0" smtClean="0">
                <a:solidFill>
                  <a:srgbClr val="404041"/>
                </a:solidFill>
                <a:latin typeface="Trebuchet MS" panose="020B0603020202020204" pitchFamily="34" charset="0"/>
              </a:rPr>
              <a:t> de CA a </a:t>
            </a:r>
            <a:r>
              <a:rPr lang="en-US" altLang="en-US" dirty="0" err="1" smtClean="0">
                <a:solidFill>
                  <a:srgbClr val="404041"/>
                </a:solidFill>
                <a:latin typeface="Trebuchet MS" panose="020B0603020202020204" pitchFamily="34" charset="0"/>
              </a:rPr>
              <a:t>cada</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fase</a:t>
            </a:r>
            <a:r>
              <a:rPr lang="en-US" altLang="en-US" dirty="0" smtClean="0">
                <a:solidFill>
                  <a:srgbClr val="404041"/>
                </a:solidFill>
                <a:latin typeface="Trebuchet MS" panose="020B0603020202020204" pitchFamily="34" charset="0"/>
              </a:rPr>
              <a:t> del </a:t>
            </a:r>
            <a:r>
              <a:rPr lang="en-US" altLang="en-US" dirty="0" err="1" smtClean="0">
                <a:solidFill>
                  <a:srgbClr val="404041"/>
                </a:solidFill>
                <a:latin typeface="Trebuchet MS" panose="020B0603020202020204" pitchFamily="34" charset="0"/>
              </a:rPr>
              <a:t>devanado</a:t>
            </a:r>
            <a:r>
              <a:rPr lang="en-US" altLang="en-US" dirty="0" smtClean="0">
                <a:solidFill>
                  <a:srgbClr val="404041"/>
                </a:solidFill>
                <a:latin typeface="Trebuchet MS" panose="020B0603020202020204" pitchFamily="34" charset="0"/>
              </a:rPr>
              <a:t> de </a:t>
            </a:r>
            <a:r>
              <a:rPr lang="en-US" altLang="en-US" dirty="0" err="1" smtClean="0">
                <a:solidFill>
                  <a:srgbClr val="404041"/>
                </a:solidFill>
                <a:latin typeface="Trebuchet MS" panose="020B0603020202020204" pitchFamily="34" charset="0"/>
              </a:rPr>
              <a:t>alta</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tensión</a:t>
            </a:r>
            <a:r>
              <a:rPr lang="en-US" altLang="en-US" dirty="0" smtClean="0">
                <a:solidFill>
                  <a:srgbClr val="404041"/>
                </a:solidFill>
                <a:latin typeface="Trebuchet MS" panose="020B0603020202020204" pitchFamily="34" charset="0"/>
              </a:rPr>
              <a:t> Durante la </a:t>
            </a:r>
            <a:r>
              <a:rPr lang="en-US" altLang="en-US" dirty="0" err="1" smtClean="0">
                <a:solidFill>
                  <a:srgbClr val="404041"/>
                </a:solidFill>
                <a:latin typeface="Trebuchet MS" panose="020B0603020202020204" pitchFamily="34" charset="0"/>
              </a:rPr>
              <a:t>medición</a:t>
            </a:r>
            <a:r>
              <a:rPr lang="en-US" altLang="en-US" dirty="0" smtClean="0">
                <a:solidFill>
                  <a:srgbClr val="404041"/>
                </a:solidFill>
                <a:latin typeface="Trebuchet MS" panose="020B0603020202020204" pitchFamily="34" charset="0"/>
              </a:rPr>
              <a:t> de </a:t>
            </a:r>
            <a:r>
              <a:rPr lang="en-US" altLang="en-US" dirty="0" err="1" smtClean="0">
                <a:solidFill>
                  <a:srgbClr val="404041"/>
                </a:solidFill>
                <a:latin typeface="Trebuchet MS" panose="020B0603020202020204" pitchFamily="34" charset="0"/>
              </a:rPr>
              <a:t>tres</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fases</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las</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tres</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fases</a:t>
            </a:r>
            <a:r>
              <a:rPr lang="en-US" altLang="en-US" dirty="0" smtClean="0">
                <a:solidFill>
                  <a:srgbClr val="404041"/>
                </a:solidFill>
                <a:latin typeface="Trebuchet MS" panose="020B0603020202020204" pitchFamily="34" charset="0"/>
              </a:rPr>
              <a:t> del </a:t>
            </a:r>
            <a:r>
              <a:rPr lang="en-US" altLang="en-US" dirty="0" err="1" smtClean="0">
                <a:solidFill>
                  <a:srgbClr val="404041"/>
                </a:solidFill>
                <a:latin typeface="Trebuchet MS" panose="020B0603020202020204" pitchFamily="34" charset="0"/>
              </a:rPr>
              <a:t>lado</a:t>
            </a:r>
            <a:r>
              <a:rPr lang="en-US" altLang="en-US" dirty="0" smtClean="0">
                <a:solidFill>
                  <a:srgbClr val="404041"/>
                </a:solidFill>
                <a:latin typeface="Trebuchet MS" panose="020B0603020202020204" pitchFamily="34" charset="0"/>
              </a:rPr>
              <a:t> de </a:t>
            </a:r>
            <a:r>
              <a:rPr lang="en-US" altLang="en-US" dirty="0" err="1" smtClean="0">
                <a:solidFill>
                  <a:srgbClr val="404041"/>
                </a:solidFill>
                <a:latin typeface="Trebuchet MS" panose="020B0603020202020204" pitchFamily="34" charset="0"/>
              </a:rPr>
              <a:t>baja</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tensión</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están</a:t>
            </a:r>
            <a:r>
              <a:rPr lang="en-US" altLang="en-US" dirty="0" smtClean="0">
                <a:solidFill>
                  <a:srgbClr val="404041"/>
                </a:solidFill>
                <a:latin typeface="Trebuchet MS" panose="020B0603020202020204" pitchFamily="34" charset="0"/>
              </a:rPr>
              <a:t> en </a:t>
            </a:r>
            <a:r>
              <a:rPr lang="en-US" altLang="en-US" dirty="0" err="1" smtClean="0">
                <a:solidFill>
                  <a:srgbClr val="404041"/>
                </a:solidFill>
                <a:latin typeface="Trebuchet MS" panose="020B0603020202020204" pitchFamily="34" charset="0"/>
              </a:rPr>
              <a:t>cortocircuito</a:t>
            </a:r>
            <a:r>
              <a:rPr lang="en-US" altLang="en-US" dirty="0" smtClean="0">
                <a:solidFill>
                  <a:srgbClr val="404041"/>
                </a:solidFill>
                <a:latin typeface="Trebuchet MS" panose="020B0603020202020204" pitchFamily="34" charset="0"/>
              </a:rPr>
              <a:t> sin </a:t>
            </a:r>
            <a:r>
              <a:rPr lang="en-US" altLang="en-US" dirty="0" err="1" smtClean="0">
                <a:solidFill>
                  <a:srgbClr val="404041"/>
                </a:solidFill>
                <a:latin typeface="Trebuchet MS" panose="020B0603020202020204" pitchFamily="34" charset="0"/>
              </a:rPr>
              <a:t>conectar</a:t>
            </a:r>
            <a:r>
              <a:rPr lang="en-US" altLang="en-US" dirty="0" smtClean="0">
                <a:solidFill>
                  <a:srgbClr val="404041"/>
                </a:solidFill>
                <a:latin typeface="Trebuchet MS" panose="020B0603020202020204" pitchFamily="34" charset="0"/>
              </a:rPr>
              <a:t> </a:t>
            </a:r>
            <a:r>
              <a:rPr lang="en-US" altLang="en-US" dirty="0" smtClean="0">
                <a:solidFill>
                  <a:srgbClr val="404041"/>
                </a:solidFill>
                <a:latin typeface="Trebuchet MS" panose="020B0603020202020204" pitchFamily="34" charset="0"/>
              </a:rPr>
              <a:t>al </a:t>
            </a:r>
            <a:r>
              <a:rPr lang="en-US" altLang="en-US" dirty="0" smtClean="0">
                <a:solidFill>
                  <a:srgbClr val="404041"/>
                </a:solidFill>
                <a:latin typeface="Trebuchet MS" panose="020B0603020202020204" pitchFamily="34" charset="0"/>
              </a:rPr>
              <a:t>terminal </a:t>
            </a:r>
            <a:r>
              <a:rPr lang="en-US" altLang="en-US" dirty="0" err="1" smtClean="0">
                <a:solidFill>
                  <a:srgbClr val="404041"/>
                </a:solidFill>
                <a:latin typeface="Trebuchet MS" panose="020B0603020202020204" pitchFamily="34" charset="0"/>
              </a:rPr>
              <a:t>neutro</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si</a:t>
            </a:r>
            <a:r>
              <a:rPr lang="en-US" altLang="en-US" dirty="0" smtClean="0">
                <a:solidFill>
                  <a:srgbClr val="404041"/>
                </a:solidFill>
                <a:latin typeface="Trebuchet MS" panose="020B0603020202020204" pitchFamily="34" charset="0"/>
              </a:rPr>
              <a:t> lo hay. Para la </a:t>
            </a:r>
            <a:r>
              <a:rPr lang="en-US" altLang="en-US" dirty="0" err="1" smtClean="0">
                <a:solidFill>
                  <a:srgbClr val="404041"/>
                </a:solidFill>
                <a:latin typeface="Trebuchet MS" panose="020B0603020202020204" pitchFamily="34" charset="0"/>
              </a:rPr>
              <a:t>prueba</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por</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fase</a:t>
            </a:r>
            <a:r>
              <a:rPr lang="en-US" altLang="en-US" dirty="0" smtClean="0">
                <a:solidFill>
                  <a:srgbClr val="404041"/>
                </a:solidFill>
                <a:latin typeface="Trebuchet MS" panose="020B0603020202020204" pitchFamily="34" charset="0"/>
              </a:rPr>
              <a:t>, el </a:t>
            </a:r>
            <a:r>
              <a:rPr lang="en-US" altLang="en-US" dirty="0" err="1" smtClean="0">
                <a:solidFill>
                  <a:srgbClr val="404041"/>
                </a:solidFill>
                <a:latin typeface="Trebuchet MS" panose="020B0603020202020204" pitchFamily="34" charset="0"/>
              </a:rPr>
              <a:t>cortocircuito</a:t>
            </a:r>
            <a:r>
              <a:rPr lang="en-US" altLang="en-US" dirty="0" smtClean="0">
                <a:solidFill>
                  <a:srgbClr val="404041"/>
                </a:solidFill>
                <a:latin typeface="Trebuchet MS" panose="020B0603020202020204" pitchFamily="34" charset="0"/>
              </a:rPr>
              <a:t> se </a:t>
            </a:r>
            <a:r>
              <a:rPr lang="en-US" altLang="en-US" dirty="0" err="1" smtClean="0">
                <a:solidFill>
                  <a:srgbClr val="404041"/>
                </a:solidFill>
                <a:latin typeface="Trebuchet MS" panose="020B0603020202020204" pitchFamily="34" charset="0"/>
              </a:rPr>
              <a:t>aplica</a:t>
            </a:r>
            <a:r>
              <a:rPr lang="en-US" altLang="en-US" dirty="0" smtClean="0">
                <a:solidFill>
                  <a:srgbClr val="404041"/>
                </a:solidFill>
                <a:latin typeface="Trebuchet MS" panose="020B0603020202020204" pitchFamily="34" charset="0"/>
              </a:rPr>
              <a:t> solo en el </a:t>
            </a:r>
            <a:r>
              <a:rPr lang="en-US" altLang="en-US" dirty="0" err="1" smtClean="0">
                <a:solidFill>
                  <a:srgbClr val="404041"/>
                </a:solidFill>
                <a:latin typeface="Trebuchet MS" panose="020B0603020202020204" pitchFamily="34" charset="0"/>
              </a:rPr>
              <a:t>devanado</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correspondiente</a:t>
            </a:r>
            <a:r>
              <a:rPr lang="en-US" altLang="en-US" dirty="0" smtClean="0">
                <a:solidFill>
                  <a:srgbClr val="404041"/>
                </a:solidFill>
                <a:latin typeface="Trebuchet MS" panose="020B0603020202020204" pitchFamily="34" charset="0"/>
              </a:rPr>
              <a:t> en el </a:t>
            </a:r>
            <a:r>
              <a:rPr lang="en-US" altLang="en-US" dirty="0" err="1" smtClean="0">
                <a:solidFill>
                  <a:srgbClr val="404041"/>
                </a:solidFill>
                <a:latin typeface="Trebuchet MS" panose="020B0603020202020204" pitchFamily="34" charset="0"/>
              </a:rPr>
              <a:t>lado</a:t>
            </a:r>
            <a:r>
              <a:rPr lang="en-US" altLang="en-US" dirty="0" smtClean="0">
                <a:solidFill>
                  <a:srgbClr val="404041"/>
                </a:solidFill>
                <a:latin typeface="Trebuchet MS" panose="020B0603020202020204" pitchFamily="34" charset="0"/>
              </a:rPr>
              <a:t> de </a:t>
            </a:r>
            <a:r>
              <a:rPr lang="en-US" altLang="en-US" dirty="0" err="1" smtClean="0">
                <a:solidFill>
                  <a:srgbClr val="404041"/>
                </a:solidFill>
                <a:latin typeface="Trebuchet MS" panose="020B0603020202020204" pitchFamily="34" charset="0"/>
              </a:rPr>
              <a:t>baja</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tensión</a:t>
            </a:r>
            <a:r>
              <a:rPr lang="en-US" altLang="en-US" dirty="0" smtClean="0">
                <a:solidFill>
                  <a:srgbClr val="404041"/>
                </a:solidFill>
                <a:latin typeface="Trebuchet MS" panose="020B0603020202020204" pitchFamily="34" charset="0"/>
              </a:rPr>
              <a:t>.</a:t>
            </a:r>
            <a:endParaRPr lang="en-US" altLang="en-US" dirty="0" smtClean="0">
              <a:latin typeface="Trebuchet MS" panose="020B0603020202020204" pitchFamily="34" charset="0"/>
            </a:endParaRPr>
          </a:p>
          <a:p>
            <a:pPr eaLnBrk="1" hangingPunct="1">
              <a:lnSpc>
                <a:spcPct val="116000"/>
              </a:lnSpc>
              <a:spcBef>
                <a:spcPts val="425"/>
              </a:spcBef>
            </a:pPr>
            <a:endParaRPr lang="en-US" altLang="en-US" dirty="0" smtClean="0">
              <a:solidFill>
                <a:srgbClr val="404041"/>
              </a:solidFill>
              <a:latin typeface="Trebuchet MS" panose="020B0603020202020204" pitchFamily="34" charset="0"/>
            </a:endParaRPr>
          </a:p>
          <a:p>
            <a:pPr eaLnBrk="1" hangingPunct="1">
              <a:lnSpc>
                <a:spcPct val="116000"/>
              </a:lnSpc>
              <a:spcBef>
                <a:spcPts val="425"/>
              </a:spcBef>
            </a:pPr>
            <a:r>
              <a:rPr lang="en-US" altLang="en-US" dirty="0" smtClean="0">
                <a:solidFill>
                  <a:srgbClr val="404041"/>
                </a:solidFill>
                <a:latin typeface="Trebuchet MS" panose="020B0603020202020204" pitchFamily="34" charset="0"/>
              </a:rPr>
              <a:t>Se </a:t>
            </a:r>
            <a:r>
              <a:rPr lang="en-US" altLang="en-US" dirty="0" err="1" smtClean="0">
                <a:solidFill>
                  <a:srgbClr val="404041"/>
                </a:solidFill>
                <a:latin typeface="Trebuchet MS" panose="020B0603020202020204" pitchFamily="34" charset="0"/>
              </a:rPr>
              <a:t>mide</a:t>
            </a:r>
            <a:r>
              <a:rPr lang="en-US" altLang="en-US" dirty="0" smtClean="0">
                <a:solidFill>
                  <a:srgbClr val="404041"/>
                </a:solidFill>
                <a:latin typeface="Trebuchet MS" panose="020B0603020202020204" pitchFamily="34" charset="0"/>
              </a:rPr>
              <a:t> la </a:t>
            </a:r>
            <a:r>
              <a:rPr lang="en-US" altLang="en-US" dirty="0" err="1" smtClean="0">
                <a:solidFill>
                  <a:srgbClr val="404041"/>
                </a:solidFill>
                <a:latin typeface="Trebuchet MS" panose="020B0603020202020204" pitchFamily="34" charset="0"/>
              </a:rPr>
              <a:t>corriente</a:t>
            </a:r>
            <a:r>
              <a:rPr lang="en-US" altLang="en-US" dirty="0" smtClean="0">
                <a:solidFill>
                  <a:srgbClr val="404041"/>
                </a:solidFill>
                <a:latin typeface="Trebuchet MS" panose="020B0603020202020204" pitchFamily="34" charset="0"/>
              </a:rPr>
              <a:t> y la </a:t>
            </a:r>
            <a:r>
              <a:rPr lang="en-US" altLang="en-US" dirty="0" err="1" smtClean="0">
                <a:solidFill>
                  <a:srgbClr val="404041"/>
                </a:solidFill>
                <a:latin typeface="Trebuchet MS" panose="020B0603020202020204" pitchFamily="34" charset="0"/>
              </a:rPr>
              <a:t>tensión</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que</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pasa</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por</a:t>
            </a:r>
            <a:r>
              <a:rPr lang="en-US" altLang="en-US" dirty="0" smtClean="0">
                <a:solidFill>
                  <a:srgbClr val="404041"/>
                </a:solidFill>
                <a:latin typeface="Trebuchet MS" panose="020B0603020202020204" pitchFamily="34" charset="0"/>
              </a:rPr>
              <a:t> el </a:t>
            </a:r>
            <a:r>
              <a:rPr lang="en-US" altLang="en-US" dirty="0" err="1" smtClean="0">
                <a:solidFill>
                  <a:srgbClr val="404041"/>
                </a:solidFill>
                <a:latin typeface="Trebuchet MS" panose="020B0603020202020204" pitchFamily="34" charset="0"/>
              </a:rPr>
              <a:t>devanado</a:t>
            </a:r>
            <a:r>
              <a:rPr lang="en-US" altLang="en-US" dirty="0" smtClean="0">
                <a:solidFill>
                  <a:srgbClr val="404041"/>
                </a:solidFill>
                <a:latin typeface="Trebuchet MS" panose="020B0603020202020204" pitchFamily="34" charset="0"/>
              </a:rPr>
              <a:t> de </a:t>
            </a:r>
            <a:r>
              <a:rPr lang="en-US" altLang="en-US" dirty="0" err="1" smtClean="0">
                <a:solidFill>
                  <a:srgbClr val="404041"/>
                </a:solidFill>
                <a:latin typeface="Trebuchet MS" panose="020B0603020202020204" pitchFamily="34" charset="0"/>
              </a:rPr>
              <a:t>alta</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tensión</a:t>
            </a:r>
            <a:r>
              <a:rPr lang="en-US" altLang="en-US" dirty="0" smtClean="0">
                <a:solidFill>
                  <a:srgbClr val="404041"/>
                </a:solidFill>
                <a:latin typeface="Trebuchet MS" panose="020B0603020202020204" pitchFamily="34" charset="0"/>
              </a:rPr>
              <a:t> en </a:t>
            </a:r>
            <a:r>
              <a:rPr lang="en-US" altLang="en-US" dirty="0" err="1" smtClean="0">
                <a:solidFill>
                  <a:srgbClr val="404041"/>
                </a:solidFill>
                <a:latin typeface="Trebuchet MS" panose="020B0603020202020204" pitchFamily="34" charset="0"/>
              </a:rPr>
              <a:t>amplitud</a:t>
            </a:r>
            <a:r>
              <a:rPr lang="en-US" altLang="en-US" dirty="0" smtClean="0">
                <a:solidFill>
                  <a:srgbClr val="404041"/>
                </a:solidFill>
                <a:latin typeface="Trebuchet MS" panose="020B0603020202020204" pitchFamily="34" charset="0"/>
              </a:rPr>
              <a:t> y </a:t>
            </a:r>
            <a:r>
              <a:rPr lang="en-US" altLang="en-US" dirty="0" err="1" smtClean="0">
                <a:solidFill>
                  <a:srgbClr val="404041"/>
                </a:solidFill>
                <a:latin typeface="Trebuchet MS" panose="020B0603020202020204" pitchFamily="34" charset="0"/>
              </a:rPr>
              <a:t>fase</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Finalmente</a:t>
            </a:r>
            <a:r>
              <a:rPr lang="en-US" altLang="en-US" dirty="0" smtClean="0">
                <a:solidFill>
                  <a:srgbClr val="404041"/>
                </a:solidFill>
                <a:latin typeface="Trebuchet MS" panose="020B0603020202020204" pitchFamily="34" charset="0"/>
              </a:rPr>
              <a:t> se </a:t>
            </a:r>
            <a:r>
              <a:rPr lang="en-US" altLang="en-US" dirty="0" err="1" smtClean="0">
                <a:solidFill>
                  <a:srgbClr val="404041"/>
                </a:solidFill>
                <a:latin typeface="Trebuchet MS" panose="020B0603020202020204" pitchFamily="34" charset="0"/>
              </a:rPr>
              <a:t>calcula</a:t>
            </a:r>
            <a:r>
              <a:rPr lang="en-US" altLang="en-US" dirty="0" smtClean="0">
                <a:solidFill>
                  <a:srgbClr val="404041"/>
                </a:solidFill>
                <a:latin typeface="Trebuchet MS" panose="020B0603020202020204" pitchFamily="34" charset="0"/>
              </a:rPr>
              <a:t> la </a:t>
            </a:r>
            <a:r>
              <a:rPr lang="en-US" altLang="en-US" dirty="0" err="1" smtClean="0">
                <a:solidFill>
                  <a:srgbClr val="404041"/>
                </a:solidFill>
                <a:latin typeface="Trebuchet MS" panose="020B0603020202020204" pitchFamily="34" charset="0"/>
              </a:rPr>
              <a:t>impedancia</a:t>
            </a:r>
            <a:r>
              <a:rPr lang="en-US" altLang="en-US" dirty="0" smtClean="0">
                <a:solidFill>
                  <a:srgbClr val="404041"/>
                </a:solidFill>
                <a:latin typeface="Trebuchet MS" panose="020B0603020202020204" pitchFamily="34" charset="0"/>
              </a:rPr>
              <a:t> de </a:t>
            </a:r>
            <a:r>
              <a:rPr lang="en-US" altLang="en-US" dirty="0" err="1" smtClean="0">
                <a:solidFill>
                  <a:srgbClr val="404041"/>
                </a:solidFill>
                <a:latin typeface="Trebuchet MS" panose="020B0603020202020204" pitchFamily="34" charset="0"/>
              </a:rPr>
              <a:t>cortocircuito</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teniendo</a:t>
            </a:r>
            <a:r>
              <a:rPr lang="en-US" altLang="en-US" dirty="0" smtClean="0">
                <a:solidFill>
                  <a:srgbClr val="404041"/>
                </a:solidFill>
                <a:latin typeface="Trebuchet MS" panose="020B0603020202020204" pitchFamily="34" charset="0"/>
              </a:rPr>
              <a:t> en </a:t>
            </a:r>
            <a:r>
              <a:rPr lang="en-US" altLang="en-US" dirty="0" err="1" smtClean="0">
                <a:solidFill>
                  <a:srgbClr val="404041"/>
                </a:solidFill>
                <a:latin typeface="Trebuchet MS" panose="020B0603020202020204" pitchFamily="34" charset="0"/>
              </a:rPr>
              <a:t>cuenta</a:t>
            </a:r>
            <a:r>
              <a:rPr lang="en-US" altLang="en-US" dirty="0" smtClean="0">
                <a:solidFill>
                  <a:srgbClr val="404041"/>
                </a:solidFill>
                <a:latin typeface="Trebuchet MS" panose="020B0603020202020204" pitchFamily="34" charset="0"/>
              </a:rPr>
              <a:t> los </a:t>
            </a:r>
            <a:r>
              <a:rPr lang="en-US" altLang="en-US" dirty="0" err="1" smtClean="0">
                <a:solidFill>
                  <a:srgbClr val="404041"/>
                </a:solidFill>
                <a:latin typeface="Trebuchet MS" panose="020B0603020202020204" pitchFamily="34" charset="0"/>
              </a:rPr>
              <a:t>valores</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nominales</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específicos</a:t>
            </a:r>
            <a:r>
              <a:rPr lang="en-US" altLang="en-US" dirty="0" smtClean="0">
                <a:solidFill>
                  <a:srgbClr val="404041"/>
                </a:solidFill>
                <a:latin typeface="Trebuchet MS" panose="020B0603020202020204" pitchFamily="34" charset="0"/>
              </a:rPr>
              <a:t> del </a:t>
            </a:r>
            <a:r>
              <a:rPr lang="en-US" altLang="en-US" dirty="0" err="1" smtClean="0">
                <a:solidFill>
                  <a:srgbClr val="404041"/>
                </a:solidFill>
                <a:latin typeface="Trebuchet MS" panose="020B0603020202020204" pitchFamily="34" charset="0"/>
              </a:rPr>
              <a:t>transformador</a:t>
            </a:r>
            <a:endParaRPr lang="en-US" altLang="en-US" dirty="0" smtClean="0">
              <a:latin typeface="Trebuchet MS" panose="020B0603020202020204" pitchFamily="34" charset="0"/>
            </a:endParaRPr>
          </a:p>
          <a:p>
            <a:pPr eaLnBrk="1" hangingPunct="1"/>
            <a:endParaRPr lang="es-ES" altLang="en-US" b="1" dirty="0" smtClean="0"/>
          </a:p>
          <a:p>
            <a:pPr algn="just" eaLnBrk="1" hangingPunct="1">
              <a:spcBef>
                <a:spcPts val="775"/>
              </a:spcBef>
            </a:pPr>
            <a:r>
              <a:rPr lang="en-US" altLang="en-US" sz="1800" b="1" dirty="0" err="1" smtClean="0">
                <a:solidFill>
                  <a:srgbClr val="005E9D"/>
                </a:solidFill>
                <a:latin typeface="Trebuchet MS" panose="020B0603020202020204" pitchFamily="34" charset="0"/>
              </a:rPr>
              <a:t>Adicionalmente</a:t>
            </a:r>
            <a:r>
              <a:rPr lang="en-US" altLang="en-US" sz="1800" b="1" dirty="0" smtClean="0">
                <a:solidFill>
                  <a:srgbClr val="005E9D"/>
                </a:solidFill>
                <a:latin typeface="Trebuchet MS" panose="020B0603020202020204" pitchFamily="34" charset="0"/>
              </a:rPr>
              <a:t>...</a:t>
            </a:r>
            <a:endParaRPr lang="en-US" altLang="en-US" sz="1800" b="1" dirty="0" smtClean="0">
              <a:latin typeface="Trebuchet MS" panose="020B0603020202020204" pitchFamily="34" charset="0"/>
            </a:endParaRPr>
          </a:p>
          <a:p>
            <a:pPr algn="just" eaLnBrk="1" hangingPunct="1">
              <a:lnSpc>
                <a:spcPct val="116000"/>
              </a:lnSpc>
              <a:spcBef>
                <a:spcPts val="388"/>
              </a:spcBef>
            </a:pPr>
            <a:endParaRPr lang="en-US" altLang="en-US" dirty="0" smtClean="0">
              <a:solidFill>
                <a:srgbClr val="282829"/>
              </a:solidFill>
              <a:latin typeface="Trebuchet MS" panose="020B0603020202020204" pitchFamily="34" charset="0"/>
            </a:endParaRPr>
          </a:p>
          <a:p>
            <a:pPr algn="just" eaLnBrk="1" hangingPunct="1">
              <a:lnSpc>
                <a:spcPct val="116000"/>
              </a:lnSpc>
              <a:spcBef>
                <a:spcPts val="388"/>
              </a:spcBef>
            </a:pPr>
            <a:r>
              <a:rPr lang="en-US" altLang="en-US" dirty="0" smtClean="0">
                <a:solidFill>
                  <a:srgbClr val="282829"/>
                </a:solidFill>
                <a:latin typeface="Trebuchet MS" panose="020B0603020202020204" pitchFamily="34" charset="0"/>
              </a:rPr>
              <a:t>La </a:t>
            </a:r>
            <a:r>
              <a:rPr lang="en-US" altLang="en-US" dirty="0" err="1" smtClean="0">
                <a:solidFill>
                  <a:srgbClr val="282829"/>
                </a:solidFill>
                <a:latin typeface="Trebuchet MS" panose="020B0603020202020204" pitchFamily="34" charset="0"/>
              </a:rPr>
              <a:t>impedancia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cortocircuito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obtenida</a:t>
            </a:r>
            <a:r>
              <a:rPr lang="en-US" altLang="en-US" dirty="0" smtClean="0">
                <a:solidFill>
                  <a:srgbClr val="282829"/>
                </a:solidFill>
                <a:latin typeface="Trebuchet MS" panose="020B0603020202020204" pitchFamily="34" charset="0"/>
              </a:rPr>
              <a:t> a </a:t>
            </a:r>
            <a:r>
              <a:rPr lang="en-US" altLang="en-US" dirty="0" err="1" smtClean="0">
                <a:solidFill>
                  <a:srgbClr val="282829"/>
                </a:solidFill>
                <a:latin typeface="Trebuchet MS" panose="020B0603020202020204" pitchFamily="34" charset="0"/>
              </a:rPr>
              <a:t>partir</a:t>
            </a:r>
            <a:r>
              <a:rPr lang="en-US" altLang="en-US" dirty="0" smtClean="0">
                <a:solidFill>
                  <a:srgbClr val="282829"/>
                </a:solidFill>
                <a:latin typeface="Trebuchet MS" panose="020B0603020202020204" pitchFamily="34" charset="0"/>
              </a:rPr>
              <a:t> de la </a:t>
            </a:r>
            <a:r>
              <a:rPr lang="en-US" altLang="en-US" dirty="0" err="1" smtClean="0">
                <a:solidFill>
                  <a:srgbClr val="282829"/>
                </a:solidFill>
                <a:latin typeface="Trebuchet MS" panose="020B0603020202020204" pitchFamily="34" charset="0"/>
              </a:rPr>
              <a:t>medición</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tres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fases</a:t>
            </a:r>
            <a:r>
              <a:rPr lang="en-US" altLang="en-US" dirty="0" smtClean="0">
                <a:solidFill>
                  <a:srgbClr val="282829"/>
                </a:solidFill>
                <a:latin typeface="Trebuchet MS" panose="020B0603020202020204" pitchFamily="34" charset="0"/>
              </a:rPr>
              <a:t> no </a:t>
            </a:r>
            <a:r>
              <a:rPr lang="en-US" altLang="en-US" dirty="0" err="1" smtClean="0">
                <a:solidFill>
                  <a:srgbClr val="282829"/>
                </a:solidFill>
                <a:latin typeface="Trebuchet MS" panose="020B0603020202020204" pitchFamily="34" charset="0"/>
              </a:rPr>
              <a:t>debe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desviarse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más</a:t>
            </a:r>
            <a:r>
              <a:rPr lang="en-US" altLang="en-US" dirty="0" smtClean="0">
                <a:solidFill>
                  <a:srgbClr val="282829"/>
                </a:solidFill>
                <a:latin typeface="Trebuchet MS" panose="020B0603020202020204" pitchFamily="34" charset="0"/>
              </a:rPr>
              <a:t> del 3 % del valor de la </a:t>
            </a:r>
            <a:r>
              <a:rPr lang="en-US" altLang="en-US" dirty="0" err="1" smtClean="0">
                <a:solidFill>
                  <a:srgbClr val="282829"/>
                </a:solidFill>
                <a:latin typeface="Trebuchet MS" panose="020B0603020202020204" pitchFamily="34" charset="0"/>
              </a:rPr>
              <a:t>placa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características</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lnSpc>
                <a:spcPct val="116000"/>
              </a:lnSpc>
              <a:spcBef>
                <a:spcPts val="425"/>
              </a:spcBef>
            </a:pPr>
            <a:endParaRPr lang="en-US" altLang="en-US" dirty="0" smtClean="0">
              <a:solidFill>
                <a:srgbClr val="282829"/>
              </a:solidFill>
              <a:latin typeface="Trebuchet MS" panose="020B0603020202020204" pitchFamily="34" charset="0"/>
            </a:endParaRPr>
          </a:p>
          <a:p>
            <a:pPr eaLnBrk="1" hangingPunct="1">
              <a:lnSpc>
                <a:spcPct val="116000"/>
              </a:lnSpc>
              <a:spcBef>
                <a:spcPts val="425"/>
              </a:spcBef>
            </a:pPr>
            <a:r>
              <a:rPr lang="en-US" altLang="en-US" dirty="0" smtClean="0">
                <a:solidFill>
                  <a:srgbClr val="282829"/>
                </a:solidFill>
                <a:latin typeface="Trebuchet MS" panose="020B0603020202020204" pitchFamily="34" charset="0"/>
              </a:rPr>
              <a:t>Sin </a:t>
            </a:r>
            <a:r>
              <a:rPr lang="en-US" altLang="en-US" dirty="0" smtClean="0">
                <a:solidFill>
                  <a:srgbClr val="282829"/>
                </a:solidFill>
                <a:latin typeface="Trebuchet MS" panose="020B0603020202020204" pitchFamily="34" charset="0"/>
              </a:rPr>
              <a:t>embargo, </a:t>
            </a:r>
            <a:r>
              <a:rPr lang="en-US" altLang="en-US" dirty="0" err="1" smtClean="0">
                <a:solidFill>
                  <a:srgbClr val="282829"/>
                </a:solidFill>
                <a:latin typeface="Trebuchet MS" panose="020B0603020202020204" pitchFamily="34" charset="0"/>
              </a:rPr>
              <a:t>para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desviaciones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mayores</a:t>
            </a:r>
            <a:r>
              <a:rPr lang="en-US" altLang="en-US" dirty="0" smtClean="0">
                <a:solidFill>
                  <a:srgbClr val="282829"/>
                </a:solidFill>
                <a:latin typeface="Trebuchet MS" panose="020B0603020202020204" pitchFamily="34" charset="0"/>
              </a:rPr>
              <a:t>, no </a:t>
            </a:r>
            <a:r>
              <a:rPr lang="en-US" altLang="en-US" dirty="0" err="1" smtClean="0">
                <a:solidFill>
                  <a:srgbClr val="282829"/>
                </a:solidFill>
                <a:latin typeface="Trebuchet MS" panose="020B0603020202020204" pitchFamily="34" charset="0"/>
              </a:rPr>
              <a:t>confirman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automáticamente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una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deformación</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devanado</a:t>
            </a:r>
            <a:r>
              <a:rPr lang="en-US" altLang="en-US" dirty="0" smtClean="0">
                <a:solidFill>
                  <a:srgbClr val="282829"/>
                </a:solidFill>
                <a:latin typeface="Trebuchet MS" panose="020B0603020202020204" pitchFamily="34" charset="0"/>
              </a:rPr>
              <a:t>. Para </a:t>
            </a:r>
            <a:r>
              <a:rPr lang="en-US" altLang="en-US" dirty="0" err="1" smtClean="0">
                <a:solidFill>
                  <a:srgbClr val="282829"/>
                </a:solidFill>
                <a:latin typeface="Trebuchet MS" panose="020B0603020202020204" pitchFamily="34" charset="0"/>
              </a:rPr>
              <a:t>que</a:t>
            </a:r>
            <a:r>
              <a:rPr lang="en-US" altLang="en-US" dirty="0" smtClean="0">
                <a:solidFill>
                  <a:srgbClr val="282829"/>
                </a:solidFill>
                <a:latin typeface="Trebuchet MS" panose="020B0603020202020204" pitchFamily="34" charset="0"/>
              </a:rPr>
              <a:t> sea </a:t>
            </a:r>
            <a:r>
              <a:rPr lang="en-US" altLang="en-US" dirty="0" err="1" smtClean="0">
                <a:solidFill>
                  <a:srgbClr val="282829"/>
                </a:solidFill>
                <a:latin typeface="Trebuchet MS" panose="020B0603020202020204" pitchFamily="34" charset="0"/>
              </a:rPr>
              <a:t>así</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debe</a:t>
            </a:r>
            <a:r>
              <a:rPr lang="es-E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fallar</a:t>
            </a:r>
            <a:r>
              <a:rPr lang="en-US" altLang="en-US" dirty="0" smtClean="0">
                <a:solidFill>
                  <a:srgbClr val="282829"/>
                </a:solidFill>
                <a:latin typeface="Trebuchet MS" panose="020B0603020202020204" pitchFamily="34" charset="0"/>
              </a:rPr>
              <a:t> al </a:t>
            </a:r>
            <a:r>
              <a:rPr lang="en-US" altLang="en-US" dirty="0" err="1" smtClean="0">
                <a:solidFill>
                  <a:srgbClr val="282829"/>
                </a:solidFill>
                <a:latin typeface="Trebuchet MS" panose="020B0603020202020204" pitchFamily="34" charset="0"/>
              </a:rPr>
              <a:t>menos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uno</a:t>
            </a:r>
            <a:r>
              <a:rPr lang="en-US" altLang="en-US" dirty="0" smtClean="0">
                <a:solidFill>
                  <a:srgbClr val="282829"/>
                </a:solidFill>
                <a:latin typeface="Trebuchet MS" panose="020B0603020202020204" pitchFamily="34" charset="0"/>
              </a:rPr>
              <a:t> de los </a:t>
            </a:r>
            <a:r>
              <a:rPr lang="en-US" altLang="en-US" dirty="0" err="1" smtClean="0">
                <a:solidFill>
                  <a:srgbClr val="282829"/>
                </a:solidFill>
                <a:latin typeface="Trebuchet MS" panose="020B0603020202020204" pitchFamily="34" charset="0"/>
              </a:rPr>
              <a:t>resultados</a:t>
            </a:r>
            <a:r>
              <a:rPr lang="en-US" altLang="en-US" dirty="0" smtClean="0">
                <a:solidFill>
                  <a:srgbClr val="282829"/>
                </a:solidFill>
                <a:latin typeface="Trebuchet MS" panose="020B0603020202020204" pitchFamily="34" charset="0"/>
              </a:rPr>
              <a:t> de la </a:t>
            </a:r>
            <a:r>
              <a:rPr lang="en-US" altLang="en-US" dirty="0" err="1" smtClean="0">
                <a:solidFill>
                  <a:srgbClr val="282829"/>
                </a:solidFill>
                <a:latin typeface="Trebuchet MS" panose="020B0603020202020204" pitchFamily="34" charset="0"/>
              </a:rPr>
              <a:t>prueba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reactancia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dispersión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por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fase</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spcBef>
                <a:spcPts val="600"/>
              </a:spcBef>
            </a:pPr>
            <a:r>
              <a:rPr lang="en-US" altLang="en-US" dirty="0" err="1" smtClean="0">
                <a:solidFill>
                  <a:srgbClr val="282829"/>
                </a:solidFill>
                <a:latin typeface="Trebuchet MS" panose="020B0603020202020204" pitchFamily="34" charset="0"/>
              </a:rPr>
              <a:t>Cada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resultado</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fase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deberá</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compararse</a:t>
            </a:r>
            <a:r>
              <a:rPr lang="en-US" altLang="en-US" dirty="0" smtClean="0">
                <a:solidFill>
                  <a:srgbClr val="282829"/>
                </a:solidFill>
                <a:latin typeface="Trebuchet MS" panose="020B0603020202020204" pitchFamily="34" charset="0"/>
              </a:rPr>
              <a:t> con el </a:t>
            </a:r>
            <a:r>
              <a:rPr lang="en-US" altLang="en-US" dirty="0" err="1" smtClean="0">
                <a:solidFill>
                  <a:srgbClr val="282829"/>
                </a:solidFill>
                <a:latin typeface="Trebuchet MS" panose="020B0603020202020204" pitchFamily="34" charset="0"/>
              </a:rPr>
              <a:t>promedio</a:t>
            </a:r>
            <a:r>
              <a:rPr lang="en-U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de </a:t>
            </a:r>
            <a:r>
              <a:rPr lang="en-US" altLang="en-US" dirty="0" err="1" smtClean="0">
                <a:solidFill>
                  <a:srgbClr val="282829"/>
                </a:solidFill>
                <a:latin typeface="Trebuchet MS" panose="020B0603020202020204" pitchFamily="34" charset="0"/>
              </a:rPr>
              <a:t>las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tres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mediciones</a:t>
            </a:r>
            <a:r>
              <a:rPr lang="en-US" altLang="en-US" dirty="0" smtClean="0">
                <a:solidFill>
                  <a:srgbClr val="282829"/>
                </a:solidFill>
                <a:latin typeface="Trebuchet MS" panose="020B0603020202020204" pitchFamily="34" charset="0"/>
              </a:rPr>
              <a:t> de la </a:t>
            </a:r>
            <a:r>
              <a:rPr lang="en-US" altLang="en-US" dirty="0" err="1" smtClean="0">
                <a:solidFill>
                  <a:srgbClr val="282829"/>
                </a:solidFill>
                <a:latin typeface="Trebuchet MS" panose="020B0603020202020204" pitchFamily="34" charset="0"/>
              </a:rPr>
              <a:t>prueba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por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fase</a:t>
            </a:r>
            <a:r>
              <a:rPr lang="en-US" altLang="en-US" dirty="0" smtClean="0">
                <a:solidFill>
                  <a:srgbClr val="282829"/>
                </a:solidFill>
                <a:latin typeface="Trebuchet MS" panose="020B0603020202020204" pitchFamily="34" charset="0"/>
              </a:rPr>
              <a:t>. En la </a:t>
            </a:r>
            <a:r>
              <a:rPr lang="en-US" altLang="en-US" dirty="0" err="1" smtClean="0">
                <a:solidFill>
                  <a:srgbClr val="282829"/>
                </a:solidFill>
                <a:latin typeface="Trebuchet MS" panose="020B0603020202020204" pitchFamily="34" charset="0"/>
              </a:rPr>
              <a:t>mayoría</a:t>
            </a:r>
            <a:r>
              <a:rPr lang="en-US" altLang="en-US" dirty="0" smtClean="0">
                <a:solidFill>
                  <a:srgbClr val="282829"/>
                </a:solidFill>
                <a:latin typeface="Trebuchet MS" panose="020B0603020202020204" pitchFamily="34" charset="0"/>
              </a:rPr>
              <a:t> de los </a:t>
            </a:r>
            <a:r>
              <a:rPr lang="en-US" altLang="en-US" dirty="0" err="1" smtClean="0">
                <a:solidFill>
                  <a:srgbClr val="282829"/>
                </a:solidFill>
                <a:latin typeface="Trebuchet MS" panose="020B0603020202020204" pitchFamily="34" charset="0"/>
              </a:rPr>
              <a:t>casos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las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desviaciones</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promedio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serán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inferiores</a:t>
            </a:r>
            <a:r>
              <a:rPr lang="en-US" altLang="en-US" dirty="0" smtClean="0">
                <a:solidFill>
                  <a:srgbClr val="282829"/>
                </a:solidFill>
                <a:latin typeface="Trebuchet MS" panose="020B0603020202020204" pitchFamily="34" charset="0"/>
              </a:rPr>
              <a:t> al 1 % y no </a:t>
            </a:r>
            <a:r>
              <a:rPr lang="en-US" altLang="en-US" dirty="0" err="1" smtClean="0">
                <a:solidFill>
                  <a:srgbClr val="282829"/>
                </a:solidFill>
                <a:latin typeface="Trebuchet MS" panose="020B0603020202020204" pitchFamily="34" charset="0"/>
              </a:rPr>
              <a:t>deberán</a:t>
            </a:r>
            <a:r>
              <a:rPr lang="en-US" altLang="en-US" dirty="0" smtClean="0">
                <a:solidFill>
                  <a:srgbClr val="282829"/>
                </a:solidFill>
                <a:latin typeface="Trebuchet MS" panose="020B0603020202020204" pitchFamily="34" charset="0"/>
              </a:rPr>
              <a:t> ser </a:t>
            </a:r>
            <a:r>
              <a:rPr lang="en-US" altLang="en-US" dirty="0" err="1" smtClean="0">
                <a:solidFill>
                  <a:srgbClr val="282829"/>
                </a:solidFill>
                <a:latin typeface="Trebuchet MS" panose="020B0603020202020204" pitchFamily="34" charset="0"/>
              </a:rPr>
              <a:t>superiores</a:t>
            </a:r>
            <a:r>
              <a:rPr lang="en-US" altLang="en-US" dirty="0" smtClean="0">
                <a:solidFill>
                  <a:srgbClr val="282829"/>
                </a:solidFill>
                <a:latin typeface="Trebuchet MS" panose="020B0603020202020204" pitchFamily="34" charset="0"/>
              </a:rPr>
              <a:t> al 2-3 %. Los </a:t>
            </a:r>
            <a:r>
              <a:rPr lang="en-US" altLang="en-US" dirty="0" err="1" smtClean="0">
                <a:solidFill>
                  <a:srgbClr val="282829"/>
                </a:solidFill>
                <a:latin typeface="Trebuchet MS" panose="020B0603020202020204" pitchFamily="34" charset="0"/>
              </a:rPr>
              <a:t>resultados</a:t>
            </a:r>
            <a:r>
              <a:rPr lang="en-US" altLang="en-US" dirty="0" smtClean="0">
                <a:solidFill>
                  <a:srgbClr val="282829"/>
                </a:solidFill>
                <a:latin typeface="Trebuchet MS" panose="020B0603020202020204" pitchFamily="34" charset="0"/>
              </a:rPr>
              <a:t> de la </a:t>
            </a:r>
            <a:r>
              <a:rPr lang="en-US" altLang="en-US" dirty="0" err="1" smtClean="0">
                <a:solidFill>
                  <a:srgbClr val="282829"/>
                </a:solidFill>
                <a:latin typeface="Trebuchet MS" panose="020B0603020202020204" pitchFamily="34" charset="0"/>
              </a:rPr>
              <a:t>prueba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por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fase</a:t>
            </a:r>
            <a:r>
              <a:rPr lang="en-US" altLang="en-US" dirty="0" smtClean="0">
                <a:solidFill>
                  <a:srgbClr val="282829"/>
                </a:solidFill>
                <a:latin typeface="Trebuchet MS" panose="020B0603020202020204" pitchFamily="34" charset="0"/>
              </a:rPr>
              <a:t> no se </a:t>
            </a:r>
            <a:r>
              <a:rPr lang="en-US" altLang="en-US" dirty="0" err="1" smtClean="0">
                <a:solidFill>
                  <a:srgbClr val="282829"/>
                </a:solidFill>
                <a:latin typeface="Trebuchet MS" panose="020B0603020202020204" pitchFamily="34" charset="0"/>
              </a:rPr>
              <a:t>pueden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comparar</a:t>
            </a:r>
            <a:r>
              <a:rPr lang="en-US" altLang="en-US" dirty="0" smtClean="0">
                <a:solidFill>
                  <a:srgbClr val="282829"/>
                </a:solidFill>
                <a:latin typeface="Trebuchet MS" panose="020B0603020202020204" pitchFamily="34" charset="0"/>
              </a:rPr>
              <a:t> con el valor de la </a:t>
            </a:r>
            <a:r>
              <a:rPr lang="en-US" altLang="en-US" dirty="0" err="1" smtClean="0">
                <a:solidFill>
                  <a:srgbClr val="282829"/>
                </a:solidFill>
                <a:latin typeface="Trebuchet MS" panose="020B0603020202020204" pitchFamily="34" charset="0"/>
              </a:rPr>
              <a:t>placa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características</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lnSpc>
                <a:spcPct val="116000"/>
              </a:lnSpc>
              <a:spcBef>
                <a:spcPts val="425"/>
              </a:spcBef>
            </a:pPr>
            <a:r>
              <a:rPr lang="en-US" altLang="en-US" dirty="0" smtClean="0">
                <a:solidFill>
                  <a:srgbClr val="282829"/>
                </a:solidFill>
                <a:latin typeface="Trebuchet MS" panose="020B0603020202020204" pitchFamily="34" charset="0"/>
              </a:rPr>
              <a:t>La </a:t>
            </a:r>
            <a:r>
              <a:rPr lang="en-US" altLang="en-US" dirty="0" err="1" smtClean="0">
                <a:solidFill>
                  <a:srgbClr val="282829"/>
                </a:solidFill>
                <a:latin typeface="Trebuchet MS" panose="020B0603020202020204" pitchFamily="34" charset="0"/>
              </a:rPr>
              <a:t>reactancia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dispersión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representa</a:t>
            </a:r>
            <a:r>
              <a:rPr lang="en-US" altLang="en-US" dirty="0" smtClean="0">
                <a:solidFill>
                  <a:srgbClr val="282829"/>
                </a:solidFill>
                <a:latin typeface="Trebuchet MS" panose="020B0603020202020204" pitchFamily="34" charset="0"/>
              </a:rPr>
              <a:t> solo la parte </a:t>
            </a:r>
            <a:r>
              <a:rPr lang="en-US" altLang="en-US" dirty="0" err="1" smtClean="0">
                <a:solidFill>
                  <a:srgbClr val="282829"/>
                </a:solidFill>
                <a:latin typeface="Trebuchet MS" panose="020B0603020202020204" pitchFamily="34" charset="0"/>
              </a:rPr>
              <a:t>reactiva</a:t>
            </a:r>
            <a:r>
              <a:rPr lang="en-US" altLang="en-US" dirty="0" smtClean="0">
                <a:solidFill>
                  <a:srgbClr val="282829"/>
                </a:solidFill>
                <a:latin typeface="Trebuchet MS" panose="020B0603020202020204" pitchFamily="34" charset="0"/>
              </a:rPr>
              <a:t> de la </a:t>
            </a:r>
            <a:r>
              <a:rPr lang="en-US" altLang="en-US" dirty="0" err="1" smtClean="0">
                <a:solidFill>
                  <a:srgbClr val="282829"/>
                </a:solidFill>
                <a:latin typeface="Trebuchet MS" panose="020B0603020202020204" pitchFamily="34" charset="0"/>
              </a:rPr>
              <a:t>impedancia</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cortocircuito</a:t>
            </a:r>
            <a:r>
              <a:rPr lang="en-US" altLang="en-US" dirty="0" smtClean="0">
                <a:solidFill>
                  <a:srgbClr val="282829"/>
                </a:solidFill>
                <a:latin typeface="Trebuchet MS" panose="020B0603020202020204" pitchFamily="34" charset="0"/>
              </a:rPr>
              <a:t>. Sin embargo, ambos </a:t>
            </a:r>
            <a:r>
              <a:rPr lang="en-US" altLang="en-US" dirty="0" err="1" smtClean="0">
                <a:solidFill>
                  <a:srgbClr val="282829"/>
                </a:solidFill>
                <a:latin typeface="Trebuchet MS" panose="020B0603020202020204" pitchFamily="34" charset="0"/>
              </a:rPr>
              <a:t>términos</a:t>
            </a:r>
            <a:r>
              <a:rPr lang="en-US" altLang="en-US" dirty="0" smtClean="0">
                <a:solidFill>
                  <a:srgbClr val="282829"/>
                </a:solidFill>
                <a:latin typeface="Trebuchet MS" panose="020B0603020202020204" pitchFamily="34" charset="0"/>
              </a:rPr>
              <a:t> se</a:t>
            </a:r>
            <a:r>
              <a:rPr lang="es-E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utilizan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como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sinónimos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para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referirse</a:t>
            </a:r>
            <a:r>
              <a:rPr lang="en-US" altLang="en-US" dirty="0" smtClean="0">
                <a:solidFill>
                  <a:srgbClr val="282829"/>
                </a:solidFill>
                <a:latin typeface="Trebuchet MS" panose="020B0603020202020204" pitchFamily="34" charset="0"/>
              </a:rPr>
              <a:t> al </a:t>
            </a:r>
            <a:r>
              <a:rPr lang="en-US" altLang="en-US" dirty="0" err="1" smtClean="0">
                <a:solidFill>
                  <a:srgbClr val="282829"/>
                </a:solidFill>
                <a:latin typeface="Trebuchet MS" panose="020B0603020202020204" pitchFamily="34" charset="0"/>
              </a:rPr>
              <a:t>mismo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método</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prueba</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lnSpc>
                <a:spcPct val="116000"/>
              </a:lnSpc>
              <a:spcBef>
                <a:spcPts val="425"/>
              </a:spcBef>
            </a:pPr>
            <a:r>
              <a:rPr lang="en-US" altLang="en-US" dirty="0" err="1" smtClean="0">
                <a:solidFill>
                  <a:srgbClr val="282829"/>
                </a:solidFill>
                <a:latin typeface="Trebuchet MS" panose="020B0603020202020204" pitchFamily="34" charset="0"/>
              </a:rPr>
              <a:t>Además</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puede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realizar</a:t>
            </a:r>
            <a:r>
              <a:rPr lang="en-US" altLang="en-US" dirty="0" smtClean="0">
                <a:solidFill>
                  <a:srgbClr val="282829"/>
                </a:solidFill>
                <a:latin typeface="Trebuchet MS" panose="020B0603020202020204" pitchFamily="34" charset="0"/>
              </a:rPr>
              <a:t> un </a:t>
            </a:r>
            <a:r>
              <a:rPr lang="en-US" altLang="en-US" dirty="0" err="1" smtClean="0">
                <a:solidFill>
                  <a:srgbClr val="282829"/>
                </a:solidFill>
                <a:latin typeface="Trebuchet MS" panose="020B0603020202020204" pitchFamily="34" charset="0"/>
              </a:rPr>
              <a:t>análisis</a:t>
            </a:r>
            <a:r>
              <a:rPr lang="en-US" altLang="en-US" dirty="0" smtClean="0">
                <a:solidFill>
                  <a:srgbClr val="282829"/>
                </a:solidFill>
                <a:latin typeface="Trebuchet MS" panose="020B0603020202020204" pitchFamily="34" charset="0"/>
              </a:rPr>
              <a:t> de la </a:t>
            </a:r>
            <a:r>
              <a:rPr lang="en-US" altLang="en-US" dirty="0" err="1" smtClean="0">
                <a:solidFill>
                  <a:srgbClr val="282829"/>
                </a:solidFill>
                <a:latin typeface="Trebuchet MS" panose="020B0603020202020204" pitchFamily="34" charset="0"/>
              </a:rPr>
              <a:t>respuesta</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frecuencia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barrido</a:t>
            </a:r>
            <a:r>
              <a:rPr lang="en-US" altLang="en-US" dirty="0" smtClean="0">
                <a:solidFill>
                  <a:srgbClr val="282829"/>
                </a:solidFill>
                <a:latin typeface="Trebuchet MS" panose="020B0603020202020204" pitchFamily="34" charset="0"/>
              </a:rPr>
              <a:t> (SFRA) </a:t>
            </a:r>
            <a:r>
              <a:rPr lang="en-US" altLang="en-US" dirty="0" err="1" smtClean="0">
                <a:solidFill>
                  <a:srgbClr val="282829"/>
                </a:solidFill>
                <a:latin typeface="Trebuchet MS" panose="020B0603020202020204" pitchFamily="34" charset="0"/>
              </a:rPr>
              <a:t>para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investigar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adicionalmente</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movimiento</a:t>
            </a:r>
            <a:r>
              <a:rPr lang="es-E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y la </a:t>
            </a:r>
            <a:r>
              <a:rPr lang="en-US" altLang="en-US" dirty="0" err="1" smtClean="0">
                <a:solidFill>
                  <a:srgbClr val="282829"/>
                </a:solidFill>
                <a:latin typeface="Trebuchet MS" panose="020B0603020202020204" pitchFamily="34" charset="0"/>
              </a:rPr>
              <a:t>deformación</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devanado</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endParaRPr lang="en-US" altLang="en-US" dirty="0" smtClean="0"/>
          </a:p>
        </p:txBody>
      </p:sp>
      <p:sp>
        <p:nvSpPr>
          <p:cNvPr id="435204" name="Marcador de número de diapositiva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EB0DE6A-155A-410E-BFA2-1C906BB265A8}" type="slidenum">
              <a:rPr lang="en-US" altLang="en-US"/>
              <a:pPr/>
              <a:t>20</a:t>
            </a:fld>
            <a:endParaRPr lang="en-US" altLang="en-US"/>
          </a:p>
        </p:txBody>
      </p:sp>
    </p:spTree>
    <p:extLst>
      <p:ext uri="{BB962C8B-B14F-4D97-AF65-F5344CB8AC3E}">
        <p14:creationId xmlns:p14="http://schemas.microsoft.com/office/powerpoint/2010/main" xmlns="" val="31474404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36227" name="Marcador de nota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lgn="just" eaLnBrk="1" hangingPunct="1">
              <a:spcBef>
                <a:spcPts val="775"/>
              </a:spcBef>
            </a:pPr>
            <a:r>
              <a:rPr lang="en-US" altLang="en-US" sz="1800" dirty="0" smtClean="0">
                <a:solidFill>
                  <a:srgbClr val="005E9D"/>
                </a:solidFill>
                <a:latin typeface="Trebuchet MS" panose="020B0603020202020204" pitchFamily="34" charset="0"/>
              </a:rPr>
              <a:t>¿</a:t>
            </a:r>
            <a:r>
              <a:rPr lang="en-US" altLang="en-US" sz="1800" dirty="0" err="1" smtClean="0">
                <a:solidFill>
                  <a:srgbClr val="005E9D"/>
                </a:solidFill>
                <a:latin typeface="Trebuchet MS" panose="020B0603020202020204" pitchFamily="34" charset="0"/>
              </a:rPr>
              <a:t>Por</a:t>
            </a:r>
            <a:r>
              <a:rPr lang="en-US" altLang="en-US" sz="1800" dirty="0" smtClean="0">
                <a:solidFill>
                  <a:srgbClr val="005E9D"/>
                </a:solidFill>
                <a:latin typeface="Trebuchet MS" panose="020B0603020202020204" pitchFamily="34" charset="0"/>
              </a:rPr>
              <a:t> </a:t>
            </a:r>
            <a:r>
              <a:rPr lang="en-US" altLang="en-US" sz="1800" dirty="0" err="1" smtClean="0">
                <a:solidFill>
                  <a:srgbClr val="005E9D"/>
                </a:solidFill>
                <a:latin typeface="Trebuchet MS" panose="020B0603020202020204" pitchFamily="34" charset="0"/>
              </a:rPr>
              <a:t>qué</a:t>
            </a:r>
            <a:r>
              <a:rPr lang="en-US" altLang="en-US" sz="1800" dirty="0" smtClean="0">
                <a:solidFill>
                  <a:srgbClr val="005E9D"/>
                </a:solidFill>
                <a:latin typeface="Trebuchet MS" panose="020B0603020202020204" pitchFamily="34" charset="0"/>
              </a:rPr>
              <a:t> </a:t>
            </a:r>
            <a:r>
              <a:rPr lang="en-US" altLang="en-US" sz="1800" dirty="0" err="1" smtClean="0">
                <a:solidFill>
                  <a:srgbClr val="005E9D"/>
                </a:solidFill>
                <a:latin typeface="Trebuchet MS" panose="020B0603020202020204" pitchFamily="34" charset="0"/>
              </a:rPr>
              <a:t>medir</a:t>
            </a:r>
            <a:r>
              <a:rPr lang="en-US" altLang="en-US" sz="1800" dirty="0" smtClean="0">
                <a:solidFill>
                  <a:srgbClr val="005E9D"/>
                </a:solidFill>
                <a:latin typeface="Trebuchet MS" panose="020B0603020202020204" pitchFamily="34" charset="0"/>
              </a:rPr>
              <a:t>?</a:t>
            </a:r>
            <a:endParaRPr lang="en-US" altLang="en-US" sz="1800" dirty="0" smtClean="0">
              <a:latin typeface="Trebuchet MS" panose="020B0603020202020204" pitchFamily="34" charset="0"/>
            </a:endParaRPr>
          </a:p>
          <a:p>
            <a:pPr algn="just" eaLnBrk="1" hangingPunct="1">
              <a:lnSpc>
                <a:spcPct val="116000"/>
              </a:lnSpc>
              <a:spcBef>
                <a:spcPts val="388"/>
              </a:spcBef>
            </a:pPr>
            <a:r>
              <a:rPr lang="en-US" altLang="en-US" dirty="0" smtClean="0">
                <a:solidFill>
                  <a:srgbClr val="282829"/>
                </a:solidFill>
                <a:latin typeface="Trebuchet MS" panose="020B0603020202020204" pitchFamily="34" charset="0"/>
              </a:rPr>
              <a:t>La </a:t>
            </a:r>
            <a:r>
              <a:rPr lang="en-US" altLang="en-US" dirty="0" err="1" smtClean="0">
                <a:solidFill>
                  <a:srgbClr val="282829"/>
                </a:solidFill>
                <a:latin typeface="Trebuchet MS" panose="020B0603020202020204" pitchFamily="34" charset="0"/>
              </a:rPr>
              <a:t>respuesta</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frecuencia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pérdidas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dispersión</a:t>
            </a:r>
            <a:r>
              <a:rPr lang="en-US" altLang="en-US" dirty="0" smtClean="0">
                <a:solidFill>
                  <a:srgbClr val="282829"/>
                </a:solidFill>
                <a:latin typeface="Trebuchet MS" panose="020B0603020202020204" pitchFamily="34" charset="0"/>
              </a:rPr>
              <a:t> (FRSL) es </a:t>
            </a:r>
            <a:r>
              <a:rPr lang="en-US" altLang="en-US" dirty="0" err="1" smtClean="0">
                <a:solidFill>
                  <a:srgbClr val="282829"/>
                </a:solidFill>
                <a:latin typeface="Trebuchet MS" panose="020B0603020202020204" pitchFamily="34" charset="0"/>
              </a:rPr>
              <a:t>una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medición</a:t>
            </a:r>
            <a:r>
              <a:rPr lang="en-US" altLang="en-US" dirty="0" smtClean="0">
                <a:solidFill>
                  <a:srgbClr val="282829"/>
                </a:solidFill>
                <a:latin typeface="Trebuchet MS" panose="020B0603020202020204" pitchFamily="34" charset="0"/>
              </a:rPr>
              <a:t> de la </a:t>
            </a:r>
            <a:r>
              <a:rPr lang="en-US" altLang="en-US" dirty="0" err="1" smtClean="0">
                <a:solidFill>
                  <a:srgbClr val="282829"/>
                </a:solidFill>
                <a:latin typeface="Trebuchet MS" panose="020B0603020202020204" pitchFamily="34" charset="0"/>
              </a:rPr>
              <a:t>componente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resistiva</a:t>
            </a:r>
            <a:r>
              <a:rPr lang="en-US" altLang="en-US" dirty="0" smtClean="0">
                <a:solidFill>
                  <a:srgbClr val="282829"/>
                </a:solidFill>
                <a:latin typeface="Trebuchet MS" panose="020B0603020202020204" pitchFamily="34" charset="0"/>
              </a:rPr>
              <a:t> de la </a:t>
            </a:r>
            <a:r>
              <a:rPr lang="en-US" altLang="en-US" dirty="0" err="1" smtClean="0">
                <a:solidFill>
                  <a:srgbClr val="282829"/>
                </a:solidFill>
                <a:latin typeface="Trebuchet MS" panose="020B0603020202020204" pitchFamily="34" charset="0"/>
              </a:rPr>
              <a:t>impedancia</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cortocircuito</a:t>
            </a:r>
            <a:r>
              <a:rPr lang="en-US" altLang="en-US" dirty="0" smtClean="0">
                <a:solidFill>
                  <a:srgbClr val="282829"/>
                </a:solidFill>
                <a:latin typeface="Trebuchet MS" panose="020B0603020202020204" pitchFamily="34" charset="0"/>
              </a:rPr>
              <a:t> a </a:t>
            </a:r>
            <a:r>
              <a:rPr lang="en-US" altLang="en-US" dirty="0" err="1" smtClean="0">
                <a:solidFill>
                  <a:srgbClr val="282829"/>
                </a:solidFill>
                <a:latin typeface="Trebuchet MS" panose="020B0603020202020204" pitchFamily="34" charset="0"/>
              </a:rPr>
              <a:t>múltiples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frecuencias</a:t>
            </a:r>
            <a:r>
              <a:rPr lang="en-US" altLang="en-US" dirty="0" smtClean="0">
                <a:solidFill>
                  <a:srgbClr val="282829"/>
                </a:solidFill>
                <a:latin typeface="Trebuchet MS" panose="020B0603020202020204" pitchFamily="34" charset="0"/>
              </a:rPr>
              <a:t>. Es el </a:t>
            </a:r>
            <a:r>
              <a:rPr lang="en-US" altLang="en-US" dirty="0" err="1" smtClean="0">
                <a:solidFill>
                  <a:srgbClr val="282829"/>
                </a:solidFill>
                <a:latin typeface="Trebuchet MS" panose="020B0603020202020204" pitchFamily="34" charset="0"/>
              </a:rPr>
              <a:t>único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método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eléctrico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para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identificar</a:t>
            </a:r>
            <a:r>
              <a:rPr lang="en-US" altLang="en-US" dirty="0" smtClean="0">
                <a:solidFill>
                  <a:srgbClr val="282829"/>
                </a:solidFill>
                <a:latin typeface="Trebuchet MS" panose="020B0603020202020204" pitchFamily="34" charset="0"/>
              </a:rPr>
              <a:t> los </a:t>
            </a:r>
            <a:r>
              <a:rPr lang="en-US" altLang="en-US" dirty="0" err="1" smtClean="0">
                <a:solidFill>
                  <a:srgbClr val="282829"/>
                </a:solidFill>
                <a:latin typeface="Trebuchet MS" panose="020B0603020202020204" pitchFamily="34" charset="0"/>
              </a:rPr>
              <a:t>cortocircuitos</a:t>
            </a:r>
            <a:r>
              <a:rPr lang="en-US" altLang="en-US" dirty="0" smtClean="0">
                <a:solidFill>
                  <a:srgbClr val="282829"/>
                </a:solidFill>
                <a:latin typeface="Trebuchet MS" panose="020B0603020202020204" pitchFamily="34" charset="0"/>
              </a:rPr>
              <a:t> entre </a:t>
            </a:r>
            <a:r>
              <a:rPr lang="en-US" altLang="en-US" dirty="0" err="1" smtClean="0">
                <a:solidFill>
                  <a:srgbClr val="282829"/>
                </a:solidFill>
                <a:latin typeface="Trebuchet MS" panose="020B0603020202020204" pitchFamily="34" charset="0"/>
              </a:rPr>
              <a:t>hebras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paralelas</a:t>
            </a:r>
            <a:r>
              <a:rPr lang="en-U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y el </a:t>
            </a:r>
            <a:r>
              <a:rPr lang="en-US" altLang="en-US" dirty="0" err="1" smtClean="0">
                <a:solidFill>
                  <a:srgbClr val="282829"/>
                </a:solidFill>
                <a:latin typeface="Trebuchet MS" panose="020B0603020202020204" pitchFamily="34" charset="0"/>
              </a:rPr>
              <a:t>sobrecalentamiento</a:t>
            </a:r>
            <a:r>
              <a:rPr lang="en-US" altLang="en-US" dirty="0" smtClean="0">
                <a:solidFill>
                  <a:srgbClr val="282829"/>
                </a:solidFill>
                <a:latin typeface="Trebuchet MS" panose="020B0603020202020204" pitchFamily="34" charset="0"/>
              </a:rPr>
              <a:t> local </a:t>
            </a:r>
            <a:r>
              <a:rPr lang="en-US" altLang="en-US" dirty="0" err="1" smtClean="0">
                <a:solidFill>
                  <a:srgbClr val="282829"/>
                </a:solidFill>
                <a:latin typeface="Trebuchet MS" panose="020B0603020202020204" pitchFamily="34" charset="0"/>
              </a:rPr>
              <a:t>debido</a:t>
            </a:r>
            <a:r>
              <a:rPr lang="en-US" altLang="en-US" dirty="0" smtClean="0">
                <a:solidFill>
                  <a:srgbClr val="282829"/>
                </a:solidFill>
                <a:latin typeface="Trebuchet MS" panose="020B0603020202020204" pitchFamily="34" charset="0"/>
              </a:rPr>
              <a:t> a </a:t>
            </a:r>
            <a:r>
              <a:rPr lang="en-US" altLang="en-US" dirty="0" err="1" smtClean="0">
                <a:solidFill>
                  <a:srgbClr val="282829"/>
                </a:solidFill>
                <a:latin typeface="Trebuchet MS" panose="020B0603020202020204" pitchFamily="34" charset="0"/>
              </a:rPr>
              <a:t>pérdidas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excesivas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por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corrientes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parásitas</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algn="just" eaLnBrk="1" hangingPunct="1">
              <a:lnSpc>
                <a:spcPct val="116000"/>
              </a:lnSpc>
              <a:spcBef>
                <a:spcPts val="425"/>
              </a:spcBef>
            </a:pPr>
            <a:r>
              <a:rPr lang="en-US" altLang="en-US" dirty="0" smtClean="0">
                <a:solidFill>
                  <a:srgbClr val="282829"/>
                </a:solidFill>
                <a:latin typeface="Trebuchet MS" panose="020B0603020202020204" pitchFamily="34" charset="0"/>
              </a:rPr>
              <a:t>Al </a:t>
            </a:r>
            <a:r>
              <a:rPr lang="en-US" altLang="en-US" dirty="0" err="1" smtClean="0">
                <a:solidFill>
                  <a:srgbClr val="282829"/>
                </a:solidFill>
                <a:latin typeface="Trebuchet MS" panose="020B0603020202020204" pitchFamily="34" charset="0"/>
              </a:rPr>
              <a:t>igual</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que</a:t>
            </a:r>
            <a:r>
              <a:rPr lang="en-US" altLang="en-US" dirty="0" smtClean="0">
                <a:solidFill>
                  <a:srgbClr val="282829"/>
                </a:solidFill>
                <a:latin typeface="Trebuchet MS" panose="020B0603020202020204" pitchFamily="34" charset="0"/>
              </a:rPr>
              <a:t> en la </a:t>
            </a:r>
            <a:r>
              <a:rPr lang="en-US" altLang="en-US" dirty="0" err="1" smtClean="0">
                <a:solidFill>
                  <a:srgbClr val="282829"/>
                </a:solidFill>
                <a:latin typeface="Trebuchet MS" panose="020B0603020202020204" pitchFamily="34" charset="0"/>
              </a:rPr>
              <a:t>prueba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cortocircuito</a:t>
            </a:r>
            <a:r>
              <a:rPr lang="en-US" altLang="en-US" dirty="0" smtClean="0">
                <a:solidFill>
                  <a:srgbClr val="282829"/>
                </a:solidFill>
                <a:latin typeface="Trebuchet MS" panose="020B0603020202020204" pitchFamily="34" charset="0"/>
              </a:rPr>
              <a:t> y de </a:t>
            </a:r>
            <a:r>
              <a:rPr lang="en-US" altLang="en-US" dirty="0" err="1" smtClean="0">
                <a:solidFill>
                  <a:srgbClr val="282829"/>
                </a:solidFill>
                <a:latin typeface="Trebuchet MS" panose="020B0603020202020204" pitchFamily="34" charset="0"/>
              </a:rPr>
              <a:t>reactancia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dispersión</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recomienda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realizar</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medición</a:t>
            </a:r>
            <a:r>
              <a:rPr lang="en-US" altLang="en-US" dirty="0" smtClean="0">
                <a:solidFill>
                  <a:srgbClr val="282829"/>
                </a:solidFill>
                <a:latin typeface="Trebuchet MS" panose="020B0603020202020204" pitchFamily="34" charset="0"/>
              </a:rPr>
              <a:t> FRSL </a:t>
            </a:r>
            <a:r>
              <a:rPr lang="en-US" altLang="en-US" dirty="0" err="1" smtClean="0">
                <a:solidFill>
                  <a:srgbClr val="282829"/>
                </a:solidFill>
                <a:latin typeface="Trebuchet MS" panose="020B0603020202020204" pitchFamily="34" charset="0"/>
              </a:rPr>
              <a:t>como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una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prueba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puesta</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servicio</a:t>
            </a:r>
            <a:r>
              <a:rPr lang="en-US" altLang="en-US" dirty="0" smtClean="0">
                <a:solidFill>
                  <a:srgbClr val="282829"/>
                </a:solidFill>
                <a:latin typeface="Trebuchet MS" panose="020B0603020202020204" pitchFamily="34" charset="0"/>
              </a:rPr>
              <a:t> o de </a:t>
            </a:r>
            <a:r>
              <a:rPr lang="en-US" altLang="en-US" dirty="0" err="1" smtClean="0">
                <a:solidFill>
                  <a:srgbClr val="282829"/>
                </a:solidFill>
                <a:latin typeface="Trebuchet MS" panose="020B0603020202020204" pitchFamily="34" charset="0"/>
              </a:rPr>
              <a:t>aceptación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para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establecer</a:t>
            </a:r>
            <a:r>
              <a:rPr lang="en-US" altLang="en-US" dirty="0" smtClean="0">
                <a:solidFill>
                  <a:srgbClr val="282829"/>
                </a:solidFill>
                <a:latin typeface="Trebuchet MS" panose="020B0603020202020204" pitchFamily="34" charset="0"/>
              </a:rPr>
              <a:t> los </a:t>
            </a:r>
            <a:r>
              <a:rPr lang="en-US" altLang="en-US" dirty="0" err="1" smtClean="0">
                <a:solidFill>
                  <a:srgbClr val="282829"/>
                </a:solidFill>
                <a:latin typeface="Trebuchet MS" panose="020B0603020202020204" pitchFamily="34" charset="0"/>
              </a:rPr>
              <a:t>resultados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referencia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Igualmente</a:t>
            </a:r>
            <a:r>
              <a:rPr lang="en-U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los </a:t>
            </a:r>
            <a:r>
              <a:rPr lang="en-US" altLang="en-US" dirty="0" err="1" smtClean="0">
                <a:solidFill>
                  <a:srgbClr val="282829"/>
                </a:solidFill>
                <a:latin typeface="Trebuchet MS" panose="020B0603020202020204" pitchFamily="34" charset="0"/>
              </a:rPr>
              <a:t>ensayos</a:t>
            </a:r>
            <a:r>
              <a:rPr lang="en-U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FRSL no son </a:t>
            </a:r>
            <a:r>
              <a:rPr lang="en-US" altLang="en-US" dirty="0" err="1" smtClean="0">
                <a:solidFill>
                  <a:srgbClr val="282829"/>
                </a:solidFill>
                <a:latin typeface="Trebuchet MS" panose="020B0603020202020204" pitchFamily="34" charset="0"/>
              </a:rPr>
              <a:t>ensayos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diagnóstico</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rutina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pero</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recomiendan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para</a:t>
            </a:r>
            <a:r>
              <a:rPr lang="en-US" altLang="en-US" dirty="0" smtClean="0">
                <a:solidFill>
                  <a:srgbClr val="282829"/>
                </a:solidFill>
                <a:latin typeface="Trebuchet MS" panose="020B0603020202020204" pitchFamily="34" charset="0"/>
              </a:rPr>
              <a:t> un </a:t>
            </a:r>
            <a:r>
              <a:rPr lang="en-US" altLang="en-US" dirty="0" err="1" smtClean="0">
                <a:solidFill>
                  <a:srgbClr val="282829"/>
                </a:solidFill>
                <a:latin typeface="Trebuchet MS" panose="020B0603020202020204" pitchFamily="34" charset="0"/>
              </a:rPr>
              <a:t>diagnóstico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avanzado</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prueba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también</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puede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realizar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como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una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prueba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trifásica</a:t>
            </a:r>
            <a:r>
              <a:rPr lang="en-US" altLang="en-US" dirty="0" smtClean="0">
                <a:solidFill>
                  <a:srgbClr val="282829"/>
                </a:solidFill>
                <a:latin typeface="Trebuchet MS" panose="020B0603020202020204" pitchFamily="34" charset="0"/>
              </a:rPr>
              <a:t> o </a:t>
            </a:r>
            <a:r>
              <a:rPr lang="en-US" altLang="en-US" dirty="0" err="1" smtClean="0">
                <a:solidFill>
                  <a:srgbClr val="282829"/>
                </a:solidFill>
                <a:latin typeface="Trebuchet MS" panose="020B0603020202020204" pitchFamily="34" charset="0"/>
              </a:rPr>
              <a:t>por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fase</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endParaRPr lang="es-ES" altLang="en-US" dirty="0" smtClean="0"/>
          </a:p>
          <a:p>
            <a:pPr algn="just" eaLnBrk="1" hangingPunct="1">
              <a:spcBef>
                <a:spcPts val="775"/>
              </a:spcBef>
            </a:pPr>
            <a:r>
              <a:rPr lang="en-US" altLang="en-US" sz="1800" dirty="0" smtClean="0">
                <a:solidFill>
                  <a:srgbClr val="005E9D"/>
                </a:solidFill>
                <a:latin typeface="Trebuchet MS" panose="020B0603020202020204" pitchFamily="34" charset="0"/>
              </a:rPr>
              <a:t>¿</a:t>
            </a:r>
            <a:r>
              <a:rPr lang="en-US" altLang="en-US" sz="1800" dirty="0" err="1" smtClean="0">
                <a:solidFill>
                  <a:srgbClr val="005E9D"/>
                </a:solidFill>
                <a:latin typeface="Trebuchet MS" panose="020B0603020202020204" pitchFamily="34" charset="0"/>
              </a:rPr>
              <a:t>Cómo</a:t>
            </a:r>
            <a:r>
              <a:rPr lang="en-US" altLang="en-US" sz="1800" dirty="0" smtClean="0">
                <a:solidFill>
                  <a:srgbClr val="005E9D"/>
                </a:solidFill>
                <a:latin typeface="Trebuchet MS" panose="020B0603020202020204" pitchFamily="34" charset="0"/>
              </a:rPr>
              <a:t> </a:t>
            </a:r>
            <a:r>
              <a:rPr lang="en-US" altLang="en-US" sz="1800" dirty="0" err="1" smtClean="0">
                <a:solidFill>
                  <a:srgbClr val="005E9D"/>
                </a:solidFill>
                <a:latin typeface="Trebuchet MS" panose="020B0603020202020204" pitchFamily="34" charset="0"/>
              </a:rPr>
              <a:t>funciona</a:t>
            </a:r>
            <a:r>
              <a:rPr lang="en-US" altLang="en-US" sz="1800" dirty="0" smtClean="0">
                <a:solidFill>
                  <a:srgbClr val="005E9D"/>
                </a:solidFill>
                <a:latin typeface="Trebuchet MS" panose="020B0603020202020204" pitchFamily="34" charset="0"/>
              </a:rPr>
              <a:t>?</a:t>
            </a:r>
            <a:endParaRPr lang="en-US" altLang="en-US" sz="1800" dirty="0" smtClean="0">
              <a:latin typeface="Trebuchet MS" panose="020B0603020202020204" pitchFamily="34" charset="0"/>
            </a:endParaRPr>
          </a:p>
          <a:p>
            <a:pPr algn="just" eaLnBrk="1" hangingPunct="1">
              <a:lnSpc>
                <a:spcPct val="116000"/>
              </a:lnSpc>
              <a:spcBef>
                <a:spcPts val="388"/>
              </a:spcBef>
            </a:pPr>
            <a:r>
              <a:rPr lang="en-US" altLang="en-US" dirty="0" smtClean="0">
                <a:solidFill>
                  <a:srgbClr val="404041"/>
                </a:solidFill>
                <a:latin typeface="Trebuchet MS" panose="020B0603020202020204" pitchFamily="34" charset="0"/>
              </a:rPr>
              <a:t>La </a:t>
            </a:r>
            <a:r>
              <a:rPr lang="en-US" altLang="en-US" dirty="0" err="1" smtClean="0">
                <a:solidFill>
                  <a:srgbClr val="404041"/>
                </a:solidFill>
                <a:latin typeface="Trebuchet MS" panose="020B0603020202020204" pitchFamily="34" charset="0"/>
              </a:rPr>
              <a:t>configuración</a:t>
            </a:r>
            <a:r>
              <a:rPr lang="en-US" altLang="en-US" dirty="0" smtClean="0">
                <a:solidFill>
                  <a:srgbClr val="404041"/>
                </a:solidFill>
                <a:latin typeface="Trebuchet MS" panose="020B0603020202020204" pitchFamily="34" charset="0"/>
              </a:rPr>
              <a:t> y el </a:t>
            </a:r>
            <a:r>
              <a:rPr lang="en-US" altLang="en-US" dirty="0" err="1" smtClean="0">
                <a:solidFill>
                  <a:srgbClr val="404041"/>
                </a:solidFill>
                <a:latin typeface="Trebuchet MS" panose="020B0603020202020204" pitchFamily="34" charset="0"/>
              </a:rPr>
              <a:t>procedimiento</a:t>
            </a:r>
            <a:r>
              <a:rPr lang="en-US" altLang="en-US" dirty="0" smtClean="0">
                <a:solidFill>
                  <a:srgbClr val="404041"/>
                </a:solidFill>
                <a:latin typeface="Trebuchet MS" panose="020B0603020202020204" pitchFamily="34" charset="0"/>
              </a:rPr>
              <a:t> de la </a:t>
            </a:r>
            <a:r>
              <a:rPr lang="en-US" altLang="en-US" dirty="0" err="1" smtClean="0">
                <a:solidFill>
                  <a:srgbClr val="404041"/>
                </a:solidFill>
                <a:latin typeface="Trebuchet MS" panose="020B0603020202020204" pitchFamily="34" charset="0"/>
              </a:rPr>
              <a:t>prueba</a:t>
            </a:r>
            <a:r>
              <a:rPr lang="en-US" altLang="en-US" dirty="0" smtClean="0">
                <a:solidFill>
                  <a:srgbClr val="404041"/>
                </a:solidFill>
                <a:latin typeface="Trebuchet MS" panose="020B0603020202020204" pitchFamily="34" charset="0"/>
              </a:rPr>
              <a:t> FRSL son </a:t>
            </a:r>
            <a:r>
              <a:rPr lang="en-US" altLang="en-US" dirty="0" err="1" smtClean="0">
                <a:solidFill>
                  <a:srgbClr val="404041"/>
                </a:solidFill>
                <a:latin typeface="Trebuchet MS" panose="020B0603020202020204" pitchFamily="34" charset="0"/>
              </a:rPr>
              <a:t>iguales</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que</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para</a:t>
            </a:r>
            <a:r>
              <a:rPr lang="en-US" altLang="en-US" dirty="0" smtClean="0">
                <a:solidFill>
                  <a:srgbClr val="404041"/>
                </a:solidFill>
                <a:latin typeface="Trebuchet MS" panose="020B0603020202020204" pitchFamily="34" charset="0"/>
              </a:rPr>
              <a:t> </a:t>
            </a:r>
            <a:r>
              <a:rPr lang="en-US" altLang="en-US" dirty="0" smtClean="0">
                <a:solidFill>
                  <a:srgbClr val="404041"/>
                </a:solidFill>
                <a:latin typeface="Trebuchet MS" panose="020B0603020202020204" pitchFamily="34" charset="0"/>
              </a:rPr>
              <a:t>los </a:t>
            </a:r>
            <a:r>
              <a:rPr lang="en-US" altLang="en-US" dirty="0" err="1" smtClean="0">
                <a:solidFill>
                  <a:srgbClr val="404041"/>
                </a:solidFill>
                <a:latin typeface="Trebuchet MS" panose="020B0603020202020204" pitchFamily="34" charset="0"/>
              </a:rPr>
              <a:t>ensayos</a:t>
            </a:r>
            <a:r>
              <a:rPr lang="en-US" altLang="en-US" dirty="0" smtClean="0">
                <a:solidFill>
                  <a:srgbClr val="404041"/>
                </a:solidFill>
                <a:latin typeface="Trebuchet MS" panose="020B0603020202020204" pitchFamily="34" charset="0"/>
              </a:rPr>
              <a:t> </a:t>
            </a:r>
            <a:r>
              <a:rPr lang="en-US" altLang="en-US" dirty="0" smtClean="0">
                <a:solidFill>
                  <a:srgbClr val="404041"/>
                </a:solidFill>
                <a:latin typeface="Trebuchet MS" panose="020B0603020202020204" pitchFamily="34" charset="0"/>
              </a:rPr>
              <a:t>de </a:t>
            </a:r>
            <a:r>
              <a:rPr lang="en-US" altLang="en-US" dirty="0" err="1" smtClean="0">
                <a:solidFill>
                  <a:srgbClr val="404041"/>
                </a:solidFill>
                <a:latin typeface="Trebuchet MS" panose="020B0603020202020204" pitchFamily="34" charset="0"/>
              </a:rPr>
              <a:t>impedancia</a:t>
            </a:r>
            <a:r>
              <a:rPr lang="en-US" altLang="en-US" dirty="0" smtClean="0">
                <a:solidFill>
                  <a:srgbClr val="404041"/>
                </a:solidFill>
                <a:latin typeface="Trebuchet MS" panose="020B0603020202020204" pitchFamily="34" charset="0"/>
              </a:rPr>
              <a:t> en </a:t>
            </a:r>
            <a:r>
              <a:rPr lang="en-US" altLang="en-US" dirty="0" err="1" smtClean="0">
                <a:solidFill>
                  <a:srgbClr val="404041"/>
                </a:solidFill>
                <a:latin typeface="Trebuchet MS" panose="020B0603020202020204" pitchFamily="34" charset="0"/>
              </a:rPr>
              <a:t>cortocircuito</a:t>
            </a:r>
            <a:r>
              <a:rPr lang="en-US" altLang="en-US" dirty="0" smtClean="0">
                <a:solidFill>
                  <a:srgbClr val="404041"/>
                </a:solidFill>
                <a:latin typeface="Trebuchet MS" panose="020B0603020202020204" pitchFamily="34" charset="0"/>
              </a:rPr>
              <a:t> / </a:t>
            </a:r>
            <a:r>
              <a:rPr lang="en-US" altLang="en-US" dirty="0" err="1" smtClean="0">
                <a:solidFill>
                  <a:srgbClr val="404041"/>
                </a:solidFill>
                <a:latin typeface="Trebuchet MS" panose="020B0603020202020204" pitchFamily="34" charset="0"/>
              </a:rPr>
              <a:t>reactancia</a:t>
            </a:r>
            <a:r>
              <a:rPr lang="en-US" altLang="en-US" dirty="0" smtClean="0">
                <a:solidFill>
                  <a:srgbClr val="404041"/>
                </a:solidFill>
                <a:latin typeface="Trebuchet MS" panose="020B0603020202020204" pitchFamily="34" charset="0"/>
              </a:rPr>
              <a:t> de </a:t>
            </a:r>
            <a:r>
              <a:rPr lang="en-US" altLang="en-US" dirty="0" err="1" smtClean="0">
                <a:solidFill>
                  <a:srgbClr val="404041"/>
                </a:solidFill>
                <a:latin typeface="Trebuchet MS" panose="020B0603020202020204" pitchFamily="34" charset="0"/>
              </a:rPr>
              <a:t>dispersión</a:t>
            </a:r>
            <a:r>
              <a:rPr lang="en-US" altLang="en-US" dirty="0" smtClean="0">
                <a:solidFill>
                  <a:srgbClr val="404041"/>
                </a:solidFill>
                <a:latin typeface="Trebuchet MS" panose="020B0603020202020204" pitchFamily="34" charset="0"/>
              </a:rPr>
              <a:t> y se </a:t>
            </a:r>
            <a:r>
              <a:rPr lang="en-US" altLang="en-US" dirty="0" err="1" smtClean="0">
                <a:solidFill>
                  <a:srgbClr val="404041"/>
                </a:solidFill>
                <a:latin typeface="Trebuchet MS" panose="020B0603020202020204" pitchFamily="34" charset="0"/>
              </a:rPr>
              <a:t>pueden</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realizar</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simultáneamente</a:t>
            </a:r>
            <a:r>
              <a:rPr lang="en-US" altLang="en-US" dirty="0" smtClean="0">
                <a:solidFill>
                  <a:srgbClr val="404041"/>
                </a:solidFill>
                <a:latin typeface="Trebuchet MS" panose="020B0603020202020204" pitchFamily="34" charset="0"/>
              </a:rPr>
              <a:t>.</a:t>
            </a:r>
            <a:endParaRPr lang="en-US" altLang="en-US" dirty="0" smtClean="0">
              <a:latin typeface="Trebuchet MS" panose="020B0603020202020204" pitchFamily="34" charset="0"/>
            </a:endParaRPr>
          </a:p>
          <a:p>
            <a:pPr algn="just" eaLnBrk="1" hangingPunct="1">
              <a:lnSpc>
                <a:spcPct val="116000"/>
              </a:lnSpc>
              <a:spcBef>
                <a:spcPts val="425"/>
              </a:spcBef>
            </a:pPr>
            <a:r>
              <a:rPr lang="en-US" altLang="en-US" dirty="0" smtClean="0">
                <a:solidFill>
                  <a:srgbClr val="404041"/>
                </a:solidFill>
                <a:latin typeface="Trebuchet MS" panose="020B0603020202020204" pitchFamily="34" charset="0"/>
              </a:rPr>
              <a:t>Se </a:t>
            </a:r>
            <a:r>
              <a:rPr lang="en-US" altLang="en-US" dirty="0" err="1" smtClean="0">
                <a:solidFill>
                  <a:srgbClr val="404041"/>
                </a:solidFill>
                <a:latin typeface="Trebuchet MS" panose="020B0603020202020204" pitchFamily="34" charset="0"/>
              </a:rPr>
              <a:t>conecta</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una</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fuente</a:t>
            </a:r>
            <a:r>
              <a:rPr lang="en-US" altLang="en-US" dirty="0" smtClean="0">
                <a:solidFill>
                  <a:srgbClr val="404041"/>
                </a:solidFill>
                <a:latin typeface="Trebuchet MS" panose="020B0603020202020204" pitchFamily="34" charset="0"/>
              </a:rPr>
              <a:t> de CA a </a:t>
            </a:r>
            <a:r>
              <a:rPr lang="en-US" altLang="en-US" dirty="0" err="1" smtClean="0">
                <a:solidFill>
                  <a:srgbClr val="404041"/>
                </a:solidFill>
                <a:latin typeface="Trebuchet MS" panose="020B0603020202020204" pitchFamily="34" charset="0"/>
              </a:rPr>
              <a:t>cada</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fase</a:t>
            </a:r>
            <a:r>
              <a:rPr lang="en-US" altLang="en-US" dirty="0" smtClean="0">
                <a:solidFill>
                  <a:srgbClr val="404041"/>
                </a:solidFill>
                <a:latin typeface="Trebuchet MS" panose="020B0603020202020204" pitchFamily="34" charset="0"/>
              </a:rPr>
              <a:t> del </a:t>
            </a:r>
            <a:r>
              <a:rPr lang="en-US" altLang="en-US" dirty="0" err="1" smtClean="0">
                <a:solidFill>
                  <a:srgbClr val="404041"/>
                </a:solidFill>
                <a:latin typeface="Trebuchet MS" panose="020B0603020202020204" pitchFamily="34" charset="0"/>
              </a:rPr>
              <a:t>devanado</a:t>
            </a:r>
            <a:r>
              <a:rPr lang="en-US" altLang="en-US" dirty="0" smtClean="0">
                <a:solidFill>
                  <a:srgbClr val="404041"/>
                </a:solidFill>
                <a:latin typeface="Trebuchet MS" panose="020B0603020202020204" pitchFamily="34" charset="0"/>
              </a:rPr>
              <a:t> de </a:t>
            </a:r>
            <a:r>
              <a:rPr lang="en-US" altLang="en-US" dirty="0" err="1" smtClean="0">
                <a:solidFill>
                  <a:srgbClr val="404041"/>
                </a:solidFill>
                <a:latin typeface="Trebuchet MS" panose="020B0603020202020204" pitchFamily="34" charset="0"/>
              </a:rPr>
              <a:t>alta</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tensión</a:t>
            </a:r>
            <a:r>
              <a:rPr lang="en-US" altLang="en-US" dirty="0" smtClean="0">
                <a:solidFill>
                  <a:srgbClr val="404041"/>
                </a:solidFill>
                <a:latin typeface="Trebuchet MS" panose="020B0603020202020204" pitchFamily="34" charset="0"/>
              </a:rPr>
              <a:t> Durante la </a:t>
            </a:r>
            <a:r>
              <a:rPr lang="en-US" altLang="en-US" dirty="0" err="1" smtClean="0">
                <a:solidFill>
                  <a:srgbClr val="404041"/>
                </a:solidFill>
                <a:latin typeface="Trebuchet MS" panose="020B0603020202020204" pitchFamily="34" charset="0"/>
              </a:rPr>
              <a:t>medición</a:t>
            </a:r>
            <a:r>
              <a:rPr lang="en-US" altLang="en-US" dirty="0" smtClean="0">
                <a:solidFill>
                  <a:srgbClr val="404041"/>
                </a:solidFill>
                <a:latin typeface="Trebuchet MS" panose="020B0603020202020204" pitchFamily="34" charset="0"/>
              </a:rPr>
              <a:t> de </a:t>
            </a:r>
            <a:r>
              <a:rPr lang="en-US" altLang="en-US" dirty="0" err="1" smtClean="0">
                <a:solidFill>
                  <a:srgbClr val="404041"/>
                </a:solidFill>
                <a:latin typeface="Trebuchet MS" panose="020B0603020202020204" pitchFamily="34" charset="0"/>
              </a:rPr>
              <a:t>tres</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fases</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las</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tres</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fases</a:t>
            </a:r>
            <a:r>
              <a:rPr lang="en-US" altLang="en-US" dirty="0" smtClean="0">
                <a:solidFill>
                  <a:srgbClr val="404041"/>
                </a:solidFill>
                <a:latin typeface="Trebuchet MS" panose="020B0603020202020204" pitchFamily="34" charset="0"/>
              </a:rPr>
              <a:t> del </a:t>
            </a:r>
            <a:r>
              <a:rPr lang="en-US" altLang="en-US" dirty="0" err="1" smtClean="0">
                <a:solidFill>
                  <a:srgbClr val="404041"/>
                </a:solidFill>
                <a:latin typeface="Trebuchet MS" panose="020B0603020202020204" pitchFamily="34" charset="0"/>
              </a:rPr>
              <a:t>lado</a:t>
            </a:r>
            <a:r>
              <a:rPr lang="en-US" altLang="en-US" dirty="0" smtClean="0">
                <a:solidFill>
                  <a:srgbClr val="404041"/>
                </a:solidFill>
                <a:latin typeface="Trebuchet MS" panose="020B0603020202020204" pitchFamily="34" charset="0"/>
              </a:rPr>
              <a:t> de </a:t>
            </a:r>
            <a:r>
              <a:rPr lang="en-US" altLang="en-US" dirty="0" err="1" smtClean="0">
                <a:solidFill>
                  <a:srgbClr val="404041"/>
                </a:solidFill>
                <a:latin typeface="Trebuchet MS" panose="020B0603020202020204" pitchFamily="34" charset="0"/>
              </a:rPr>
              <a:t>baja</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tensión</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están</a:t>
            </a:r>
            <a:r>
              <a:rPr lang="en-US" altLang="en-US" dirty="0" smtClean="0">
                <a:solidFill>
                  <a:srgbClr val="404041"/>
                </a:solidFill>
                <a:latin typeface="Trebuchet MS" panose="020B0603020202020204" pitchFamily="34" charset="0"/>
              </a:rPr>
              <a:t> en </a:t>
            </a:r>
            <a:r>
              <a:rPr lang="en-US" altLang="en-US" dirty="0" err="1" smtClean="0">
                <a:solidFill>
                  <a:srgbClr val="404041"/>
                </a:solidFill>
                <a:latin typeface="Trebuchet MS" panose="020B0603020202020204" pitchFamily="34" charset="0"/>
              </a:rPr>
              <a:t>cortocircuito</a:t>
            </a:r>
            <a:r>
              <a:rPr lang="en-US" altLang="en-US" dirty="0" smtClean="0">
                <a:solidFill>
                  <a:srgbClr val="404041"/>
                </a:solidFill>
                <a:latin typeface="Trebuchet MS" panose="020B0603020202020204" pitchFamily="34" charset="0"/>
              </a:rPr>
              <a:t> s in </a:t>
            </a:r>
            <a:r>
              <a:rPr lang="en-US" altLang="en-US" dirty="0" err="1" smtClean="0">
                <a:solidFill>
                  <a:srgbClr val="404041"/>
                </a:solidFill>
                <a:latin typeface="Trebuchet MS" panose="020B0603020202020204" pitchFamily="34" charset="0"/>
              </a:rPr>
              <a:t>conectar</a:t>
            </a:r>
            <a:r>
              <a:rPr lang="en-US" altLang="en-US" dirty="0" smtClean="0">
                <a:solidFill>
                  <a:srgbClr val="404041"/>
                </a:solidFill>
                <a:latin typeface="Trebuchet MS" panose="020B0603020202020204" pitchFamily="34" charset="0"/>
              </a:rPr>
              <a:t> el terminal </a:t>
            </a:r>
            <a:r>
              <a:rPr lang="en-US" altLang="en-US" dirty="0" err="1" smtClean="0">
                <a:solidFill>
                  <a:srgbClr val="404041"/>
                </a:solidFill>
                <a:latin typeface="Trebuchet MS" panose="020B0603020202020204" pitchFamily="34" charset="0"/>
              </a:rPr>
              <a:t>neutro</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si</a:t>
            </a:r>
            <a:r>
              <a:rPr lang="en-US" altLang="en-US" dirty="0" smtClean="0">
                <a:solidFill>
                  <a:srgbClr val="404041"/>
                </a:solidFill>
                <a:latin typeface="Trebuchet MS" panose="020B0603020202020204" pitchFamily="34" charset="0"/>
              </a:rPr>
              <a:t> lo hay. Para la </a:t>
            </a:r>
            <a:r>
              <a:rPr lang="en-US" altLang="en-US" dirty="0" err="1" smtClean="0">
                <a:solidFill>
                  <a:srgbClr val="404041"/>
                </a:solidFill>
                <a:latin typeface="Trebuchet MS" panose="020B0603020202020204" pitchFamily="34" charset="0"/>
              </a:rPr>
              <a:t>prueba</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por</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fase</a:t>
            </a:r>
            <a:r>
              <a:rPr lang="en-US" altLang="en-US" dirty="0" smtClean="0">
                <a:solidFill>
                  <a:srgbClr val="404041"/>
                </a:solidFill>
                <a:latin typeface="Trebuchet MS" panose="020B0603020202020204" pitchFamily="34" charset="0"/>
              </a:rPr>
              <a:t>, el </a:t>
            </a:r>
            <a:r>
              <a:rPr lang="en-US" altLang="en-US" dirty="0" err="1" smtClean="0">
                <a:solidFill>
                  <a:srgbClr val="404041"/>
                </a:solidFill>
                <a:latin typeface="Trebuchet MS" panose="020B0603020202020204" pitchFamily="34" charset="0"/>
              </a:rPr>
              <a:t>cortocircuito</a:t>
            </a:r>
            <a:r>
              <a:rPr lang="en-US" altLang="en-US" dirty="0" smtClean="0">
                <a:solidFill>
                  <a:srgbClr val="404041"/>
                </a:solidFill>
                <a:latin typeface="Trebuchet MS" panose="020B0603020202020204" pitchFamily="34" charset="0"/>
              </a:rPr>
              <a:t> se </a:t>
            </a:r>
            <a:r>
              <a:rPr lang="en-US" altLang="en-US" dirty="0" err="1" smtClean="0">
                <a:solidFill>
                  <a:srgbClr val="404041"/>
                </a:solidFill>
                <a:latin typeface="Trebuchet MS" panose="020B0603020202020204" pitchFamily="34" charset="0"/>
              </a:rPr>
              <a:t>aplica</a:t>
            </a:r>
            <a:r>
              <a:rPr lang="en-US" altLang="en-US" dirty="0" smtClean="0">
                <a:solidFill>
                  <a:srgbClr val="404041"/>
                </a:solidFill>
                <a:latin typeface="Trebuchet MS" panose="020B0603020202020204" pitchFamily="34" charset="0"/>
              </a:rPr>
              <a:t> solo en el </a:t>
            </a:r>
            <a:r>
              <a:rPr lang="en-US" altLang="en-US" dirty="0" err="1" smtClean="0">
                <a:solidFill>
                  <a:srgbClr val="404041"/>
                </a:solidFill>
                <a:latin typeface="Trebuchet MS" panose="020B0603020202020204" pitchFamily="34" charset="0"/>
              </a:rPr>
              <a:t>devanado</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correspondiente</a:t>
            </a:r>
            <a:r>
              <a:rPr lang="en-US" altLang="en-US" dirty="0" smtClean="0">
                <a:solidFill>
                  <a:srgbClr val="404041"/>
                </a:solidFill>
                <a:latin typeface="Trebuchet MS" panose="020B0603020202020204" pitchFamily="34" charset="0"/>
              </a:rPr>
              <a:t> en el </a:t>
            </a:r>
            <a:r>
              <a:rPr lang="en-US" altLang="en-US" dirty="0" err="1" smtClean="0">
                <a:solidFill>
                  <a:srgbClr val="404041"/>
                </a:solidFill>
                <a:latin typeface="Trebuchet MS" panose="020B0603020202020204" pitchFamily="34" charset="0"/>
              </a:rPr>
              <a:t>lado</a:t>
            </a:r>
            <a:r>
              <a:rPr lang="en-US" altLang="en-US" dirty="0" smtClean="0">
                <a:solidFill>
                  <a:srgbClr val="404041"/>
                </a:solidFill>
                <a:latin typeface="Trebuchet MS" panose="020B0603020202020204" pitchFamily="34" charset="0"/>
              </a:rPr>
              <a:t> de </a:t>
            </a:r>
            <a:r>
              <a:rPr lang="en-US" altLang="en-US" dirty="0" err="1" smtClean="0">
                <a:solidFill>
                  <a:srgbClr val="404041"/>
                </a:solidFill>
                <a:latin typeface="Trebuchet MS" panose="020B0603020202020204" pitchFamily="34" charset="0"/>
              </a:rPr>
              <a:t>baja</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tensión</a:t>
            </a:r>
            <a:r>
              <a:rPr lang="en-US" altLang="en-US" dirty="0" smtClean="0">
                <a:solidFill>
                  <a:srgbClr val="404041"/>
                </a:solidFill>
                <a:latin typeface="Trebuchet MS" panose="020B0603020202020204" pitchFamily="34" charset="0"/>
              </a:rPr>
              <a:t>.</a:t>
            </a:r>
            <a:endParaRPr lang="en-US" altLang="en-US" dirty="0" smtClean="0">
              <a:latin typeface="Trebuchet MS" panose="020B0603020202020204" pitchFamily="34" charset="0"/>
            </a:endParaRPr>
          </a:p>
          <a:p>
            <a:pPr algn="just" eaLnBrk="1" hangingPunct="1">
              <a:lnSpc>
                <a:spcPct val="116000"/>
              </a:lnSpc>
              <a:spcBef>
                <a:spcPts val="425"/>
              </a:spcBef>
            </a:pPr>
            <a:r>
              <a:rPr lang="en-US" altLang="en-US" dirty="0" smtClean="0">
                <a:solidFill>
                  <a:srgbClr val="404041"/>
                </a:solidFill>
                <a:latin typeface="Trebuchet MS" panose="020B0603020202020204" pitchFamily="34" charset="0"/>
              </a:rPr>
              <a:t>A </a:t>
            </a:r>
            <a:r>
              <a:rPr lang="en-US" altLang="en-US" dirty="0" err="1" smtClean="0">
                <a:solidFill>
                  <a:srgbClr val="404041"/>
                </a:solidFill>
                <a:latin typeface="Trebuchet MS" panose="020B0603020202020204" pitchFamily="34" charset="0"/>
              </a:rPr>
              <a:t>partir</a:t>
            </a:r>
            <a:r>
              <a:rPr lang="en-US" altLang="en-US" dirty="0" smtClean="0">
                <a:solidFill>
                  <a:srgbClr val="404041"/>
                </a:solidFill>
                <a:latin typeface="Trebuchet MS" panose="020B0603020202020204" pitchFamily="34" charset="0"/>
              </a:rPr>
              <a:t> de la </a:t>
            </a:r>
            <a:r>
              <a:rPr lang="en-US" altLang="en-US" dirty="0" err="1" smtClean="0">
                <a:solidFill>
                  <a:srgbClr val="404041"/>
                </a:solidFill>
                <a:latin typeface="Trebuchet MS" panose="020B0603020202020204" pitchFamily="34" charset="0"/>
              </a:rPr>
              <a:t>corriente</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medida</a:t>
            </a:r>
            <a:r>
              <a:rPr lang="en-US" altLang="en-US" dirty="0" smtClean="0">
                <a:solidFill>
                  <a:srgbClr val="404041"/>
                </a:solidFill>
                <a:latin typeface="Trebuchet MS" panose="020B0603020202020204" pitchFamily="34" charset="0"/>
              </a:rPr>
              <a:t>, se </a:t>
            </a:r>
            <a:r>
              <a:rPr lang="en-US" altLang="en-US" dirty="0" err="1" smtClean="0">
                <a:solidFill>
                  <a:srgbClr val="404041"/>
                </a:solidFill>
                <a:latin typeface="Trebuchet MS" panose="020B0603020202020204" pitchFamily="34" charset="0"/>
              </a:rPr>
              <a:t>calcula</a:t>
            </a:r>
            <a:r>
              <a:rPr lang="en-US" altLang="en-US" dirty="0" smtClean="0">
                <a:solidFill>
                  <a:srgbClr val="404041"/>
                </a:solidFill>
                <a:latin typeface="Trebuchet MS" panose="020B0603020202020204" pitchFamily="34" charset="0"/>
              </a:rPr>
              <a:t> la </a:t>
            </a:r>
            <a:r>
              <a:rPr lang="en-US" altLang="en-US" dirty="0" err="1" smtClean="0">
                <a:solidFill>
                  <a:srgbClr val="404041"/>
                </a:solidFill>
                <a:latin typeface="Trebuchet MS" panose="020B0603020202020204" pitchFamily="34" charset="0"/>
              </a:rPr>
              <a:t>tensión</a:t>
            </a:r>
            <a:r>
              <a:rPr lang="en-US" altLang="en-US" dirty="0" smtClean="0">
                <a:solidFill>
                  <a:srgbClr val="404041"/>
                </a:solidFill>
                <a:latin typeface="Trebuchet MS" panose="020B0603020202020204" pitchFamily="34" charset="0"/>
              </a:rPr>
              <a:t> y el </a:t>
            </a:r>
            <a:r>
              <a:rPr lang="en-US" altLang="en-US" dirty="0" err="1" smtClean="0">
                <a:solidFill>
                  <a:srgbClr val="404041"/>
                </a:solidFill>
                <a:latin typeface="Trebuchet MS" panose="020B0603020202020204" pitchFamily="34" charset="0"/>
              </a:rPr>
              <a:t>desplazamiento</a:t>
            </a:r>
            <a:r>
              <a:rPr lang="en-US" altLang="en-US" dirty="0" smtClean="0">
                <a:solidFill>
                  <a:srgbClr val="404041"/>
                </a:solidFill>
                <a:latin typeface="Trebuchet MS" panose="020B0603020202020204" pitchFamily="34" charset="0"/>
              </a:rPr>
              <a:t> de </a:t>
            </a:r>
            <a:r>
              <a:rPr lang="en-US" altLang="en-US" dirty="0" err="1" smtClean="0">
                <a:solidFill>
                  <a:srgbClr val="404041"/>
                </a:solidFill>
                <a:latin typeface="Trebuchet MS" panose="020B0603020202020204" pitchFamily="34" charset="0"/>
              </a:rPr>
              <a:t>fase</a:t>
            </a:r>
            <a:r>
              <a:rPr lang="en-US" altLang="en-US" dirty="0" smtClean="0">
                <a:solidFill>
                  <a:srgbClr val="404041"/>
                </a:solidFill>
                <a:latin typeface="Trebuchet MS" panose="020B0603020202020204" pitchFamily="34" charset="0"/>
              </a:rPr>
              <a:t> de la </a:t>
            </a:r>
            <a:r>
              <a:rPr lang="en-US" altLang="en-US" dirty="0" err="1" smtClean="0">
                <a:solidFill>
                  <a:srgbClr val="404041"/>
                </a:solidFill>
                <a:latin typeface="Trebuchet MS" panose="020B0603020202020204" pitchFamily="34" charset="0"/>
              </a:rPr>
              <a:t>componente</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resistiva</a:t>
            </a:r>
            <a:r>
              <a:rPr lang="en-US" altLang="en-US" dirty="0" smtClean="0">
                <a:solidFill>
                  <a:srgbClr val="404041"/>
                </a:solidFill>
                <a:latin typeface="Trebuchet MS" panose="020B0603020202020204" pitchFamily="34" charset="0"/>
              </a:rPr>
              <a:t> de la </a:t>
            </a:r>
            <a:r>
              <a:rPr lang="en-US" altLang="en-US" dirty="0" err="1" smtClean="0">
                <a:solidFill>
                  <a:srgbClr val="404041"/>
                </a:solidFill>
                <a:latin typeface="Trebuchet MS" panose="020B0603020202020204" pitchFamily="34" charset="0"/>
              </a:rPr>
              <a:t>impedancia</a:t>
            </a:r>
            <a:r>
              <a:rPr lang="en-US" altLang="en-US" dirty="0" smtClean="0">
                <a:solidFill>
                  <a:srgbClr val="404041"/>
                </a:solidFill>
                <a:latin typeface="Trebuchet MS" panose="020B0603020202020204" pitchFamily="34" charset="0"/>
              </a:rPr>
              <a:t> en </a:t>
            </a:r>
            <a:r>
              <a:rPr lang="en-US" altLang="en-US" dirty="0" err="1" smtClean="0">
                <a:solidFill>
                  <a:srgbClr val="404041"/>
                </a:solidFill>
                <a:latin typeface="Trebuchet MS" panose="020B0603020202020204" pitchFamily="34" charset="0"/>
              </a:rPr>
              <a:t>cortocircuito</a:t>
            </a:r>
            <a:r>
              <a:rPr lang="en-US" altLang="en-US" dirty="0" smtClean="0">
                <a:solidFill>
                  <a:srgbClr val="404041"/>
                </a:solidFill>
                <a:latin typeface="Trebuchet MS" panose="020B0603020202020204" pitchFamily="34" charset="0"/>
              </a:rPr>
              <a:t> a </a:t>
            </a:r>
            <a:r>
              <a:rPr lang="en-US" altLang="en-US" dirty="0" err="1" smtClean="0">
                <a:solidFill>
                  <a:srgbClr val="404041"/>
                </a:solidFill>
                <a:latin typeface="Trebuchet MS" panose="020B0603020202020204" pitchFamily="34" charset="0"/>
              </a:rPr>
              <a:t>frecuencias</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discretas</a:t>
            </a:r>
            <a:r>
              <a:rPr lang="en-US" altLang="en-US" dirty="0" smtClean="0">
                <a:solidFill>
                  <a:srgbClr val="404041"/>
                </a:solidFill>
                <a:latin typeface="Trebuchet MS" panose="020B0603020202020204" pitchFamily="34" charset="0"/>
              </a:rPr>
              <a:t> entre 15 y 400 Hz.</a:t>
            </a:r>
            <a:endParaRPr lang="en-US" altLang="en-US" dirty="0" smtClean="0">
              <a:latin typeface="Trebuchet MS" panose="020B0603020202020204" pitchFamily="34" charset="0"/>
            </a:endParaRPr>
          </a:p>
          <a:p>
            <a:pPr algn="just" eaLnBrk="1" hangingPunct="1">
              <a:lnSpc>
                <a:spcPct val="116000"/>
              </a:lnSpc>
              <a:spcBef>
                <a:spcPts val="425"/>
              </a:spcBef>
            </a:pPr>
            <a:r>
              <a:rPr lang="en-US" altLang="en-US" dirty="0" err="1" smtClean="0">
                <a:solidFill>
                  <a:srgbClr val="404041"/>
                </a:solidFill>
                <a:latin typeface="Trebuchet MS" panose="020B0603020202020204" pitchFamily="34" charset="0"/>
              </a:rPr>
              <a:t>Ya</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que</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las</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pérdidas</a:t>
            </a:r>
            <a:r>
              <a:rPr lang="en-US" altLang="en-US" dirty="0" smtClean="0">
                <a:solidFill>
                  <a:srgbClr val="404041"/>
                </a:solidFill>
                <a:latin typeface="Trebuchet MS" panose="020B0603020202020204" pitchFamily="34" charset="0"/>
              </a:rPr>
              <a:t> eddy en el </a:t>
            </a:r>
            <a:r>
              <a:rPr lang="en-US" altLang="en-US" dirty="0" err="1" smtClean="0">
                <a:solidFill>
                  <a:srgbClr val="404041"/>
                </a:solidFill>
                <a:latin typeface="Trebuchet MS" panose="020B0603020202020204" pitchFamily="34" charset="0"/>
              </a:rPr>
              <a:t>transformador</a:t>
            </a:r>
            <a:r>
              <a:rPr lang="en-US" altLang="en-US" dirty="0" smtClean="0">
                <a:solidFill>
                  <a:srgbClr val="404041"/>
                </a:solidFill>
                <a:latin typeface="Trebuchet MS" panose="020B0603020202020204" pitchFamily="34" charset="0"/>
              </a:rPr>
              <a:t> son </a:t>
            </a:r>
            <a:r>
              <a:rPr lang="en-US" altLang="en-US" dirty="0" err="1" smtClean="0">
                <a:solidFill>
                  <a:srgbClr val="404041"/>
                </a:solidFill>
                <a:latin typeface="Trebuchet MS" panose="020B0603020202020204" pitchFamily="34" charset="0"/>
              </a:rPr>
              <a:t>más</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pronunciadas</a:t>
            </a:r>
            <a:r>
              <a:rPr lang="en-US" altLang="en-US" dirty="0" smtClean="0">
                <a:solidFill>
                  <a:srgbClr val="404041"/>
                </a:solidFill>
                <a:latin typeface="Trebuchet MS" panose="020B0603020202020204" pitchFamily="34" charset="0"/>
              </a:rPr>
              <a:t> a </a:t>
            </a:r>
            <a:r>
              <a:rPr lang="en-US" altLang="en-US" dirty="0" err="1" smtClean="0">
                <a:solidFill>
                  <a:srgbClr val="404041"/>
                </a:solidFill>
                <a:latin typeface="Trebuchet MS" panose="020B0603020202020204" pitchFamily="34" charset="0"/>
              </a:rPr>
              <a:t>altas</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frecuencias</a:t>
            </a:r>
            <a:r>
              <a:rPr lang="en-US" altLang="en-US" dirty="0" smtClean="0">
                <a:solidFill>
                  <a:srgbClr val="404041"/>
                </a:solidFill>
                <a:latin typeface="Trebuchet MS" panose="020B0603020202020204" pitchFamily="34" charset="0"/>
              </a:rPr>
              <a:t>, un </a:t>
            </a:r>
            <a:r>
              <a:rPr lang="en-US" altLang="en-US" dirty="0" err="1" smtClean="0">
                <a:solidFill>
                  <a:srgbClr val="404041"/>
                </a:solidFill>
                <a:latin typeface="Trebuchet MS" panose="020B0603020202020204" pitchFamily="34" charset="0"/>
              </a:rPr>
              <a:t>aumento</a:t>
            </a:r>
            <a:r>
              <a:rPr lang="en-US" altLang="en-US" dirty="0" smtClean="0">
                <a:solidFill>
                  <a:srgbClr val="404041"/>
                </a:solidFill>
                <a:latin typeface="Trebuchet MS" panose="020B0603020202020204" pitchFamily="34" charset="0"/>
              </a:rPr>
              <a:t> en el </a:t>
            </a:r>
            <a:r>
              <a:rPr lang="en-US" altLang="en-US" dirty="0" err="1" smtClean="0">
                <a:solidFill>
                  <a:srgbClr val="404041"/>
                </a:solidFill>
                <a:latin typeface="Trebuchet MS" panose="020B0603020202020204" pitchFamily="34" charset="0"/>
              </a:rPr>
              <a:t>componente</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resistivo</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puede</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observarse</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graficando</a:t>
            </a:r>
            <a:r>
              <a:rPr lang="en-US" altLang="en-US" dirty="0" smtClean="0">
                <a:solidFill>
                  <a:srgbClr val="404041"/>
                </a:solidFill>
                <a:latin typeface="Trebuchet MS" panose="020B0603020202020204" pitchFamily="34" charset="0"/>
              </a:rPr>
              <a:t> los </a:t>
            </a:r>
            <a:r>
              <a:rPr lang="en-US" altLang="en-US" dirty="0" err="1" smtClean="0">
                <a:solidFill>
                  <a:srgbClr val="404041"/>
                </a:solidFill>
                <a:latin typeface="Trebuchet MS" panose="020B0603020202020204" pitchFamily="34" charset="0"/>
              </a:rPr>
              <a:t>resultados</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sobre</a:t>
            </a:r>
            <a:r>
              <a:rPr lang="en-US" altLang="en-US" dirty="0" smtClean="0">
                <a:solidFill>
                  <a:srgbClr val="404041"/>
                </a:solidFill>
                <a:latin typeface="Trebuchet MS" panose="020B0603020202020204" pitchFamily="34" charset="0"/>
              </a:rPr>
              <a:t> el </a:t>
            </a:r>
            <a:r>
              <a:rPr lang="en-US" altLang="en-US" dirty="0" err="1" smtClean="0">
                <a:solidFill>
                  <a:srgbClr val="404041"/>
                </a:solidFill>
                <a:latin typeface="Trebuchet MS" panose="020B0603020202020204" pitchFamily="34" charset="0"/>
              </a:rPr>
              <a:t>rango</a:t>
            </a:r>
            <a:r>
              <a:rPr lang="en-US" altLang="en-US" dirty="0" smtClean="0">
                <a:solidFill>
                  <a:srgbClr val="404041"/>
                </a:solidFill>
                <a:latin typeface="Trebuchet MS" panose="020B0603020202020204" pitchFamily="34" charset="0"/>
              </a:rPr>
              <a:t> de </a:t>
            </a:r>
            <a:r>
              <a:rPr lang="en-US" altLang="en-US" dirty="0" err="1" smtClean="0">
                <a:solidFill>
                  <a:srgbClr val="404041"/>
                </a:solidFill>
                <a:latin typeface="Trebuchet MS" panose="020B0603020202020204" pitchFamily="34" charset="0"/>
              </a:rPr>
              <a:t>frecuencias</a:t>
            </a:r>
            <a:endParaRPr lang="en-US" altLang="en-US" dirty="0" smtClean="0">
              <a:latin typeface="Trebuchet MS" panose="020B0603020202020204" pitchFamily="34" charset="0"/>
            </a:endParaRPr>
          </a:p>
          <a:p>
            <a:pPr eaLnBrk="1" hangingPunct="1"/>
            <a:endParaRPr lang="es-ES" altLang="en-US" dirty="0" smtClean="0"/>
          </a:p>
          <a:p>
            <a:pPr algn="just" eaLnBrk="1" hangingPunct="1">
              <a:spcBef>
                <a:spcPts val="775"/>
              </a:spcBef>
            </a:pPr>
            <a:r>
              <a:rPr lang="en-US" altLang="en-US" sz="1800" dirty="0" err="1" smtClean="0">
                <a:solidFill>
                  <a:srgbClr val="005E9D"/>
                </a:solidFill>
                <a:latin typeface="Trebuchet MS" panose="020B0603020202020204" pitchFamily="34" charset="0"/>
              </a:rPr>
              <a:t>Adicionalmente</a:t>
            </a:r>
            <a:r>
              <a:rPr lang="en-US" altLang="en-US" sz="1800" dirty="0" smtClean="0">
                <a:solidFill>
                  <a:srgbClr val="005E9D"/>
                </a:solidFill>
                <a:latin typeface="Trebuchet MS" panose="020B0603020202020204" pitchFamily="34" charset="0"/>
              </a:rPr>
              <a:t>...</a:t>
            </a:r>
            <a:endParaRPr lang="en-US" altLang="en-US" sz="1800" dirty="0" smtClean="0">
              <a:latin typeface="Trebuchet MS" panose="020B0603020202020204" pitchFamily="34" charset="0"/>
            </a:endParaRPr>
          </a:p>
          <a:p>
            <a:pPr algn="just" eaLnBrk="1" hangingPunct="1">
              <a:lnSpc>
                <a:spcPct val="116000"/>
              </a:lnSpc>
              <a:spcBef>
                <a:spcPts val="388"/>
              </a:spcBef>
            </a:pPr>
            <a:r>
              <a:rPr lang="en-US" altLang="en-US" dirty="0" smtClean="0">
                <a:solidFill>
                  <a:srgbClr val="282829"/>
                </a:solidFill>
                <a:latin typeface="Trebuchet MS" panose="020B0603020202020204" pitchFamily="34" charset="0"/>
              </a:rPr>
              <a:t>El </a:t>
            </a:r>
            <a:r>
              <a:rPr lang="en-US" altLang="en-US" dirty="0" err="1" smtClean="0">
                <a:solidFill>
                  <a:srgbClr val="282829"/>
                </a:solidFill>
                <a:latin typeface="Trebuchet MS" panose="020B0603020202020204" pitchFamily="34" charset="0"/>
              </a:rPr>
              <a:t>análisis</a:t>
            </a:r>
            <a:r>
              <a:rPr lang="en-US" altLang="en-US" dirty="0" smtClean="0">
                <a:solidFill>
                  <a:srgbClr val="282829"/>
                </a:solidFill>
                <a:latin typeface="Trebuchet MS" panose="020B0603020202020204" pitchFamily="34" charset="0"/>
              </a:rPr>
              <a:t> de los </a:t>
            </a:r>
            <a:r>
              <a:rPr lang="en-US" altLang="en-US" dirty="0" err="1" smtClean="0">
                <a:solidFill>
                  <a:srgbClr val="282829"/>
                </a:solidFill>
                <a:latin typeface="Trebuchet MS" panose="020B0603020202020204" pitchFamily="34" charset="0"/>
              </a:rPr>
              <a:t>resultados</a:t>
            </a:r>
            <a:r>
              <a:rPr lang="en-US" altLang="en-US" dirty="0" smtClean="0">
                <a:solidFill>
                  <a:srgbClr val="282829"/>
                </a:solidFill>
                <a:latin typeface="Trebuchet MS" panose="020B0603020202020204" pitchFamily="34" charset="0"/>
              </a:rPr>
              <a:t> de la FRSL es en </a:t>
            </a:r>
            <a:r>
              <a:rPr lang="en-US" altLang="en-US" dirty="0" err="1" smtClean="0">
                <a:solidFill>
                  <a:srgbClr val="282829"/>
                </a:solidFill>
                <a:latin typeface="Trebuchet MS" panose="020B0603020202020204" pitchFamily="34" charset="0"/>
              </a:rPr>
              <a:t>gran</a:t>
            </a:r>
            <a:r>
              <a:rPr lang="en-US" altLang="en-US" dirty="0" smtClean="0">
                <a:solidFill>
                  <a:srgbClr val="282829"/>
                </a:solidFill>
                <a:latin typeface="Trebuchet MS" panose="020B0603020202020204" pitchFamily="34" charset="0"/>
              </a:rPr>
              <a:t> parte visual e </a:t>
            </a:r>
            <a:r>
              <a:rPr lang="en-US" altLang="en-US" dirty="0" err="1" smtClean="0">
                <a:solidFill>
                  <a:srgbClr val="282829"/>
                </a:solidFill>
                <a:latin typeface="Trebuchet MS" panose="020B0603020202020204" pitchFamily="34" charset="0"/>
              </a:rPr>
              <a:t>incluye</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comparación</a:t>
            </a:r>
            <a:r>
              <a:rPr lang="en-US" altLang="en-US" dirty="0" smtClean="0">
                <a:solidFill>
                  <a:srgbClr val="282829"/>
                </a:solidFill>
                <a:latin typeface="Trebuchet MS" panose="020B0603020202020204" pitchFamily="34" charset="0"/>
              </a:rPr>
              <a:t> entre </a:t>
            </a:r>
            <a:r>
              <a:rPr lang="en-US" altLang="en-US" dirty="0" err="1" smtClean="0">
                <a:solidFill>
                  <a:srgbClr val="282829"/>
                </a:solidFill>
                <a:latin typeface="Trebuchet MS" panose="020B0603020202020204" pitchFamily="34" charset="0"/>
              </a:rPr>
              <a:t>las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fases</a:t>
            </a:r>
            <a:r>
              <a:rPr lang="en-US" altLang="en-US" dirty="0" smtClean="0">
                <a:solidFill>
                  <a:srgbClr val="282829"/>
                </a:solidFill>
                <a:latin typeface="Trebuchet MS" panose="020B0603020202020204" pitchFamily="34" charset="0"/>
              </a:rPr>
              <a:t> y en </a:t>
            </a:r>
            <a:r>
              <a:rPr lang="en-US" altLang="en-US" dirty="0" err="1" smtClean="0">
                <a:solidFill>
                  <a:srgbClr val="282829"/>
                </a:solidFill>
                <a:latin typeface="Trebuchet MS" panose="020B0603020202020204" pitchFamily="34" charset="0"/>
              </a:rPr>
              <a:t>función</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tiempo</a:t>
            </a:r>
            <a:r>
              <a:rPr lang="en-US" altLang="en-US" dirty="0" smtClean="0">
                <a:solidFill>
                  <a:srgbClr val="282829"/>
                </a:solidFill>
                <a:latin typeface="Trebuchet MS" panose="020B0603020202020204" pitchFamily="34" charset="0"/>
              </a:rPr>
              <a:t>. Como </a:t>
            </a:r>
            <a:r>
              <a:rPr lang="en-US" altLang="en-US" dirty="0" err="1" smtClean="0">
                <a:solidFill>
                  <a:srgbClr val="282829"/>
                </a:solidFill>
                <a:latin typeface="Trebuchet MS" panose="020B0603020202020204" pitchFamily="34" charset="0"/>
              </a:rPr>
              <a:t>las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pérdidas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parásitas</a:t>
            </a:r>
            <a:r>
              <a:rPr lang="en-US" altLang="en-US" dirty="0" smtClean="0">
                <a:solidFill>
                  <a:srgbClr val="282829"/>
                </a:solidFill>
                <a:latin typeface="Trebuchet MS" panose="020B0603020202020204" pitchFamily="34" charset="0"/>
              </a:rPr>
              <a:t> son </a:t>
            </a:r>
            <a:r>
              <a:rPr lang="en-US" altLang="en-US" dirty="0" err="1" smtClean="0">
                <a:solidFill>
                  <a:srgbClr val="282829"/>
                </a:solidFill>
                <a:latin typeface="Trebuchet MS" panose="020B0603020202020204" pitchFamily="34" charset="0"/>
              </a:rPr>
              <a:t>proporcionales</a:t>
            </a:r>
            <a:r>
              <a:rPr lang="en-US" altLang="en-US" dirty="0" smtClean="0">
                <a:solidFill>
                  <a:srgbClr val="282829"/>
                </a:solidFill>
                <a:latin typeface="Trebuchet MS" panose="020B0603020202020204" pitchFamily="34" charset="0"/>
              </a:rPr>
              <a:t> a la </a:t>
            </a:r>
            <a:r>
              <a:rPr lang="en-US" altLang="en-US" dirty="0" err="1" smtClean="0">
                <a:solidFill>
                  <a:srgbClr val="282829"/>
                </a:solidFill>
                <a:latin typeface="Trebuchet MS" panose="020B0603020202020204" pitchFamily="34" charset="0"/>
              </a:rPr>
              <a:t>frecuencia</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puede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observar</a:t>
            </a:r>
            <a:r>
              <a:rPr lang="en-US" altLang="en-US" dirty="0" smtClean="0">
                <a:solidFill>
                  <a:srgbClr val="282829"/>
                </a:solidFill>
                <a:latin typeface="Trebuchet MS" panose="020B0603020202020204" pitchFamily="34" charset="0"/>
              </a:rPr>
              <a:t> un </a:t>
            </a:r>
            <a:r>
              <a:rPr lang="en-US" altLang="en-US" dirty="0" err="1" smtClean="0">
                <a:solidFill>
                  <a:srgbClr val="282829"/>
                </a:solidFill>
                <a:latin typeface="Trebuchet MS" panose="020B0603020202020204" pitchFamily="34" charset="0"/>
              </a:rPr>
              <a:t>aumento</a:t>
            </a:r>
            <a:r>
              <a:rPr lang="en-US" altLang="en-US" dirty="0" smtClean="0">
                <a:solidFill>
                  <a:srgbClr val="282829"/>
                </a:solidFill>
                <a:latin typeface="Trebuchet MS" panose="020B0603020202020204" pitchFamily="34" charset="0"/>
              </a:rPr>
              <a:t> de la </a:t>
            </a:r>
            <a:r>
              <a:rPr lang="en-US" altLang="en-US" dirty="0" err="1" smtClean="0">
                <a:solidFill>
                  <a:srgbClr val="282829"/>
                </a:solidFill>
                <a:latin typeface="Trebuchet MS" panose="020B0603020202020204" pitchFamily="34" charset="0"/>
              </a:rPr>
              <a:t>impedancia</a:t>
            </a:r>
            <a:r>
              <a:rPr lang="en-US" altLang="en-US" dirty="0" smtClean="0">
                <a:solidFill>
                  <a:srgbClr val="282829"/>
                </a:solidFill>
                <a:latin typeface="Trebuchet MS" panose="020B0603020202020204" pitchFamily="34" charset="0"/>
              </a:rPr>
              <a:t> en el </a:t>
            </a:r>
            <a:r>
              <a:rPr lang="en-US" altLang="en-US" dirty="0" err="1" smtClean="0">
                <a:solidFill>
                  <a:srgbClr val="282829"/>
                </a:solidFill>
                <a:latin typeface="Trebuchet MS" panose="020B0603020202020204" pitchFamily="34" charset="0"/>
              </a:rPr>
              <a:t>rango</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frecuencias</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algn="just" eaLnBrk="1" hangingPunct="1">
              <a:lnSpc>
                <a:spcPct val="116000"/>
              </a:lnSpc>
              <a:spcBef>
                <a:spcPts val="425"/>
              </a:spcBef>
            </a:pPr>
            <a:r>
              <a:rPr lang="en-US" altLang="en-US" dirty="0" smtClean="0">
                <a:solidFill>
                  <a:srgbClr val="282829"/>
                </a:solidFill>
                <a:latin typeface="Trebuchet MS" panose="020B0603020202020204" pitchFamily="34" charset="0"/>
              </a:rPr>
              <a:t>Este </a:t>
            </a:r>
            <a:r>
              <a:rPr lang="en-US" altLang="en-US" dirty="0" err="1" smtClean="0">
                <a:solidFill>
                  <a:srgbClr val="282829"/>
                </a:solidFill>
                <a:latin typeface="Trebuchet MS" panose="020B0603020202020204" pitchFamily="34" charset="0"/>
              </a:rPr>
              <a:t>aumento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debe</a:t>
            </a:r>
            <a:r>
              <a:rPr lang="en-US" altLang="en-US" dirty="0" smtClean="0">
                <a:solidFill>
                  <a:srgbClr val="282829"/>
                </a:solidFill>
                <a:latin typeface="Trebuchet MS" panose="020B0603020202020204" pitchFamily="34" charset="0"/>
              </a:rPr>
              <a:t> ser </a:t>
            </a:r>
            <a:r>
              <a:rPr lang="en-US" altLang="en-US" dirty="0" err="1" smtClean="0">
                <a:solidFill>
                  <a:srgbClr val="282829"/>
                </a:solidFill>
                <a:latin typeface="Trebuchet MS" panose="020B0603020202020204" pitchFamily="34" charset="0"/>
              </a:rPr>
              <a:t>uniforme</a:t>
            </a:r>
            <a:r>
              <a:rPr lang="en-US" altLang="en-US" dirty="0" smtClean="0">
                <a:solidFill>
                  <a:srgbClr val="282829"/>
                </a:solidFill>
                <a:latin typeface="Trebuchet MS" panose="020B0603020202020204" pitchFamily="34" charset="0"/>
              </a:rPr>
              <a:t> a </a:t>
            </a:r>
            <a:r>
              <a:rPr lang="en-US" altLang="en-US" dirty="0" err="1" smtClean="0">
                <a:solidFill>
                  <a:srgbClr val="282829"/>
                </a:solidFill>
                <a:latin typeface="Trebuchet MS" panose="020B0603020202020204" pitchFamily="34" charset="0"/>
              </a:rPr>
              <a:t>través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las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tres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fases</a:t>
            </a:r>
            <a:r>
              <a:rPr lang="en-US" altLang="en-US" dirty="0" smtClean="0">
                <a:solidFill>
                  <a:srgbClr val="282829"/>
                </a:solidFill>
                <a:latin typeface="Trebuchet MS" panose="020B0603020202020204" pitchFamily="34" charset="0"/>
              </a:rPr>
              <a:t>, lo </a:t>
            </a:r>
            <a:r>
              <a:rPr lang="en-US" altLang="en-US" dirty="0" err="1" smtClean="0">
                <a:solidFill>
                  <a:srgbClr val="282829"/>
                </a:solidFill>
                <a:latin typeface="Trebuchet MS" panose="020B0603020202020204" pitchFamily="34" charset="0"/>
              </a:rPr>
              <a:t>que</a:t>
            </a:r>
            <a:r>
              <a:rPr lang="en-US" altLang="en-US" dirty="0" smtClean="0">
                <a:solidFill>
                  <a:srgbClr val="282829"/>
                </a:solidFill>
                <a:latin typeface="Trebuchet MS" panose="020B0603020202020204" pitchFamily="34" charset="0"/>
              </a:rPr>
              <a:t> produce </a:t>
            </a:r>
            <a:r>
              <a:rPr lang="en-US" altLang="en-US" dirty="0" err="1" smtClean="0">
                <a:solidFill>
                  <a:srgbClr val="282829"/>
                </a:solidFill>
                <a:latin typeface="Trebuchet MS" panose="020B0603020202020204" pitchFamily="34" charset="0"/>
              </a:rPr>
              <a:t>una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curva</a:t>
            </a:r>
            <a:r>
              <a:rPr lang="en-US" altLang="en-US" dirty="0" smtClean="0">
                <a:solidFill>
                  <a:srgbClr val="282829"/>
                </a:solidFill>
                <a:latin typeface="Trebuchet MS" panose="020B0603020202020204" pitchFamily="34" charset="0"/>
              </a:rPr>
              <a:t> suave y </a:t>
            </a:r>
            <a:r>
              <a:rPr lang="en-US" altLang="en-US" dirty="0" err="1" smtClean="0">
                <a:solidFill>
                  <a:srgbClr val="282829"/>
                </a:solidFill>
                <a:latin typeface="Trebuchet MS" panose="020B0603020202020204" pitchFamily="34" charset="0"/>
              </a:rPr>
              <a:t>exponencial</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Desviaciones</a:t>
            </a:r>
            <a:r>
              <a:rPr lang="en-US" altLang="en-US" dirty="0" smtClean="0">
                <a:solidFill>
                  <a:srgbClr val="282829"/>
                </a:solidFill>
                <a:latin typeface="Trebuchet MS" panose="020B0603020202020204" pitchFamily="34" charset="0"/>
              </a:rPr>
              <a:t> tan </a:t>
            </a:r>
            <a:r>
              <a:rPr lang="en-US" altLang="en-US" dirty="0" err="1" smtClean="0">
                <a:solidFill>
                  <a:srgbClr val="282829"/>
                </a:solidFill>
                <a:latin typeface="Trebuchet MS" panose="020B0603020202020204" pitchFamily="34" charset="0"/>
              </a:rPr>
              <a:t>pequeñas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como</a:t>
            </a:r>
            <a:r>
              <a:rPr lang="en-US" altLang="en-US" dirty="0" smtClean="0">
                <a:solidFill>
                  <a:srgbClr val="282829"/>
                </a:solidFill>
                <a:latin typeface="Trebuchet MS" panose="020B0603020202020204" pitchFamily="34" charset="0"/>
              </a:rPr>
              <a:t> del 3 %, </a:t>
            </a:r>
            <a:r>
              <a:rPr lang="en-US" altLang="en-US" dirty="0" err="1" smtClean="0">
                <a:solidFill>
                  <a:srgbClr val="282829"/>
                </a:solidFill>
                <a:latin typeface="Trebuchet MS" panose="020B0603020202020204" pitchFamily="34" charset="0"/>
              </a:rPr>
              <a:t>especialmente</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las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frecuencias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más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altas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pueden</a:t>
            </a:r>
            <a:r>
              <a:rPr lang="en-US" altLang="en-US" dirty="0" smtClean="0">
                <a:solidFill>
                  <a:srgbClr val="282829"/>
                </a:solidFill>
                <a:latin typeface="Trebuchet MS" panose="020B0603020202020204" pitchFamily="34" charset="0"/>
              </a:rPr>
              <a:t> ser </a:t>
            </a:r>
            <a:r>
              <a:rPr lang="en-US" altLang="en-US" dirty="0" err="1" smtClean="0">
                <a:solidFill>
                  <a:srgbClr val="282829"/>
                </a:solidFill>
                <a:latin typeface="Trebuchet MS" panose="020B0603020202020204" pitchFamily="34" charset="0"/>
              </a:rPr>
              <a:t>una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indicación</a:t>
            </a:r>
            <a:r>
              <a:rPr lang="en-US" altLang="en-US" dirty="0" smtClean="0">
                <a:solidFill>
                  <a:srgbClr val="282829"/>
                </a:solidFill>
                <a:latin typeface="Trebuchet MS" panose="020B0603020202020204" pitchFamily="34" charset="0"/>
              </a:rPr>
              <a:t> de un </a:t>
            </a:r>
            <a:r>
              <a:rPr lang="en-US" altLang="en-US" dirty="0" err="1" smtClean="0">
                <a:solidFill>
                  <a:srgbClr val="282829"/>
                </a:solidFill>
                <a:latin typeface="Trebuchet MS" panose="020B0603020202020204" pitchFamily="34" charset="0"/>
              </a:rPr>
              <a:t>estado</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cortocircuito</a:t>
            </a:r>
            <a:r>
              <a:rPr lang="en-US" altLang="en-US" dirty="0" smtClean="0">
                <a:solidFill>
                  <a:srgbClr val="282829"/>
                </a:solidFill>
                <a:latin typeface="Trebuchet MS" panose="020B0603020202020204" pitchFamily="34" charset="0"/>
              </a:rPr>
              <a:t> entre </a:t>
            </a:r>
            <a:r>
              <a:rPr lang="en-US" altLang="en-US" dirty="0" err="1" smtClean="0">
                <a:solidFill>
                  <a:srgbClr val="282829"/>
                </a:solidFill>
                <a:latin typeface="Trebuchet MS" panose="020B0603020202020204" pitchFamily="34" charset="0"/>
              </a:rPr>
              <a:t>hebras</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algn="just" eaLnBrk="1" hangingPunct="1">
              <a:lnSpc>
                <a:spcPct val="116000"/>
              </a:lnSpc>
              <a:spcBef>
                <a:spcPts val="425"/>
              </a:spcBef>
            </a:pPr>
            <a:r>
              <a:rPr lang="en-US" altLang="en-US" dirty="0" smtClean="0">
                <a:solidFill>
                  <a:srgbClr val="282829"/>
                </a:solidFill>
                <a:latin typeface="Trebuchet MS" panose="020B0603020202020204" pitchFamily="34" charset="0"/>
              </a:rPr>
              <a:t>Los </a:t>
            </a:r>
            <a:r>
              <a:rPr lang="en-US" altLang="en-US" dirty="0" err="1" smtClean="0">
                <a:solidFill>
                  <a:srgbClr val="282829"/>
                </a:solidFill>
                <a:latin typeface="Trebuchet MS" panose="020B0603020202020204" pitchFamily="34" charset="0"/>
              </a:rPr>
              <a:t>resultados</a:t>
            </a:r>
            <a:r>
              <a:rPr lang="en-US" altLang="en-US" dirty="0" smtClean="0">
                <a:solidFill>
                  <a:srgbClr val="282829"/>
                </a:solidFill>
                <a:latin typeface="Trebuchet MS" panose="020B0603020202020204" pitchFamily="34" charset="0"/>
              </a:rPr>
              <a:t> de la FRSL </a:t>
            </a:r>
            <a:r>
              <a:rPr lang="en-US" altLang="en-US" dirty="0" err="1" smtClean="0">
                <a:solidFill>
                  <a:srgbClr val="282829"/>
                </a:solidFill>
                <a:latin typeface="Trebuchet MS" panose="020B0603020202020204" pitchFamily="34" charset="0"/>
              </a:rPr>
              <a:t>deberán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verificarse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mediante</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realización</a:t>
            </a:r>
            <a:r>
              <a:rPr lang="en-US" altLang="en-US" dirty="0" smtClean="0">
                <a:solidFill>
                  <a:srgbClr val="282829"/>
                </a:solidFill>
                <a:latin typeface="Trebuchet MS" panose="020B0603020202020204" pitchFamily="34" charset="0"/>
              </a:rPr>
              <a:t> de un </a:t>
            </a:r>
            <a:r>
              <a:rPr lang="en-US" altLang="en-US" dirty="0" err="1" smtClean="0">
                <a:solidFill>
                  <a:srgbClr val="282829"/>
                </a:solidFill>
                <a:latin typeface="Trebuchet MS" panose="020B0603020202020204" pitchFamily="34" charset="0"/>
              </a:rPr>
              <a:t>análisis</a:t>
            </a:r>
            <a:r>
              <a:rPr lang="en-US" altLang="en-US" dirty="0" smtClean="0">
                <a:solidFill>
                  <a:srgbClr val="282829"/>
                </a:solidFill>
                <a:latin typeface="Trebuchet MS" panose="020B0603020202020204" pitchFamily="34" charset="0"/>
              </a:rPr>
              <a:t> de gases </a:t>
            </a:r>
            <a:r>
              <a:rPr lang="en-US" altLang="en-US" dirty="0" err="1" smtClean="0">
                <a:solidFill>
                  <a:srgbClr val="282829"/>
                </a:solidFill>
                <a:latin typeface="Trebuchet MS" panose="020B0603020202020204" pitchFamily="34" charset="0"/>
              </a:rPr>
              <a:t>disueltos</a:t>
            </a:r>
            <a:r>
              <a:rPr lang="en-US" altLang="en-US" dirty="0" smtClean="0">
                <a:solidFill>
                  <a:srgbClr val="282829"/>
                </a:solidFill>
                <a:latin typeface="Trebuchet MS" panose="020B0603020202020204" pitchFamily="34" charset="0"/>
              </a:rPr>
              <a:t> (DGA). </a:t>
            </a:r>
            <a:r>
              <a:rPr lang="en-US" altLang="en-US" dirty="0" err="1" smtClean="0">
                <a:solidFill>
                  <a:srgbClr val="282829"/>
                </a:solidFill>
                <a:latin typeface="Trebuchet MS" panose="020B0603020202020204" pitchFamily="34" charset="0"/>
              </a:rPr>
              <a:t>Muchos</a:t>
            </a:r>
            <a:r>
              <a:rPr lang="en-US" altLang="en-US" dirty="0" smtClean="0">
                <a:solidFill>
                  <a:srgbClr val="282829"/>
                </a:solidFill>
                <a:latin typeface="Trebuchet MS" panose="020B0603020202020204" pitchFamily="34" charset="0"/>
              </a:rPr>
              <a:t> de los </a:t>
            </a:r>
            <a:r>
              <a:rPr lang="en-US" altLang="en-US" dirty="0" err="1" smtClean="0">
                <a:solidFill>
                  <a:srgbClr val="282829"/>
                </a:solidFill>
                <a:latin typeface="Trebuchet MS" panose="020B0603020202020204" pitchFamily="34" charset="0"/>
              </a:rPr>
              <a:t>problemas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que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pueden</a:t>
            </a:r>
            <a:r>
              <a:rPr lang="en-US" altLang="en-US" dirty="0" smtClean="0">
                <a:solidFill>
                  <a:srgbClr val="282829"/>
                </a:solidFill>
                <a:latin typeface="Trebuchet MS" panose="020B0603020202020204" pitchFamily="34" charset="0"/>
              </a:rPr>
              <a:t> ser </a:t>
            </a:r>
            <a:r>
              <a:rPr lang="en-US" altLang="en-US" dirty="0" err="1" smtClean="0">
                <a:solidFill>
                  <a:srgbClr val="282829"/>
                </a:solidFill>
                <a:latin typeface="Trebuchet MS" panose="020B0603020202020204" pitchFamily="34" charset="0"/>
              </a:rPr>
              <a:t>diagnosticados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mediante</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uso</a:t>
            </a:r>
            <a:r>
              <a:rPr lang="en-US" altLang="en-US" dirty="0" smtClean="0">
                <a:solidFill>
                  <a:srgbClr val="282829"/>
                </a:solidFill>
                <a:latin typeface="Trebuchet MS" panose="020B0603020202020204" pitchFamily="34" charset="0"/>
              </a:rPr>
              <a:t> de la FRSL, </a:t>
            </a:r>
            <a:r>
              <a:rPr lang="en-US" altLang="en-US" dirty="0" err="1" smtClean="0">
                <a:solidFill>
                  <a:srgbClr val="282829"/>
                </a:solidFill>
                <a:latin typeface="Trebuchet MS" panose="020B0603020202020204" pitchFamily="34" charset="0"/>
              </a:rPr>
              <a:t>producen</a:t>
            </a:r>
            <a:r>
              <a:rPr lang="en-US" altLang="en-US" dirty="0" smtClean="0">
                <a:solidFill>
                  <a:srgbClr val="282829"/>
                </a:solidFill>
                <a:latin typeface="Trebuchet MS" panose="020B0603020202020204" pitchFamily="34" charset="0"/>
              </a:rPr>
              <a:t> gases combustibles. </a:t>
            </a:r>
            <a:r>
              <a:rPr lang="en-US" altLang="en-US" dirty="0" err="1" smtClean="0">
                <a:solidFill>
                  <a:srgbClr val="282829"/>
                </a:solidFill>
                <a:latin typeface="Trebuchet MS" panose="020B0603020202020204" pitchFamily="34" charset="0"/>
              </a:rPr>
              <a:t>Por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ejemplo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las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hebras</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cortocircuito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pueden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causar</a:t>
            </a:r>
            <a:r>
              <a:rPr lang="en-US" altLang="en-US" dirty="0" smtClean="0">
                <a:solidFill>
                  <a:srgbClr val="282829"/>
                </a:solidFill>
                <a:latin typeface="Trebuchet MS" panose="020B0603020202020204" pitchFamily="34" charset="0"/>
              </a:rPr>
              <a:t> un </a:t>
            </a:r>
            <a:r>
              <a:rPr lang="en-US" altLang="en-US" dirty="0" err="1" smtClean="0">
                <a:solidFill>
                  <a:srgbClr val="282829"/>
                </a:solidFill>
                <a:latin typeface="Trebuchet MS" panose="020B0603020202020204" pitchFamily="34" charset="0"/>
              </a:rPr>
              <a:t>sobrecalentamiento</a:t>
            </a:r>
            <a:r>
              <a:rPr lang="en-US" altLang="en-US" dirty="0" smtClean="0">
                <a:solidFill>
                  <a:srgbClr val="282829"/>
                </a:solidFill>
                <a:latin typeface="Trebuchet MS" panose="020B0603020202020204" pitchFamily="34" charset="0"/>
              </a:rPr>
              <a:t> superior al normal, </a:t>
            </a:r>
            <a:r>
              <a:rPr lang="en-US" altLang="en-US" dirty="0" err="1" smtClean="0">
                <a:solidFill>
                  <a:srgbClr val="282829"/>
                </a:solidFill>
                <a:latin typeface="Trebuchet MS" panose="020B0603020202020204" pitchFamily="34" charset="0"/>
              </a:rPr>
              <a:t>que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podría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detectarse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mediante</a:t>
            </a:r>
            <a:r>
              <a:rPr lang="en-US" altLang="en-US" dirty="0" smtClean="0">
                <a:solidFill>
                  <a:srgbClr val="282829"/>
                </a:solidFill>
                <a:latin typeface="Trebuchet MS" panose="020B0603020202020204" pitchFamily="34" charset="0"/>
              </a:rPr>
              <a:t> DGA.</a:t>
            </a:r>
            <a:endParaRPr lang="en-US" altLang="en-US" dirty="0" smtClean="0">
              <a:latin typeface="Trebuchet MS" panose="020B0603020202020204" pitchFamily="34" charset="0"/>
            </a:endParaRPr>
          </a:p>
          <a:p>
            <a:pPr algn="just" eaLnBrk="1" hangingPunct="1">
              <a:lnSpc>
                <a:spcPct val="116000"/>
              </a:lnSpc>
              <a:spcBef>
                <a:spcPts val="425"/>
              </a:spcBef>
            </a:pPr>
            <a:r>
              <a:rPr lang="en-US" altLang="en-US" dirty="0" smtClean="0">
                <a:solidFill>
                  <a:srgbClr val="282829"/>
                </a:solidFill>
                <a:latin typeface="Trebuchet MS" panose="020B0603020202020204" pitchFamily="34" charset="0"/>
              </a:rPr>
              <a:t>Los </a:t>
            </a:r>
            <a:r>
              <a:rPr lang="en-US" altLang="en-US" dirty="0" err="1" smtClean="0">
                <a:solidFill>
                  <a:srgbClr val="282829"/>
                </a:solidFill>
                <a:latin typeface="Trebuchet MS" panose="020B0603020202020204" pitchFamily="34" charset="0"/>
              </a:rPr>
              <a:t>problemas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más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comunes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que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pueden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dar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lugar</a:t>
            </a:r>
            <a:r>
              <a:rPr lang="en-US" altLang="en-US" dirty="0" smtClean="0">
                <a:solidFill>
                  <a:srgbClr val="282829"/>
                </a:solidFill>
                <a:latin typeface="Trebuchet MS" panose="020B0603020202020204" pitchFamily="34" charset="0"/>
              </a:rPr>
              <a:t> a </a:t>
            </a:r>
            <a:r>
              <a:rPr lang="en-US" altLang="en-US" dirty="0" err="1" smtClean="0">
                <a:solidFill>
                  <a:srgbClr val="282829"/>
                </a:solidFill>
                <a:latin typeface="Trebuchet MS" panose="020B0603020202020204" pitchFamily="34" charset="0"/>
              </a:rPr>
              <a:t>resultados</a:t>
            </a:r>
            <a:r>
              <a:rPr lang="en-US" altLang="en-US" dirty="0" smtClean="0">
                <a:solidFill>
                  <a:srgbClr val="282829"/>
                </a:solidFill>
                <a:latin typeface="Trebuchet MS" panose="020B0603020202020204" pitchFamily="34" charset="0"/>
              </a:rPr>
              <a:t> FRSL </a:t>
            </a:r>
            <a:r>
              <a:rPr lang="en-US" altLang="en-US" dirty="0" err="1" smtClean="0">
                <a:solidFill>
                  <a:srgbClr val="282829"/>
                </a:solidFill>
                <a:latin typeface="Trebuchet MS" panose="020B0603020202020204" pitchFamily="34" charset="0"/>
              </a:rPr>
              <a:t>falsos</a:t>
            </a:r>
            <a:r>
              <a:rPr lang="en-US" altLang="en-US" dirty="0" smtClean="0">
                <a:solidFill>
                  <a:srgbClr val="282829"/>
                </a:solidFill>
                <a:latin typeface="Trebuchet MS" panose="020B0603020202020204" pitchFamily="34" charset="0"/>
              </a:rPr>
              <a:t> son </a:t>
            </a:r>
            <a:r>
              <a:rPr lang="en-US" altLang="en-US" dirty="0" err="1" smtClean="0">
                <a:solidFill>
                  <a:srgbClr val="282829"/>
                </a:solidFill>
                <a:latin typeface="Trebuchet MS" panose="020B0603020202020204" pitchFamily="34" charset="0"/>
              </a:rPr>
              <a:t>conexiones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deficientes</a:t>
            </a:r>
            <a:r>
              <a:rPr lang="en-US" altLang="en-US" dirty="0" smtClean="0">
                <a:solidFill>
                  <a:srgbClr val="282829"/>
                </a:solidFill>
                <a:latin typeface="Trebuchet MS" panose="020B0603020202020204" pitchFamily="34" charset="0"/>
              </a:rPr>
              <a:t> y </a:t>
            </a:r>
            <a:r>
              <a:rPr lang="en-US" altLang="en-US" dirty="0" err="1" smtClean="0">
                <a:solidFill>
                  <a:srgbClr val="282829"/>
                </a:solidFill>
                <a:latin typeface="Trebuchet MS" panose="020B0603020202020204" pitchFamily="34" charset="0"/>
              </a:rPr>
              <a:t>secciones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transversales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pequeñas</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puente</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cortocircuito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aplicado</a:t>
            </a:r>
            <a:r>
              <a:rPr lang="en-US" altLang="en-US" dirty="0" smtClean="0">
                <a:solidFill>
                  <a:srgbClr val="282829"/>
                </a:solidFill>
                <a:latin typeface="Trebuchet MS" panose="020B0603020202020204" pitchFamily="34" charset="0"/>
              </a:rPr>
              <a:t>. </a:t>
            </a:r>
            <a:endParaRPr lang="en-US" altLang="en-US" dirty="0" smtClean="0">
              <a:latin typeface="Trebuchet MS" panose="020B0603020202020204" pitchFamily="34" charset="0"/>
            </a:endParaRPr>
          </a:p>
          <a:p>
            <a:pPr eaLnBrk="1" hangingPunct="1"/>
            <a:endParaRPr lang="en-US" altLang="en-US" dirty="0" smtClean="0"/>
          </a:p>
        </p:txBody>
      </p:sp>
      <p:sp>
        <p:nvSpPr>
          <p:cNvPr id="436228" name="Marcador de número de diapositiva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438177-F44E-4B05-9DD5-F0C0A24915D7}" type="slidenum">
              <a:rPr lang="en-US" altLang="en-US"/>
              <a:pPr/>
              <a:t>21</a:t>
            </a:fld>
            <a:endParaRPr lang="en-US" altLang="en-US"/>
          </a:p>
        </p:txBody>
      </p:sp>
    </p:spTree>
    <p:extLst>
      <p:ext uri="{BB962C8B-B14F-4D97-AF65-F5344CB8AC3E}">
        <p14:creationId xmlns:p14="http://schemas.microsoft.com/office/powerpoint/2010/main" xmlns="" val="36296729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37251" name="Marcador de nota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lgn="just" eaLnBrk="1" hangingPunct="1">
              <a:spcBef>
                <a:spcPts val="775"/>
              </a:spcBef>
            </a:pPr>
            <a:r>
              <a:rPr lang="en-US" altLang="en-US" sz="1800" b="1" dirty="0" smtClean="0">
                <a:solidFill>
                  <a:srgbClr val="005E9D"/>
                </a:solidFill>
                <a:latin typeface="Trebuchet MS" panose="020B0603020202020204" pitchFamily="34" charset="0"/>
              </a:rPr>
              <a:t>¿</a:t>
            </a:r>
            <a:r>
              <a:rPr lang="en-US" altLang="en-US" sz="1800" b="1" dirty="0" err="1" smtClean="0">
                <a:solidFill>
                  <a:srgbClr val="005E9D"/>
                </a:solidFill>
                <a:latin typeface="Trebuchet MS" panose="020B0603020202020204" pitchFamily="34" charset="0"/>
              </a:rPr>
              <a:t>Por</a:t>
            </a:r>
            <a:r>
              <a:rPr lang="en-US" altLang="en-US" sz="1800" b="1" dirty="0" smtClean="0">
                <a:solidFill>
                  <a:srgbClr val="005E9D"/>
                </a:solidFill>
                <a:latin typeface="Trebuchet MS" panose="020B0603020202020204" pitchFamily="34" charset="0"/>
              </a:rPr>
              <a:t> </a:t>
            </a:r>
            <a:r>
              <a:rPr lang="en-US" altLang="en-US" sz="1800" b="1" dirty="0" err="1" smtClean="0">
                <a:solidFill>
                  <a:srgbClr val="005E9D"/>
                </a:solidFill>
                <a:latin typeface="Trebuchet MS" panose="020B0603020202020204" pitchFamily="34" charset="0"/>
              </a:rPr>
              <a:t>qué</a:t>
            </a:r>
            <a:r>
              <a:rPr lang="en-US" altLang="en-US" sz="1800" b="1" dirty="0" smtClean="0">
                <a:solidFill>
                  <a:srgbClr val="005E9D"/>
                </a:solidFill>
                <a:latin typeface="Trebuchet MS" panose="020B0603020202020204" pitchFamily="34" charset="0"/>
              </a:rPr>
              <a:t> </a:t>
            </a:r>
            <a:r>
              <a:rPr lang="en-US" altLang="en-US" sz="1800" b="1" dirty="0" err="1" smtClean="0">
                <a:solidFill>
                  <a:srgbClr val="005E9D"/>
                </a:solidFill>
                <a:latin typeface="Trebuchet MS" panose="020B0603020202020204" pitchFamily="34" charset="0"/>
              </a:rPr>
              <a:t>medir</a:t>
            </a:r>
            <a:r>
              <a:rPr lang="en-US" altLang="en-US" sz="1800" b="1" dirty="0" smtClean="0">
                <a:solidFill>
                  <a:srgbClr val="005E9D"/>
                </a:solidFill>
                <a:latin typeface="Trebuchet MS" panose="020B0603020202020204" pitchFamily="34" charset="0"/>
              </a:rPr>
              <a:t>?</a:t>
            </a:r>
            <a:endParaRPr lang="en-US" altLang="en-US" sz="1800" b="1" dirty="0" smtClean="0">
              <a:latin typeface="Trebuchet MS" panose="020B0603020202020204" pitchFamily="34" charset="0"/>
            </a:endParaRPr>
          </a:p>
          <a:p>
            <a:pPr algn="just" eaLnBrk="1" hangingPunct="1">
              <a:lnSpc>
                <a:spcPct val="116000"/>
              </a:lnSpc>
              <a:spcBef>
                <a:spcPts val="388"/>
              </a:spcBef>
            </a:pPr>
            <a:r>
              <a:rPr lang="en-US" altLang="en-US" dirty="0" err="1" smtClean="0">
                <a:solidFill>
                  <a:srgbClr val="282829"/>
                </a:solidFill>
                <a:latin typeface="Trebuchet MS" panose="020B0603020202020204" pitchFamily="34" charset="0"/>
              </a:rPr>
              <a:t>Siempre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que</a:t>
            </a:r>
            <a:r>
              <a:rPr lang="en-US" altLang="en-US" dirty="0" smtClean="0">
                <a:solidFill>
                  <a:srgbClr val="282829"/>
                </a:solidFill>
                <a:latin typeface="Trebuchet MS" panose="020B0603020202020204" pitchFamily="34" charset="0"/>
              </a:rPr>
              <a:t> un </a:t>
            </a:r>
            <a:r>
              <a:rPr lang="en-US" altLang="en-US" dirty="0" err="1" smtClean="0">
                <a:solidFill>
                  <a:srgbClr val="282829"/>
                </a:solidFill>
                <a:latin typeface="Trebuchet MS" panose="020B0603020202020204" pitchFamily="34" charset="0"/>
              </a:rPr>
              <a:t>transformador</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potencia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está</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aislado</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sistema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eléctrico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permanece</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su</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núcleo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magnetismo</a:t>
            </a:r>
            <a:r>
              <a:rPr lang="en-US" altLang="en-US" dirty="0" smtClean="0">
                <a:solidFill>
                  <a:srgbClr val="282829"/>
                </a:solidFill>
                <a:latin typeface="Trebuchet MS" panose="020B0603020202020204" pitchFamily="34" charset="0"/>
              </a:rPr>
              <a:t> residual </a:t>
            </a:r>
            <a:r>
              <a:rPr lang="en-US" altLang="en-US" dirty="0" err="1" smtClean="0">
                <a:solidFill>
                  <a:srgbClr val="282829"/>
                </a:solidFill>
                <a:latin typeface="Trebuchet MS" panose="020B0603020202020204" pitchFamily="34" charset="0"/>
              </a:rPr>
              <a:t>debido</a:t>
            </a:r>
            <a:r>
              <a:rPr lang="en-US" altLang="en-US" dirty="0" smtClean="0">
                <a:solidFill>
                  <a:srgbClr val="282829"/>
                </a:solidFill>
                <a:latin typeface="Trebuchet MS" panose="020B0603020202020204" pitchFamily="34" charset="0"/>
              </a:rPr>
              <a:t> a un </a:t>
            </a:r>
            <a:r>
              <a:rPr lang="en-US" altLang="en-US" dirty="0" err="1" smtClean="0">
                <a:solidFill>
                  <a:srgbClr val="282829"/>
                </a:solidFill>
                <a:latin typeface="Trebuchet MS" panose="020B0603020202020204" pitchFamily="34" charset="0"/>
              </a:rPr>
              <a:t>desfase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También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permanece</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magnetismo</a:t>
            </a:r>
            <a:r>
              <a:rPr lang="en-U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residual </a:t>
            </a:r>
            <a:r>
              <a:rPr lang="en-US" altLang="en-US" dirty="0" err="1" smtClean="0">
                <a:solidFill>
                  <a:srgbClr val="282829"/>
                </a:solidFill>
                <a:latin typeface="Trebuchet MS" panose="020B0603020202020204" pitchFamily="34" charset="0"/>
              </a:rPr>
              <a:t>después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aplicar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una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tensión</a:t>
            </a:r>
            <a:r>
              <a:rPr lang="en-US" altLang="en-US" dirty="0" smtClean="0">
                <a:solidFill>
                  <a:srgbClr val="282829"/>
                </a:solidFill>
                <a:latin typeface="Trebuchet MS" panose="020B0603020202020204" pitchFamily="34" charset="0"/>
              </a:rPr>
              <a:t> de CC al </a:t>
            </a:r>
            <a:r>
              <a:rPr lang="en-US" altLang="en-US" dirty="0" err="1" smtClean="0">
                <a:solidFill>
                  <a:srgbClr val="282829"/>
                </a:solidFill>
                <a:latin typeface="Trebuchet MS" panose="020B0603020202020204" pitchFamily="34" charset="0"/>
              </a:rPr>
              <a:t>núcleo</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transformador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por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ejemplo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durante</a:t>
            </a:r>
            <a:r>
              <a:rPr lang="en-U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los </a:t>
            </a:r>
            <a:r>
              <a:rPr lang="en-US" altLang="en-US" dirty="0" err="1" smtClean="0">
                <a:solidFill>
                  <a:srgbClr val="282829"/>
                </a:solidFill>
                <a:latin typeface="Trebuchet MS" panose="020B0603020202020204" pitchFamily="34" charset="0"/>
              </a:rPr>
              <a:t>ensayos</a:t>
            </a:r>
            <a:r>
              <a:rPr lang="en-U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de </a:t>
            </a:r>
            <a:r>
              <a:rPr lang="en-US" altLang="en-US" dirty="0" err="1" smtClean="0">
                <a:solidFill>
                  <a:srgbClr val="282829"/>
                </a:solidFill>
                <a:latin typeface="Trebuchet MS" panose="020B0603020202020204" pitchFamily="34" charset="0"/>
              </a:rPr>
              <a:t>resistencia</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devanado</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rutina</a:t>
            </a:r>
            <a:r>
              <a:rPr lang="en-US" altLang="en-US" dirty="0" smtClean="0">
                <a:solidFill>
                  <a:srgbClr val="282829"/>
                </a:solidFill>
                <a:latin typeface="Trebuchet MS" panose="020B0603020202020204" pitchFamily="34" charset="0"/>
              </a:rPr>
              <a:t> en campo o en </a:t>
            </a:r>
            <a:r>
              <a:rPr lang="en-US" altLang="en-US" dirty="0" err="1" smtClean="0">
                <a:solidFill>
                  <a:srgbClr val="282829"/>
                </a:solidFill>
                <a:latin typeface="Trebuchet MS" panose="020B0603020202020204" pitchFamily="34" charset="0"/>
              </a:rPr>
              <a:t>fábrica</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algn="just" eaLnBrk="1" hangingPunct="1">
              <a:lnSpc>
                <a:spcPct val="116000"/>
              </a:lnSpc>
              <a:spcBef>
                <a:spcPts val="425"/>
              </a:spcBef>
            </a:pPr>
            <a:r>
              <a:rPr lang="en-US" altLang="en-US" dirty="0" err="1" smtClean="0">
                <a:solidFill>
                  <a:srgbClr val="282829"/>
                </a:solidFill>
                <a:latin typeface="Trebuchet MS" panose="020B0603020202020204" pitchFamily="34" charset="0"/>
              </a:rPr>
              <a:t>Debido</a:t>
            </a:r>
            <a:r>
              <a:rPr lang="en-US" altLang="en-US" dirty="0" smtClean="0">
                <a:solidFill>
                  <a:srgbClr val="282829"/>
                </a:solidFill>
                <a:latin typeface="Trebuchet MS" panose="020B0603020202020204" pitchFamily="34" charset="0"/>
              </a:rPr>
              <a:t> al </a:t>
            </a:r>
            <a:r>
              <a:rPr lang="en-US" altLang="en-US" dirty="0" err="1" smtClean="0">
                <a:solidFill>
                  <a:srgbClr val="282829"/>
                </a:solidFill>
                <a:latin typeface="Trebuchet MS" panose="020B0603020202020204" pitchFamily="34" charset="0"/>
              </a:rPr>
              <a:t>magnetismo</a:t>
            </a:r>
            <a:r>
              <a:rPr lang="en-US" altLang="en-US" dirty="0" smtClean="0">
                <a:solidFill>
                  <a:srgbClr val="282829"/>
                </a:solidFill>
                <a:latin typeface="Trebuchet MS" panose="020B0603020202020204" pitchFamily="34" charset="0"/>
              </a:rPr>
              <a:t> residual del </a:t>
            </a:r>
            <a:r>
              <a:rPr lang="en-US" altLang="en-US" dirty="0" err="1" smtClean="0">
                <a:solidFill>
                  <a:srgbClr val="282829"/>
                </a:solidFill>
                <a:latin typeface="Trebuchet MS" panose="020B0603020202020204" pitchFamily="34" charset="0"/>
              </a:rPr>
              <a:t>núcleo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pueden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producirse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altas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corrientes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avalancha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hasta</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máxima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corriente</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cortocircuito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Esto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impone</a:t>
            </a:r>
            <a:r>
              <a:rPr lang="en-US" altLang="en-US" dirty="0" smtClean="0">
                <a:solidFill>
                  <a:srgbClr val="282829"/>
                </a:solidFill>
                <a:latin typeface="Trebuchet MS" panose="020B0603020202020204" pitchFamily="34" charset="0"/>
              </a:rPr>
              <a:t> un </a:t>
            </a:r>
            <a:r>
              <a:rPr lang="en-US" altLang="en-US" dirty="0" err="1" smtClean="0">
                <a:solidFill>
                  <a:srgbClr val="282829"/>
                </a:solidFill>
                <a:latin typeface="Trebuchet MS" panose="020B0603020202020204" pitchFamily="34" charset="0"/>
              </a:rPr>
              <a:t>estrés</a:t>
            </a:r>
            <a:r>
              <a:rPr lang="en-US" altLang="en-US" dirty="0" smtClean="0">
                <a:solidFill>
                  <a:srgbClr val="282829"/>
                </a:solidFill>
                <a:latin typeface="Trebuchet MS" panose="020B0603020202020204" pitchFamily="34" charset="0"/>
              </a:rPr>
              <a:t> no </a:t>
            </a:r>
            <a:r>
              <a:rPr lang="en-US" altLang="en-US" dirty="0" err="1" smtClean="0">
                <a:solidFill>
                  <a:srgbClr val="282829"/>
                </a:solidFill>
                <a:latin typeface="Trebuchet MS" panose="020B0603020202020204" pitchFamily="34" charset="0"/>
              </a:rPr>
              <a:t>deseado</a:t>
            </a:r>
            <a:r>
              <a:rPr lang="en-US" altLang="en-US" dirty="0" smtClean="0">
                <a:solidFill>
                  <a:srgbClr val="282829"/>
                </a:solidFill>
                <a:latin typeface="Trebuchet MS" panose="020B0603020202020204" pitchFamily="34" charset="0"/>
              </a:rPr>
              <a:t> al </a:t>
            </a:r>
            <a:r>
              <a:rPr lang="en-US" altLang="en-US" dirty="0" err="1" smtClean="0">
                <a:solidFill>
                  <a:srgbClr val="282829"/>
                </a:solidFill>
                <a:latin typeface="Trebuchet MS" panose="020B0603020202020204" pitchFamily="34" charset="0"/>
              </a:rPr>
              <a:t>transformador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cuando</a:t>
            </a:r>
            <a:r>
              <a:rPr lang="en-US" altLang="en-US" dirty="0" smtClean="0">
                <a:solidFill>
                  <a:srgbClr val="282829"/>
                </a:solidFill>
                <a:latin typeface="Trebuchet MS" panose="020B0603020202020204" pitchFamily="34" charset="0"/>
              </a:rPr>
              <a:t> se pone de </a:t>
            </a:r>
            <a:r>
              <a:rPr lang="en-US" altLang="en-US" dirty="0" err="1" smtClean="0">
                <a:solidFill>
                  <a:srgbClr val="282829"/>
                </a:solidFill>
                <a:latin typeface="Trebuchet MS" panose="020B0603020202020204" pitchFamily="34" charset="0"/>
              </a:rPr>
              <a:t>nuevo</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servicio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Además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pueden</a:t>
            </a:r>
            <a:r>
              <a:rPr lang="en-US" altLang="en-US" dirty="0" smtClean="0">
                <a:solidFill>
                  <a:srgbClr val="282829"/>
                </a:solidFill>
                <a:latin typeface="Trebuchet MS" panose="020B0603020202020204" pitchFamily="34" charset="0"/>
              </a:rPr>
              <a:t> verse </a:t>
            </a:r>
            <a:r>
              <a:rPr lang="en-US" altLang="en-US" dirty="0" err="1" smtClean="0">
                <a:solidFill>
                  <a:srgbClr val="282829"/>
                </a:solidFill>
                <a:latin typeface="Trebuchet MS" panose="020B0603020202020204" pitchFamily="34" charset="0"/>
              </a:rPr>
              <a:t>afectadas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por</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magnetismo</a:t>
            </a:r>
            <a:r>
              <a:rPr lang="en-US" altLang="en-US" dirty="0" smtClean="0">
                <a:solidFill>
                  <a:srgbClr val="282829"/>
                </a:solidFill>
                <a:latin typeface="Trebuchet MS" panose="020B0603020202020204" pitchFamily="34" charset="0"/>
              </a:rPr>
              <a:t> residual </a:t>
            </a:r>
            <a:r>
              <a:rPr lang="en-US" altLang="en-US" dirty="0" err="1" smtClean="0">
                <a:solidFill>
                  <a:srgbClr val="282829"/>
                </a:solidFill>
                <a:latin typeface="Trebuchet MS" panose="020B0603020202020204" pitchFamily="34" charset="0"/>
              </a:rPr>
              <a:t>muchas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mediciones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diagnóstico</a:t>
            </a:r>
            <a:r>
              <a:rPr lang="en-US" altLang="en-US" dirty="0" smtClean="0">
                <a:solidFill>
                  <a:srgbClr val="282829"/>
                </a:solidFill>
                <a:latin typeface="Trebuchet MS" panose="020B0603020202020204" pitchFamily="34" charset="0"/>
              </a:rPr>
              <a:t>, lo </a:t>
            </a:r>
            <a:r>
              <a:rPr lang="en-US" altLang="en-US" dirty="0" err="1" smtClean="0">
                <a:solidFill>
                  <a:srgbClr val="282829"/>
                </a:solidFill>
                <a:latin typeface="Trebuchet MS" panose="020B0603020202020204" pitchFamily="34" charset="0"/>
              </a:rPr>
              <a:t>que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dificulta</a:t>
            </a:r>
            <a:r>
              <a:rPr lang="en-US" altLang="en-US" dirty="0" smtClean="0">
                <a:solidFill>
                  <a:srgbClr val="282829"/>
                </a:solidFill>
                <a:latin typeface="Trebuchet MS" panose="020B0603020202020204" pitchFamily="34" charset="0"/>
              </a:rPr>
              <a:t> mucho </a:t>
            </a:r>
            <a:r>
              <a:rPr lang="en-US" altLang="en-US" dirty="0" err="1" smtClean="0">
                <a:solidFill>
                  <a:srgbClr val="282829"/>
                </a:solidFill>
                <a:latin typeface="Trebuchet MS" panose="020B0603020202020204" pitchFamily="34" charset="0"/>
              </a:rPr>
              <a:t>realizar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una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evaluación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confiable</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algn="just" eaLnBrk="1" hangingPunct="1">
              <a:lnSpc>
                <a:spcPct val="116000"/>
              </a:lnSpc>
              <a:spcBef>
                <a:spcPts val="425"/>
              </a:spcBef>
            </a:pPr>
            <a:r>
              <a:rPr lang="en-US" altLang="en-US" dirty="0" err="1" smtClean="0">
                <a:solidFill>
                  <a:srgbClr val="282829"/>
                </a:solidFill>
                <a:latin typeface="Trebuchet MS" panose="020B0603020202020204" pitchFamily="34" charset="0"/>
              </a:rPr>
              <a:t>Por</a:t>
            </a:r>
            <a:r>
              <a:rPr lang="en-US" altLang="en-US" dirty="0" smtClean="0">
                <a:solidFill>
                  <a:srgbClr val="282829"/>
                </a:solidFill>
                <a:latin typeface="Trebuchet MS" panose="020B0603020202020204" pitchFamily="34" charset="0"/>
              </a:rPr>
              <a:t> lo </a:t>
            </a:r>
            <a:r>
              <a:rPr lang="en-US" altLang="en-US" dirty="0" err="1" smtClean="0">
                <a:solidFill>
                  <a:srgbClr val="282829"/>
                </a:solidFill>
                <a:latin typeface="Trebuchet MS" panose="020B0603020202020204" pitchFamily="34" charset="0"/>
              </a:rPr>
              <a:t>tanto</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recomienda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desmagnetizar</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núcleo</a:t>
            </a:r>
            <a:r>
              <a:rPr lang="en-US" altLang="en-US" dirty="0" smtClean="0">
                <a:solidFill>
                  <a:srgbClr val="282829"/>
                </a:solidFill>
                <a:latin typeface="Trebuchet MS" panose="020B0603020202020204" pitchFamily="34" charset="0"/>
              </a:rPr>
              <a:t> antes de </a:t>
            </a:r>
            <a:r>
              <a:rPr lang="en-US" altLang="en-US" dirty="0" err="1" smtClean="0">
                <a:solidFill>
                  <a:srgbClr val="282829"/>
                </a:solidFill>
                <a:latin typeface="Trebuchet MS" panose="020B0603020202020204" pitchFamily="34" charset="0"/>
              </a:rPr>
              <a:t>volver</a:t>
            </a:r>
            <a:r>
              <a:rPr lang="en-US" altLang="en-US" dirty="0" smtClean="0">
                <a:solidFill>
                  <a:srgbClr val="282829"/>
                </a:solidFill>
                <a:latin typeface="Trebuchet MS" panose="020B0603020202020204" pitchFamily="34" charset="0"/>
              </a:rPr>
              <a:t> a </a:t>
            </a:r>
            <a:r>
              <a:rPr lang="en-US" altLang="en-US" dirty="0" err="1" smtClean="0">
                <a:solidFill>
                  <a:srgbClr val="282829"/>
                </a:solidFill>
                <a:latin typeface="Trebuchet MS" panose="020B0603020202020204" pitchFamily="34" charset="0"/>
              </a:rPr>
              <a:t>poner</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servicio</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transformador</a:t>
            </a:r>
            <a:r>
              <a:rPr lang="en-US" altLang="en-US" dirty="0" smtClean="0">
                <a:solidFill>
                  <a:srgbClr val="282829"/>
                </a:solidFill>
                <a:latin typeface="Trebuchet MS" panose="020B0603020202020204" pitchFamily="34" charset="0"/>
              </a:rPr>
              <a:t> y </a:t>
            </a:r>
            <a:r>
              <a:rPr lang="en-US" altLang="en-US" dirty="0" err="1" smtClean="0">
                <a:solidFill>
                  <a:srgbClr val="282829"/>
                </a:solidFill>
                <a:latin typeface="Trebuchet MS" panose="020B0603020202020204" pitchFamily="34" charset="0"/>
              </a:rPr>
              <a:t>también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después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aplicar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tensiones</a:t>
            </a:r>
            <a:r>
              <a:rPr lang="en-US" altLang="en-US" dirty="0" smtClean="0">
                <a:solidFill>
                  <a:srgbClr val="282829"/>
                </a:solidFill>
                <a:latin typeface="Trebuchet MS" panose="020B0603020202020204" pitchFamily="34" charset="0"/>
              </a:rPr>
              <a:t> de CC </a:t>
            </a:r>
            <a:r>
              <a:rPr lang="en-US" altLang="en-US" dirty="0" err="1" smtClean="0">
                <a:solidFill>
                  <a:srgbClr val="282829"/>
                </a:solidFill>
                <a:latin typeface="Trebuchet MS" panose="020B0603020202020204" pitchFamily="34" charset="0"/>
              </a:rPr>
              <a:t>durante</a:t>
            </a:r>
            <a:r>
              <a:rPr lang="en-U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los </a:t>
            </a:r>
            <a:r>
              <a:rPr lang="en-US" altLang="en-US" dirty="0" err="1" smtClean="0">
                <a:solidFill>
                  <a:srgbClr val="282829"/>
                </a:solidFill>
                <a:latin typeface="Trebuchet MS" panose="020B0603020202020204" pitchFamily="34" charset="0"/>
              </a:rPr>
              <a:t>ensayos</a:t>
            </a:r>
            <a:r>
              <a:rPr lang="en-U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de </a:t>
            </a:r>
            <a:r>
              <a:rPr lang="en-US" altLang="en-US" dirty="0" err="1" smtClean="0">
                <a:solidFill>
                  <a:srgbClr val="282829"/>
                </a:solidFill>
                <a:latin typeface="Trebuchet MS" panose="020B0603020202020204" pitchFamily="34" charset="0"/>
              </a:rPr>
              <a:t>diagnóstico</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endParaRPr lang="es-ES" altLang="en-US" b="1" dirty="0" smtClean="0"/>
          </a:p>
          <a:p>
            <a:pPr eaLnBrk="1" hangingPunct="1">
              <a:spcBef>
                <a:spcPts val="775"/>
              </a:spcBef>
            </a:pPr>
            <a:r>
              <a:rPr lang="en-US" altLang="en-US" sz="1800" b="1" dirty="0" smtClean="0">
                <a:solidFill>
                  <a:srgbClr val="005E9D"/>
                </a:solidFill>
                <a:latin typeface="Trebuchet MS" panose="020B0603020202020204" pitchFamily="34" charset="0"/>
              </a:rPr>
              <a:t>¿</a:t>
            </a:r>
            <a:r>
              <a:rPr lang="en-US" altLang="en-US" sz="1800" b="1" dirty="0" err="1" smtClean="0">
                <a:solidFill>
                  <a:srgbClr val="005E9D"/>
                </a:solidFill>
                <a:latin typeface="Trebuchet MS" panose="020B0603020202020204" pitchFamily="34" charset="0"/>
              </a:rPr>
              <a:t>Cómo</a:t>
            </a:r>
            <a:r>
              <a:rPr lang="en-US" altLang="en-US" sz="1800" b="1" dirty="0" smtClean="0">
                <a:solidFill>
                  <a:srgbClr val="005E9D"/>
                </a:solidFill>
                <a:latin typeface="Trebuchet MS" panose="020B0603020202020204" pitchFamily="34" charset="0"/>
              </a:rPr>
              <a:t> </a:t>
            </a:r>
            <a:r>
              <a:rPr lang="en-US" altLang="en-US" sz="1800" b="1" dirty="0" err="1" smtClean="0">
                <a:solidFill>
                  <a:srgbClr val="005E9D"/>
                </a:solidFill>
                <a:latin typeface="Trebuchet MS" panose="020B0603020202020204" pitchFamily="34" charset="0"/>
              </a:rPr>
              <a:t>funciona</a:t>
            </a:r>
            <a:r>
              <a:rPr lang="en-US" altLang="en-US" sz="1800" b="1" dirty="0" smtClean="0">
                <a:solidFill>
                  <a:srgbClr val="005E9D"/>
                </a:solidFill>
                <a:latin typeface="Trebuchet MS" panose="020B0603020202020204" pitchFamily="34" charset="0"/>
              </a:rPr>
              <a:t>?</a:t>
            </a:r>
            <a:endParaRPr lang="en-US" altLang="en-US" sz="1800" b="1" dirty="0" smtClean="0">
              <a:latin typeface="Trebuchet MS" panose="020B0603020202020204" pitchFamily="34" charset="0"/>
            </a:endParaRPr>
          </a:p>
          <a:p>
            <a:pPr eaLnBrk="1" hangingPunct="1">
              <a:lnSpc>
                <a:spcPct val="116000"/>
              </a:lnSpc>
              <a:spcBef>
                <a:spcPts val="388"/>
              </a:spcBef>
            </a:pPr>
            <a:r>
              <a:rPr lang="en-US" altLang="en-US" dirty="0" smtClean="0">
                <a:solidFill>
                  <a:srgbClr val="282829"/>
                </a:solidFill>
                <a:latin typeface="Trebuchet MS" panose="020B0603020202020204" pitchFamily="34" charset="0"/>
              </a:rPr>
              <a:t>En primer </a:t>
            </a:r>
            <a:r>
              <a:rPr lang="en-US" altLang="en-US" dirty="0" err="1" smtClean="0">
                <a:solidFill>
                  <a:srgbClr val="282829"/>
                </a:solidFill>
                <a:latin typeface="Trebuchet MS" panose="020B0603020202020204" pitchFamily="34" charset="0"/>
              </a:rPr>
              <a:t>lugar</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satura</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núcleo</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ambas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direcciones</a:t>
            </a:r>
            <a:r>
              <a:rPr lang="en-US" altLang="en-US" dirty="0" smtClean="0">
                <a:solidFill>
                  <a:srgbClr val="282829"/>
                </a:solidFill>
                <a:latin typeface="Trebuchet MS" panose="020B0603020202020204" pitchFamily="34" charset="0"/>
              </a:rPr>
              <a:t>, a </a:t>
            </a:r>
            <a:r>
              <a:rPr lang="en-US" altLang="en-US" dirty="0" err="1" smtClean="0">
                <a:solidFill>
                  <a:srgbClr val="282829"/>
                </a:solidFill>
                <a:latin typeface="Trebuchet MS" panose="020B0603020202020204" pitchFamily="34" charset="0"/>
              </a:rPr>
              <a:t>continuación</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determinan</a:t>
            </a:r>
            <a:r>
              <a:rPr lang="en-US" altLang="en-US" dirty="0" smtClean="0">
                <a:solidFill>
                  <a:srgbClr val="282829"/>
                </a:solidFill>
                <a:latin typeface="Trebuchet MS" panose="020B0603020202020204" pitchFamily="34" charset="0"/>
              </a:rPr>
              <a:t> los </a:t>
            </a:r>
            <a:r>
              <a:rPr lang="en-US" altLang="en-US" dirty="0" err="1" smtClean="0">
                <a:solidFill>
                  <a:srgbClr val="282829"/>
                </a:solidFill>
                <a:latin typeface="Trebuchet MS" panose="020B0603020202020204" pitchFamily="34" charset="0"/>
              </a:rPr>
              <a:t>parámetros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histéresis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específicos</a:t>
            </a:r>
            <a:r>
              <a:rPr lang="en-US" altLang="en-US" dirty="0" smtClean="0">
                <a:solidFill>
                  <a:srgbClr val="282829"/>
                </a:solidFill>
                <a:latin typeface="Trebuchet MS" panose="020B0603020202020204" pitchFamily="34" charset="0"/>
              </a:rPr>
              <a:t> y se </a:t>
            </a:r>
            <a:r>
              <a:rPr lang="en-US" altLang="en-US" dirty="0" err="1" smtClean="0">
                <a:solidFill>
                  <a:srgbClr val="282829"/>
                </a:solidFill>
                <a:latin typeface="Trebuchet MS" panose="020B0603020202020204" pitchFamily="34" charset="0"/>
              </a:rPr>
              <a:t>calcula</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flujo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inicial</a:t>
            </a:r>
            <a:r>
              <a:rPr lang="en-US" altLang="en-US" dirty="0" smtClean="0">
                <a:solidFill>
                  <a:srgbClr val="282829"/>
                </a:solidFill>
                <a:latin typeface="Trebuchet MS" panose="020B0603020202020204" pitchFamily="34" charset="0"/>
              </a:rPr>
              <a:t>. </a:t>
            </a:r>
            <a:endParaRPr lang="en-US" altLang="en-US" dirty="0" smtClean="0">
              <a:solidFill>
                <a:srgbClr val="282829"/>
              </a:solidFill>
              <a:latin typeface="Trebuchet MS" panose="020B0603020202020204" pitchFamily="34" charset="0"/>
            </a:endParaRPr>
          </a:p>
          <a:p>
            <a:pPr eaLnBrk="1" hangingPunct="1">
              <a:lnSpc>
                <a:spcPct val="116000"/>
              </a:lnSpc>
              <a:spcBef>
                <a:spcPts val="388"/>
              </a:spcBef>
            </a:pPr>
            <a:r>
              <a:rPr lang="en-US" altLang="en-US" dirty="0" err="1" smtClean="0">
                <a:solidFill>
                  <a:srgbClr val="282829"/>
                </a:solidFill>
                <a:latin typeface="Trebuchet MS" panose="020B0603020202020204" pitchFamily="34" charset="0"/>
              </a:rPr>
              <a:t>Basándose</a:t>
            </a:r>
            <a:r>
              <a:rPr lang="en-U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en </a:t>
            </a:r>
            <a:r>
              <a:rPr lang="en-US" altLang="en-US" dirty="0" err="1" smtClean="0">
                <a:solidFill>
                  <a:srgbClr val="282829"/>
                </a:solidFill>
                <a:latin typeface="Trebuchet MS" panose="020B0603020202020204" pitchFamily="34" charset="0"/>
              </a:rPr>
              <a:t>estos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parámetros</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utiliza</a:t>
            </a:r>
            <a:r>
              <a:rPr lang="en-US" altLang="en-US" dirty="0" smtClean="0">
                <a:solidFill>
                  <a:srgbClr val="282829"/>
                </a:solidFill>
                <a:latin typeface="Trebuchet MS" panose="020B0603020202020204" pitchFamily="34" charset="0"/>
              </a:rPr>
              <a:t> un </a:t>
            </a:r>
            <a:r>
              <a:rPr lang="en-US" altLang="en-US" dirty="0" err="1" smtClean="0">
                <a:solidFill>
                  <a:srgbClr val="282829"/>
                </a:solidFill>
                <a:latin typeface="Trebuchet MS" panose="020B0603020202020204" pitchFamily="34" charset="0"/>
              </a:rPr>
              <a:t>algoritmo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iterativo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para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reducir</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flujo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aplicado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adaptando</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tensión</a:t>
            </a:r>
            <a:r>
              <a:rPr lang="en-US" altLang="en-US" dirty="0" smtClean="0">
                <a:solidFill>
                  <a:srgbClr val="282829"/>
                </a:solidFill>
                <a:latin typeface="Trebuchet MS" panose="020B0603020202020204" pitchFamily="34" charset="0"/>
              </a:rPr>
              <a:t> y la </a:t>
            </a:r>
            <a:r>
              <a:rPr lang="en-US" altLang="en-US" dirty="0" err="1" smtClean="0">
                <a:solidFill>
                  <a:srgbClr val="282829"/>
                </a:solidFill>
                <a:latin typeface="Trebuchet MS" panose="020B0603020202020204" pitchFamily="34" charset="0"/>
              </a:rPr>
              <a:t>frecuencia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Mediante</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uso</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múltiples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iteraciones</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núcleo</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desmagnetiza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hasta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por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debajo</a:t>
            </a:r>
            <a:r>
              <a:rPr lang="en-US" altLang="en-US" dirty="0" smtClean="0">
                <a:solidFill>
                  <a:srgbClr val="282829"/>
                </a:solidFill>
                <a:latin typeface="Trebuchet MS" panose="020B0603020202020204" pitchFamily="34" charset="0"/>
              </a:rPr>
              <a:t> de un 1 % de </a:t>
            </a:r>
            <a:r>
              <a:rPr lang="en-US" altLang="en-US" dirty="0" err="1" smtClean="0">
                <a:solidFill>
                  <a:srgbClr val="282829"/>
                </a:solidFill>
                <a:latin typeface="Trebuchet MS" panose="020B0603020202020204" pitchFamily="34" charset="0"/>
              </a:rPr>
              <a:t>su</a:t>
            </a:r>
            <a:r>
              <a:rPr lang="en-US" altLang="en-US" dirty="0" smtClean="0">
                <a:solidFill>
                  <a:srgbClr val="282829"/>
                </a:solidFill>
                <a:latin typeface="Trebuchet MS" panose="020B0603020202020204" pitchFamily="34" charset="0"/>
              </a:rPr>
              <a:t> valor </a:t>
            </a:r>
            <a:r>
              <a:rPr lang="en-US" altLang="en-US" dirty="0" err="1" smtClean="0">
                <a:solidFill>
                  <a:srgbClr val="282829"/>
                </a:solidFill>
                <a:latin typeface="Trebuchet MS" panose="020B0603020202020204" pitchFamily="34" charset="0"/>
              </a:rPr>
              <a:t>máximo</a:t>
            </a:r>
            <a:endParaRPr lang="en-US" altLang="en-US" dirty="0" smtClean="0">
              <a:latin typeface="Trebuchet MS" panose="020B0603020202020204" pitchFamily="34" charset="0"/>
            </a:endParaRPr>
          </a:p>
          <a:p>
            <a:pPr eaLnBrk="1" hangingPunct="1">
              <a:lnSpc>
                <a:spcPct val="116000"/>
              </a:lnSpc>
              <a:spcBef>
                <a:spcPts val="425"/>
              </a:spcBef>
            </a:pPr>
            <a:r>
              <a:rPr lang="en-US" altLang="en-US" dirty="0" smtClean="0">
                <a:solidFill>
                  <a:srgbClr val="282829"/>
                </a:solidFill>
                <a:latin typeface="Trebuchet MS" panose="020B0603020202020204" pitchFamily="34" charset="0"/>
              </a:rPr>
              <a:t>El </a:t>
            </a:r>
            <a:r>
              <a:rPr lang="en-US" altLang="en-US" dirty="0" err="1" smtClean="0">
                <a:solidFill>
                  <a:srgbClr val="282829"/>
                </a:solidFill>
                <a:latin typeface="Trebuchet MS" panose="020B0603020202020204" pitchFamily="34" charset="0"/>
              </a:rPr>
              <a:t>método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descrito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para</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desmagnetización</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núcleo</a:t>
            </a:r>
            <a:r>
              <a:rPr lang="en-US" altLang="en-US" dirty="0" smtClean="0">
                <a:solidFill>
                  <a:srgbClr val="282829"/>
                </a:solidFill>
                <a:latin typeface="Trebuchet MS" panose="020B0603020202020204" pitchFamily="34" charset="0"/>
              </a:rPr>
              <a:t> de un </a:t>
            </a:r>
            <a:r>
              <a:rPr lang="en-US" altLang="en-US" dirty="0" err="1" smtClean="0">
                <a:solidFill>
                  <a:srgbClr val="282829"/>
                </a:solidFill>
                <a:latin typeface="Trebuchet MS" panose="020B0603020202020204" pitchFamily="34" charset="0"/>
              </a:rPr>
              <a:t>transformador</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potencia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basado</a:t>
            </a:r>
            <a:r>
              <a:rPr lang="en-US" altLang="en-US" dirty="0" smtClean="0">
                <a:solidFill>
                  <a:srgbClr val="282829"/>
                </a:solidFill>
                <a:latin typeface="Trebuchet MS" panose="020B0603020202020204" pitchFamily="34" charset="0"/>
              </a:rPr>
              <a:t> en la </a:t>
            </a:r>
            <a:r>
              <a:rPr lang="en-US" altLang="en-US" dirty="0" err="1" smtClean="0">
                <a:solidFill>
                  <a:srgbClr val="282829"/>
                </a:solidFill>
                <a:latin typeface="Trebuchet MS" panose="020B0603020202020204" pitchFamily="34" charset="0"/>
              </a:rPr>
              <a:t>medición</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flujo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magnético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funciona</a:t>
            </a:r>
            <a:r>
              <a:rPr lang="en-US" altLang="en-US" dirty="0" smtClean="0">
                <a:solidFill>
                  <a:srgbClr val="282829"/>
                </a:solidFill>
                <a:latin typeface="Trebuchet MS" panose="020B0603020202020204" pitchFamily="34" charset="0"/>
              </a:rPr>
              <a:t> de forma </a:t>
            </a:r>
            <a:r>
              <a:rPr lang="en-US" altLang="en-US" dirty="0" err="1" smtClean="0">
                <a:solidFill>
                  <a:srgbClr val="282829"/>
                </a:solidFill>
                <a:latin typeface="Trebuchet MS" panose="020B0603020202020204" pitchFamily="34" charset="0"/>
              </a:rPr>
              <a:t>confiable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para</a:t>
            </a:r>
            <a:r>
              <a:rPr lang="en-US" altLang="en-US" dirty="0" smtClean="0">
                <a:solidFill>
                  <a:srgbClr val="282829"/>
                </a:solidFill>
                <a:latin typeface="Trebuchet MS" panose="020B0603020202020204" pitchFamily="34" charset="0"/>
              </a:rPr>
              <a:t> los </a:t>
            </a:r>
            <a:r>
              <a:rPr lang="en-US" altLang="en-US" dirty="0" err="1" smtClean="0">
                <a:solidFill>
                  <a:srgbClr val="282829"/>
                </a:solidFill>
                <a:latin typeface="Trebuchet MS" panose="020B0603020202020204" pitchFamily="34" charset="0"/>
              </a:rPr>
              <a:t>transformadores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potencia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pequeños</a:t>
            </a:r>
            <a:r>
              <a:rPr lang="en-US" altLang="en-US" dirty="0" smtClean="0">
                <a:solidFill>
                  <a:srgbClr val="282829"/>
                </a:solidFill>
                <a:latin typeface="Trebuchet MS" panose="020B0603020202020204" pitchFamily="34" charset="0"/>
              </a:rPr>
              <a:t> y </a:t>
            </a:r>
            <a:r>
              <a:rPr lang="en-US" altLang="en-US" dirty="0" err="1" smtClean="0">
                <a:solidFill>
                  <a:srgbClr val="282829"/>
                </a:solidFill>
                <a:latin typeface="Trebuchet MS" panose="020B0603020202020204" pitchFamily="34" charset="0"/>
              </a:rPr>
              <a:t>grandes</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endParaRPr lang="es-ES" altLang="en-US" dirty="0" smtClean="0"/>
          </a:p>
          <a:p>
            <a:pPr algn="just" eaLnBrk="1" hangingPunct="1">
              <a:spcBef>
                <a:spcPts val="775"/>
              </a:spcBef>
            </a:pPr>
            <a:r>
              <a:rPr lang="en-US" altLang="en-US" sz="1800" b="1" dirty="0" err="1" smtClean="0">
                <a:solidFill>
                  <a:srgbClr val="005E9D"/>
                </a:solidFill>
                <a:latin typeface="Trebuchet MS" panose="020B0603020202020204" pitchFamily="34" charset="0"/>
              </a:rPr>
              <a:t>Adicionalmente</a:t>
            </a:r>
            <a:r>
              <a:rPr lang="en-US" altLang="en-US" sz="1800" b="1" dirty="0" smtClean="0">
                <a:solidFill>
                  <a:srgbClr val="005E9D"/>
                </a:solidFill>
                <a:latin typeface="Trebuchet MS" panose="020B0603020202020204" pitchFamily="34" charset="0"/>
              </a:rPr>
              <a:t>...</a:t>
            </a:r>
            <a:endParaRPr lang="en-US" altLang="en-US" sz="1800" b="1" dirty="0" smtClean="0">
              <a:latin typeface="Trebuchet MS" panose="020B0603020202020204" pitchFamily="34" charset="0"/>
            </a:endParaRPr>
          </a:p>
          <a:p>
            <a:pPr algn="just" eaLnBrk="1" hangingPunct="1">
              <a:lnSpc>
                <a:spcPct val="116000"/>
              </a:lnSpc>
              <a:spcBef>
                <a:spcPts val="388"/>
              </a:spcBef>
            </a:pPr>
            <a:r>
              <a:rPr lang="en-US" altLang="en-US" dirty="0" smtClean="0">
                <a:solidFill>
                  <a:srgbClr val="282829"/>
                </a:solidFill>
                <a:latin typeface="Trebuchet MS" panose="020B0603020202020204" pitchFamily="34" charset="0"/>
              </a:rPr>
              <a:t>La </a:t>
            </a:r>
            <a:r>
              <a:rPr lang="en-US" altLang="en-US" dirty="0" err="1" smtClean="0">
                <a:solidFill>
                  <a:srgbClr val="282829"/>
                </a:solidFill>
                <a:latin typeface="Trebuchet MS" panose="020B0603020202020204" pitchFamily="34" charset="0"/>
              </a:rPr>
              <a:t>desmagnetización</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núcleo</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transformador</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potencia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minimiza</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riesgo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para</a:t>
            </a:r>
            <a:r>
              <a:rPr lang="en-US" altLang="en-US" dirty="0" smtClean="0">
                <a:solidFill>
                  <a:srgbClr val="282829"/>
                </a:solidFill>
                <a:latin typeface="Trebuchet MS" panose="020B0603020202020204" pitchFamily="34" charset="0"/>
              </a:rPr>
              <a:t> el personal y el </a:t>
            </a:r>
            <a:r>
              <a:rPr lang="en-US" altLang="en-US" dirty="0" err="1" smtClean="0">
                <a:solidFill>
                  <a:srgbClr val="282829"/>
                </a:solidFill>
                <a:latin typeface="Trebuchet MS" panose="020B0603020202020204" pitchFamily="34" charset="0"/>
              </a:rPr>
              <a:t>equipo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cuando</a:t>
            </a:r>
            <a:r>
              <a:rPr lang="en-US" altLang="en-US" dirty="0" smtClean="0">
                <a:solidFill>
                  <a:srgbClr val="282829"/>
                </a:solidFill>
                <a:latin typeface="Trebuchet MS" panose="020B0603020202020204" pitchFamily="34" charset="0"/>
              </a:rPr>
              <a:t> se pone de </a:t>
            </a:r>
            <a:r>
              <a:rPr lang="en-US" altLang="en-US" dirty="0" err="1" smtClean="0">
                <a:solidFill>
                  <a:srgbClr val="282829"/>
                </a:solidFill>
                <a:latin typeface="Trebuchet MS" panose="020B0603020202020204" pitchFamily="34" charset="0"/>
              </a:rPr>
              <a:t>nuevo</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servicio</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transformador</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algn="just" eaLnBrk="1" hangingPunct="1">
              <a:spcBef>
                <a:spcPts val="600"/>
              </a:spcBef>
            </a:pPr>
            <a:r>
              <a:rPr lang="en-US" altLang="en-US" dirty="0" err="1" smtClean="0">
                <a:solidFill>
                  <a:srgbClr val="282829"/>
                </a:solidFill>
                <a:latin typeface="Trebuchet MS" panose="020B0603020202020204" pitchFamily="34" charset="0"/>
              </a:rPr>
              <a:t>También</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recomienda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desmagnetizar</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transformador</a:t>
            </a:r>
            <a:r>
              <a:rPr lang="en-U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antes de </a:t>
            </a:r>
            <a:r>
              <a:rPr lang="en-US" altLang="en-US" dirty="0" err="1" smtClean="0">
                <a:solidFill>
                  <a:srgbClr val="282829"/>
                </a:solidFill>
                <a:latin typeface="Trebuchet MS" panose="020B0603020202020204" pitchFamily="34" charset="0"/>
              </a:rPr>
              <a:t>realizar</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análisis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corriente</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excitación</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análisis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respuesta</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frecuencia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barrido</a:t>
            </a:r>
            <a:r>
              <a:rPr lang="en-US" altLang="en-US" dirty="0" smtClean="0">
                <a:solidFill>
                  <a:srgbClr val="282829"/>
                </a:solidFill>
                <a:latin typeface="Trebuchet MS" panose="020B0603020202020204" pitchFamily="34" charset="0"/>
              </a:rPr>
              <a:t> (SFRA) o </a:t>
            </a:r>
            <a:r>
              <a:rPr lang="en-US" altLang="en-US" dirty="0" smtClean="0">
                <a:solidFill>
                  <a:srgbClr val="282829"/>
                </a:solidFill>
                <a:latin typeface="Trebuchet MS" panose="020B0603020202020204" pitchFamily="34" charset="0"/>
              </a:rPr>
              <a:t>los </a:t>
            </a:r>
            <a:r>
              <a:rPr lang="en-US" altLang="en-US" dirty="0" err="1" smtClean="0">
                <a:solidFill>
                  <a:srgbClr val="282829"/>
                </a:solidFill>
                <a:latin typeface="Trebuchet MS" panose="020B0603020202020204" pitchFamily="34" charset="0"/>
              </a:rPr>
              <a:t>ensayos</a:t>
            </a:r>
            <a:r>
              <a:rPr lang="en-U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de </a:t>
            </a:r>
            <a:r>
              <a:rPr lang="en-US" altLang="en-US" dirty="0" err="1" smtClean="0">
                <a:solidFill>
                  <a:srgbClr val="282829"/>
                </a:solidFill>
                <a:latin typeface="Trebuchet MS" panose="020B0603020202020204" pitchFamily="34" charset="0"/>
              </a:rPr>
              <a:t>equilibrio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magnético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Todas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estas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mediciones</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verán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afectadas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si</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núcleo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está</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magnetizado</a:t>
            </a:r>
            <a:r>
              <a:rPr lang="en-US" altLang="en-US" dirty="0" smtClean="0">
                <a:solidFill>
                  <a:srgbClr val="282829"/>
                </a:solidFill>
                <a:latin typeface="Trebuchet MS" panose="020B0603020202020204" pitchFamily="34" charset="0"/>
              </a:rPr>
              <a:t>, y </a:t>
            </a:r>
            <a:r>
              <a:rPr lang="en-US" altLang="en-US" dirty="0" err="1" smtClean="0">
                <a:solidFill>
                  <a:srgbClr val="282829"/>
                </a:solidFill>
                <a:latin typeface="Trebuchet MS" panose="020B0603020202020204" pitchFamily="34" charset="0"/>
              </a:rPr>
              <a:t>pueden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conducir</a:t>
            </a:r>
            <a:r>
              <a:rPr lang="en-US" altLang="en-US" dirty="0" smtClean="0">
                <a:solidFill>
                  <a:srgbClr val="282829"/>
                </a:solidFill>
                <a:latin typeface="Trebuchet MS" panose="020B0603020202020204" pitchFamily="34" charset="0"/>
              </a:rPr>
              <a:t> a </a:t>
            </a:r>
            <a:r>
              <a:rPr lang="en-US" altLang="en-US" dirty="0" err="1" smtClean="0">
                <a:solidFill>
                  <a:srgbClr val="282829"/>
                </a:solidFill>
                <a:latin typeface="Trebuchet MS" panose="020B0603020202020204" pitchFamily="34" charset="0"/>
              </a:rPr>
              <a:t>una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falsa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interpretación</a:t>
            </a:r>
            <a:r>
              <a:rPr lang="en-US" altLang="en-US" dirty="0" smtClean="0">
                <a:solidFill>
                  <a:srgbClr val="282829"/>
                </a:solidFill>
                <a:latin typeface="Trebuchet MS" panose="020B0603020202020204" pitchFamily="34" charset="0"/>
              </a:rPr>
              <a:t> de </a:t>
            </a:r>
            <a:r>
              <a:rPr lang="en-US" altLang="en-US" dirty="0" smtClean="0">
                <a:solidFill>
                  <a:srgbClr val="282829"/>
                </a:solidFill>
                <a:latin typeface="Trebuchet MS" panose="020B0603020202020204" pitchFamily="34" charset="0"/>
              </a:rPr>
              <a:t>los </a:t>
            </a:r>
            <a:r>
              <a:rPr lang="en-US" altLang="en-US" dirty="0" err="1" smtClean="0">
                <a:solidFill>
                  <a:srgbClr val="282829"/>
                </a:solidFill>
                <a:latin typeface="Trebuchet MS" panose="020B0603020202020204" pitchFamily="34" charset="0"/>
              </a:rPr>
              <a:t>resultados</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lnSpc>
                <a:spcPct val="116000"/>
              </a:lnSpc>
              <a:spcBef>
                <a:spcPts val="425"/>
              </a:spcBef>
            </a:pPr>
            <a:r>
              <a:rPr lang="en-US" altLang="en-US" dirty="0" smtClean="0">
                <a:solidFill>
                  <a:srgbClr val="282829"/>
                </a:solidFill>
                <a:latin typeface="Trebuchet MS" panose="020B0603020202020204" pitchFamily="34" charset="0"/>
              </a:rPr>
              <a:t>Un </a:t>
            </a:r>
            <a:r>
              <a:rPr lang="en-US" altLang="en-US" dirty="0" err="1" smtClean="0">
                <a:solidFill>
                  <a:srgbClr val="282829"/>
                </a:solidFill>
                <a:latin typeface="Trebuchet MS" panose="020B0603020202020204" pitchFamily="34" charset="0"/>
              </a:rPr>
              <a:t>aspecto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importante</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una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desmagnetización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correcta</a:t>
            </a:r>
            <a:r>
              <a:rPr lang="en-US" altLang="en-US" dirty="0" smtClean="0">
                <a:solidFill>
                  <a:srgbClr val="282829"/>
                </a:solidFill>
                <a:latin typeface="Trebuchet MS" panose="020B0603020202020204" pitchFamily="34" charset="0"/>
              </a:rPr>
              <a:t> es </a:t>
            </a:r>
            <a:r>
              <a:rPr lang="en-US" altLang="en-US" dirty="0" err="1" smtClean="0">
                <a:solidFill>
                  <a:srgbClr val="282829"/>
                </a:solidFill>
                <a:latin typeface="Trebuchet MS" panose="020B0603020202020204" pitchFamily="34" charset="0"/>
              </a:rPr>
              <a:t>supervisar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constantemente</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flujo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magnético</a:t>
            </a:r>
            <a:r>
              <a:rPr lang="en-US" altLang="en-US" dirty="0" smtClean="0">
                <a:solidFill>
                  <a:srgbClr val="282829"/>
                </a:solidFill>
                <a:latin typeface="Trebuchet MS" panose="020B0603020202020204" pitchFamily="34" charset="0"/>
              </a:rPr>
              <a:t> (ф) en el </a:t>
            </a:r>
            <a:r>
              <a:rPr lang="en-US" altLang="en-US" dirty="0" err="1" smtClean="0">
                <a:solidFill>
                  <a:srgbClr val="282829"/>
                </a:solidFill>
                <a:latin typeface="Trebuchet MS" panose="020B0603020202020204" pitchFamily="34" charset="0"/>
              </a:rPr>
              <a:t>núcleo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durante</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proceso</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desmagnetización</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endParaRPr lang="en-US" altLang="en-US" dirty="0" smtClean="0"/>
          </a:p>
        </p:txBody>
      </p:sp>
      <p:sp>
        <p:nvSpPr>
          <p:cNvPr id="437252" name="Marcador de número de diapositiva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E5D7370-3A11-4882-9C86-25A6F528D917}" type="slidenum">
              <a:rPr lang="en-US" altLang="en-US"/>
              <a:pPr/>
              <a:t>22</a:t>
            </a:fld>
            <a:endParaRPr lang="en-US" altLang="en-US"/>
          </a:p>
        </p:txBody>
      </p:sp>
    </p:spTree>
    <p:extLst>
      <p:ext uri="{BB962C8B-B14F-4D97-AF65-F5344CB8AC3E}">
        <p14:creationId xmlns:p14="http://schemas.microsoft.com/office/powerpoint/2010/main" xmlns="" val="4203029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38275" name="Marcador de nota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lgn="just" eaLnBrk="1" hangingPunct="1">
              <a:spcBef>
                <a:spcPts val="775"/>
              </a:spcBef>
            </a:pPr>
            <a:r>
              <a:rPr lang="en-US" altLang="en-US" sz="1800" b="1" dirty="0" smtClean="0">
                <a:solidFill>
                  <a:srgbClr val="005E9D"/>
                </a:solidFill>
                <a:latin typeface="Trebuchet MS" panose="020B0603020202020204" pitchFamily="34" charset="0"/>
              </a:rPr>
              <a:t>¿</a:t>
            </a:r>
            <a:r>
              <a:rPr lang="en-US" altLang="en-US" sz="1800" b="1" dirty="0" err="1" smtClean="0">
                <a:solidFill>
                  <a:srgbClr val="005E9D"/>
                </a:solidFill>
                <a:latin typeface="Trebuchet MS" panose="020B0603020202020204" pitchFamily="34" charset="0"/>
              </a:rPr>
              <a:t>Por</a:t>
            </a:r>
            <a:r>
              <a:rPr lang="en-US" altLang="en-US" sz="1800" b="1" dirty="0" smtClean="0">
                <a:solidFill>
                  <a:srgbClr val="005E9D"/>
                </a:solidFill>
                <a:latin typeface="Trebuchet MS" panose="020B0603020202020204" pitchFamily="34" charset="0"/>
              </a:rPr>
              <a:t> </a:t>
            </a:r>
            <a:r>
              <a:rPr lang="en-US" altLang="en-US" sz="1800" b="1" dirty="0" err="1" smtClean="0">
                <a:solidFill>
                  <a:srgbClr val="005E9D"/>
                </a:solidFill>
                <a:latin typeface="Trebuchet MS" panose="020B0603020202020204" pitchFamily="34" charset="0"/>
              </a:rPr>
              <a:t>qué</a:t>
            </a:r>
            <a:r>
              <a:rPr lang="en-US" altLang="en-US" sz="1800" b="1" dirty="0" smtClean="0">
                <a:solidFill>
                  <a:srgbClr val="005E9D"/>
                </a:solidFill>
                <a:latin typeface="Trebuchet MS" panose="020B0603020202020204" pitchFamily="34" charset="0"/>
              </a:rPr>
              <a:t> </a:t>
            </a:r>
            <a:r>
              <a:rPr lang="en-US" altLang="en-US" sz="1800" b="1" dirty="0" err="1" smtClean="0">
                <a:solidFill>
                  <a:srgbClr val="005E9D"/>
                </a:solidFill>
                <a:latin typeface="Trebuchet MS" panose="020B0603020202020204" pitchFamily="34" charset="0"/>
              </a:rPr>
              <a:t>medir</a:t>
            </a:r>
            <a:r>
              <a:rPr lang="en-US" altLang="en-US" sz="1800" b="1" dirty="0" smtClean="0">
                <a:solidFill>
                  <a:srgbClr val="005E9D"/>
                </a:solidFill>
                <a:latin typeface="Trebuchet MS" panose="020B0603020202020204" pitchFamily="34" charset="0"/>
              </a:rPr>
              <a:t>?</a:t>
            </a:r>
            <a:endParaRPr lang="en-US" altLang="en-US" sz="1800" b="1" dirty="0" smtClean="0">
              <a:latin typeface="Trebuchet MS" panose="020B0603020202020204" pitchFamily="34" charset="0"/>
            </a:endParaRPr>
          </a:p>
          <a:p>
            <a:pPr algn="just" eaLnBrk="1" hangingPunct="1">
              <a:lnSpc>
                <a:spcPct val="116000"/>
              </a:lnSpc>
              <a:spcBef>
                <a:spcPts val="388"/>
              </a:spcBef>
            </a:pPr>
            <a:r>
              <a:rPr lang="en-US" altLang="en-US" dirty="0" smtClean="0">
                <a:solidFill>
                  <a:srgbClr val="282829"/>
                </a:solidFill>
                <a:latin typeface="Trebuchet MS" panose="020B0603020202020204" pitchFamily="34" charset="0"/>
              </a:rPr>
              <a:t>El </a:t>
            </a:r>
            <a:r>
              <a:rPr lang="en-US" altLang="en-US" dirty="0" err="1" smtClean="0">
                <a:solidFill>
                  <a:srgbClr val="282829"/>
                </a:solidFill>
                <a:latin typeface="Trebuchet MS" panose="020B0603020202020204" pitchFamily="34" charset="0"/>
              </a:rPr>
              <a:t>análisis</a:t>
            </a:r>
            <a:r>
              <a:rPr lang="en-US" altLang="en-US" dirty="0" smtClean="0">
                <a:solidFill>
                  <a:srgbClr val="282829"/>
                </a:solidFill>
                <a:latin typeface="Trebuchet MS" panose="020B0603020202020204" pitchFamily="34" charset="0"/>
              </a:rPr>
              <a:t> de la </a:t>
            </a:r>
            <a:r>
              <a:rPr lang="en-US" altLang="en-US" dirty="0" err="1" smtClean="0">
                <a:solidFill>
                  <a:srgbClr val="282829"/>
                </a:solidFill>
                <a:latin typeface="Trebuchet MS" panose="020B0603020202020204" pitchFamily="34" charset="0"/>
              </a:rPr>
              <a:t>respuesta</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frecuencia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barrido</a:t>
            </a:r>
            <a:r>
              <a:rPr lang="en-US" altLang="en-US" dirty="0" smtClean="0">
                <a:solidFill>
                  <a:srgbClr val="282829"/>
                </a:solidFill>
                <a:latin typeface="Trebuchet MS" panose="020B0603020202020204" pitchFamily="34" charset="0"/>
              </a:rPr>
              <a:t> (SFRA) se </a:t>
            </a:r>
            <a:r>
              <a:rPr lang="en-US" altLang="en-US" dirty="0" err="1" smtClean="0">
                <a:solidFill>
                  <a:srgbClr val="282829"/>
                </a:solidFill>
                <a:latin typeface="Trebuchet MS" panose="020B0603020202020204" pitchFamily="34" charset="0"/>
              </a:rPr>
              <a:t>utiliza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para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identificar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problemas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mecánicos</a:t>
            </a:r>
            <a:r>
              <a:rPr lang="en-US" altLang="en-US" dirty="0" smtClean="0">
                <a:solidFill>
                  <a:srgbClr val="282829"/>
                </a:solidFill>
                <a:latin typeface="Trebuchet MS" panose="020B0603020202020204" pitchFamily="34" charset="0"/>
              </a:rPr>
              <a:t> o </a:t>
            </a:r>
            <a:r>
              <a:rPr lang="en-US" altLang="en-US" dirty="0" err="1" smtClean="0">
                <a:solidFill>
                  <a:srgbClr val="282829"/>
                </a:solidFill>
                <a:latin typeface="Trebuchet MS" panose="020B0603020202020204" pitchFamily="34" charset="0"/>
              </a:rPr>
              <a:t>eléctricos</a:t>
            </a:r>
            <a:r>
              <a:rPr lang="en-US" altLang="en-US" dirty="0" smtClean="0">
                <a:solidFill>
                  <a:srgbClr val="282829"/>
                </a:solidFill>
                <a:latin typeface="Trebuchet MS" panose="020B0603020202020204" pitchFamily="34" charset="0"/>
              </a:rPr>
              <a:t> en los </a:t>
            </a:r>
            <a:r>
              <a:rPr lang="en-US" altLang="en-US" dirty="0" err="1" smtClean="0">
                <a:solidFill>
                  <a:srgbClr val="282829"/>
                </a:solidFill>
                <a:latin typeface="Trebuchet MS" panose="020B0603020202020204" pitchFamily="34" charset="0"/>
              </a:rPr>
              <a:t>devanados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contactos</a:t>
            </a:r>
            <a:r>
              <a:rPr lang="en-US" altLang="en-US" dirty="0" smtClean="0">
                <a:solidFill>
                  <a:srgbClr val="282829"/>
                </a:solidFill>
                <a:latin typeface="Trebuchet MS" panose="020B0603020202020204" pitchFamily="34" charset="0"/>
              </a:rPr>
              <a:t> o </a:t>
            </a:r>
            <a:r>
              <a:rPr lang="en-US" altLang="en-US" dirty="0" err="1" smtClean="0">
                <a:solidFill>
                  <a:srgbClr val="282829"/>
                </a:solidFill>
                <a:latin typeface="Trebuchet MS" panose="020B0603020202020204" pitchFamily="34" charset="0"/>
              </a:rPr>
              <a:t>núcleos</a:t>
            </a:r>
            <a:r>
              <a:rPr lang="en-US" altLang="en-US" dirty="0" smtClean="0">
                <a:solidFill>
                  <a:srgbClr val="282829"/>
                </a:solidFill>
                <a:latin typeface="Trebuchet MS" panose="020B0603020202020204" pitchFamily="34" charset="0"/>
              </a:rPr>
              <a:t> de los </a:t>
            </a:r>
            <a:r>
              <a:rPr lang="en-US" altLang="en-US" dirty="0" err="1" smtClean="0">
                <a:solidFill>
                  <a:srgbClr val="282829"/>
                </a:solidFill>
                <a:latin typeface="Trebuchet MS" panose="020B0603020202020204" pitchFamily="34" charset="0"/>
              </a:rPr>
              <a:t>transformadores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potencia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Unos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cortocircuitos</a:t>
            </a:r>
            <a:r>
              <a:rPr lang="en-US" altLang="en-US" dirty="0" smtClean="0">
                <a:solidFill>
                  <a:srgbClr val="282829"/>
                </a:solidFill>
                <a:latin typeface="Trebuchet MS" panose="020B0603020202020204" pitchFamily="34" charset="0"/>
              </a:rPr>
              <a:t> graves o </a:t>
            </a:r>
            <a:r>
              <a:rPr lang="en-US" altLang="en-US" dirty="0" err="1" smtClean="0">
                <a:solidFill>
                  <a:srgbClr val="282829"/>
                </a:solidFill>
                <a:latin typeface="Trebuchet MS" panose="020B0603020202020204" pitchFamily="34" charset="0"/>
              </a:rPr>
              <a:t>golpes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durante</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transporte</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transformador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pueden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hacer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que</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devanado</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mueva</a:t>
            </a:r>
            <a:r>
              <a:rPr lang="en-US" altLang="en-US" dirty="0" smtClean="0">
                <a:solidFill>
                  <a:srgbClr val="282829"/>
                </a:solidFill>
                <a:latin typeface="Trebuchet MS" panose="020B0603020202020204" pitchFamily="34" charset="0"/>
              </a:rPr>
              <a:t> o se </a:t>
            </a:r>
            <a:r>
              <a:rPr lang="en-US" altLang="en-US" dirty="0" err="1" smtClean="0">
                <a:solidFill>
                  <a:srgbClr val="282829"/>
                </a:solidFill>
                <a:latin typeface="Trebuchet MS" panose="020B0603020202020204" pitchFamily="34" charset="0"/>
              </a:rPr>
              <a:t>deforme</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algn="just" eaLnBrk="1" hangingPunct="1">
              <a:lnSpc>
                <a:spcPct val="116000"/>
              </a:lnSpc>
              <a:spcBef>
                <a:spcPts val="425"/>
              </a:spcBef>
            </a:pPr>
            <a:r>
              <a:rPr lang="en-US" altLang="en-US" dirty="0" err="1" smtClean="0">
                <a:solidFill>
                  <a:srgbClr val="282829"/>
                </a:solidFill>
                <a:latin typeface="Trebuchet MS" panose="020B0603020202020204" pitchFamily="34" charset="0"/>
              </a:rPr>
              <a:t>Desde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que</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introdujo</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norma</a:t>
            </a:r>
            <a:r>
              <a:rPr lang="en-US" altLang="en-US" dirty="0" smtClean="0">
                <a:solidFill>
                  <a:srgbClr val="282829"/>
                </a:solidFill>
                <a:latin typeface="Trebuchet MS" panose="020B0603020202020204" pitchFamily="34" charset="0"/>
              </a:rPr>
              <a:t> IEC 60076-18, </a:t>
            </a:r>
            <a:r>
              <a:rPr lang="en-US" altLang="en-US" dirty="0" err="1" smtClean="0">
                <a:solidFill>
                  <a:srgbClr val="282829"/>
                </a:solidFill>
                <a:latin typeface="Trebuchet MS" panose="020B0603020202020204" pitchFamily="34" charset="0"/>
              </a:rPr>
              <a:t>este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método</a:t>
            </a:r>
            <a:r>
              <a:rPr lang="en-US" altLang="en-US" dirty="0" smtClean="0">
                <a:solidFill>
                  <a:srgbClr val="282829"/>
                </a:solidFill>
                <a:latin typeface="Trebuchet MS" panose="020B0603020202020204" pitchFamily="34" charset="0"/>
              </a:rPr>
              <a:t> se ha </a:t>
            </a:r>
            <a:r>
              <a:rPr lang="en-US" altLang="en-US" dirty="0" err="1" smtClean="0">
                <a:solidFill>
                  <a:srgbClr val="282829"/>
                </a:solidFill>
                <a:latin typeface="Trebuchet MS" panose="020B0603020202020204" pitchFamily="34" charset="0"/>
              </a:rPr>
              <a:t>convertido</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una</a:t>
            </a:r>
            <a:r>
              <a:rPr lang="en-US" altLang="en-US" dirty="0" smtClean="0">
                <a:solidFill>
                  <a:srgbClr val="282829"/>
                </a:solidFill>
                <a:latin typeface="Trebuchet MS" panose="020B0603020202020204" pitchFamily="34" charset="0"/>
              </a:rPr>
              <a:t> de </a:t>
            </a:r>
            <a:r>
              <a:rPr lang="en-US" altLang="en-US" dirty="0" smtClean="0">
                <a:solidFill>
                  <a:srgbClr val="282829"/>
                </a:solidFill>
                <a:latin typeface="Trebuchet MS" panose="020B0603020202020204" pitchFamily="34" charset="0"/>
              </a:rPr>
              <a:t>los </a:t>
            </a:r>
            <a:r>
              <a:rPr lang="en-US" altLang="en-US" dirty="0" err="1" smtClean="0">
                <a:solidFill>
                  <a:srgbClr val="282829"/>
                </a:solidFill>
                <a:latin typeface="Trebuchet MS" panose="020B0603020202020204" pitchFamily="34" charset="0"/>
              </a:rPr>
              <a:t>ensayos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eléctricas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comunes</a:t>
            </a:r>
            <a:r>
              <a:rPr lang="en-US" altLang="en-US" dirty="0" smtClean="0">
                <a:solidFill>
                  <a:srgbClr val="282829"/>
                </a:solidFill>
                <a:latin typeface="Trebuchet MS" panose="020B0603020202020204" pitchFamily="34" charset="0"/>
              </a:rPr>
              <a:t> y </a:t>
            </a:r>
            <a:r>
              <a:rPr lang="en-US" altLang="en-US" dirty="0" err="1" smtClean="0">
                <a:solidFill>
                  <a:srgbClr val="282829"/>
                </a:solidFill>
                <a:latin typeface="Trebuchet MS" panose="020B0603020202020204" pitchFamily="34" charset="0"/>
              </a:rPr>
              <a:t>su</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aceptación</a:t>
            </a:r>
            <a:r>
              <a:rPr lang="en-US" altLang="en-US" dirty="0" smtClean="0">
                <a:solidFill>
                  <a:srgbClr val="282829"/>
                </a:solidFill>
                <a:latin typeface="Trebuchet MS" panose="020B0603020202020204" pitchFamily="34" charset="0"/>
              </a:rPr>
              <a:t> en el </a:t>
            </a:r>
            <a:r>
              <a:rPr lang="en-US" altLang="en-US" dirty="0" err="1" smtClean="0">
                <a:solidFill>
                  <a:srgbClr val="282829"/>
                </a:solidFill>
                <a:latin typeface="Trebuchet MS" panose="020B0603020202020204" pitchFamily="34" charset="0"/>
              </a:rPr>
              <a:t>mercado</a:t>
            </a:r>
            <a:r>
              <a:rPr lang="en-US" altLang="en-US" dirty="0" smtClean="0">
                <a:solidFill>
                  <a:srgbClr val="282829"/>
                </a:solidFill>
                <a:latin typeface="Trebuchet MS" panose="020B0603020202020204" pitchFamily="34" charset="0"/>
              </a:rPr>
              <a:t> ha </a:t>
            </a:r>
            <a:r>
              <a:rPr lang="en-US" altLang="en-US" dirty="0" err="1" smtClean="0">
                <a:solidFill>
                  <a:srgbClr val="282829"/>
                </a:solidFill>
                <a:latin typeface="Trebuchet MS" panose="020B0603020202020204" pitchFamily="34" charset="0"/>
              </a:rPr>
              <a:t>aumentado</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consonancia</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algn="just" eaLnBrk="1" hangingPunct="1">
              <a:lnSpc>
                <a:spcPct val="116000"/>
              </a:lnSpc>
              <a:spcBef>
                <a:spcPts val="425"/>
              </a:spcBef>
            </a:pPr>
            <a:r>
              <a:rPr lang="en-US" altLang="en-US" dirty="0" smtClean="0">
                <a:solidFill>
                  <a:srgbClr val="282829"/>
                </a:solidFill>
                <a:latin typeface="Trebuchet MS" panose="020B0603020202020204" pitchFamily="34" charset="0"/>
              </a:rPr>
              <a:t>Se </a:t>
            </a:r>
            <a:r>
              <a:rPr lang="en-US" altLang="en-US" dirty="0" err="1" smtClean="0">
                <a:solidFill>
                  <a:srgbClr val="282829"/>
                </a:solidFill>
                <a:latin typeface="Trebuchet MS" panose="020B0603020202020204" pitchFamily="34" charset="0"/>
              </a:rPr>
              <a:t>recomienda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realizar</a:t>
            </a:r>
            <a:r>
              <a:rPr lang="en-U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los </a:t>
            </a:r>
            <a:r>
              <a:rPr lang="en-US" altLang="en-US" dirty="0" err="1" smtClean="0">
                <a:solidFill>
                  <a:srgbClr val="282829"/>
                </a:solidFill>
                <a:latin typeface="Trebuchet MS" panose="020B0603020202020204" pitchFamily="34" charset="0"/>
              </a:rPr>
              <a:t>ensayos</a:t>
            </a:r>
            <a:r>
              <a:rPr lang="en-U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de SFRA al final de la </a:t>
            </a:r>
            <a:r>
              <a:rPr lang="en-US" altLang="en-US" dirty="0" err="1" smtClean="0">
                <a:solidFill>
                  <a:srgbClr val="282829"/>
                </a:solidFill>
                <a:latin typeface="Trebuchet MS" panose="020B0603020202020204" pitchFamily="34" charset="0"/>
              </a:rPr>
              <a:t>prueba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aceptación</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fábrica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para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establecer</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huella</a:t>
            </a:r>
            <a:r>
              <a:rPr lang="en-US" altLang="en-US" dirty="0" smtClean="0">
                <a:solidFill>
                  <a:srgbClr val="282829"/>
                </a:solidFill>
                <a:latin typeface="Trebuchet MS" panose="020B0603020202020204" pitchFamily="34" charset="0"/>
              </a:rPr>
              <a:t> digital original del </a:t>
            </a:r>
            <a:r>
              <a:rPr lang="en-US" altLang="en-US" dirty="0" err="1" smtClean="0">
                <a:solidFill>
                  <a:srgbClr val="282829"/>
                </a:solidFill>
                <a:latin typeface="Trebuchet MS" panose="020B0603020202020204" pitchFamily="34" charset="0"/>
              </a:rPr>
              <a:t>transformador</a:t>
            </a:r>
            <a:r>
              <a:rPr lang="en-US" altLang="en-US" dirty="0" smtClean="0">
                <a:solidFill>
                  <a:srgbClr val="282829"/>
                </a:solidFill>
                <a:latin typeface="Trebuchet MS" panose="020B0603020202020204" pitchFamily="34" charset="0"/>
              </a:rPr>
              <a:t> y, </a:t>
            </a:r>
            <a:r>
              <a:rPr lang="en-US" altLang="en-US" dirty="0" err="1" smtClean="0">
                <a:solidFill>
                  <a:srgbClr val="282829"/>
                </a:solidFill>
                <a:latin typeface="Trebuchet MS" panose="020B0603020202020204" pitchFamily="34" charset="0"/>
              </a:rPr>
              <a:t>posteriormente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otra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vez</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después</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transporte</a:t>
            </a:r>
            <a:r>
              <a:rPr lang="en-US" altLang="en-US" dirty="0" smtClean="0">
                <a:solidFill>
                  <a:srgbClr val="282829"/>
                </a:solidFill>
                <a:latin typeface="Trebuchet MS" panose="020B0603020202020204" pitchFamily="34" charset="0"/>
              </a:rPr>
              <a:t> y </a:t>
            </a:r>
            <a:r>
              <a:rPr lang="en-US" altLang="en-US" dirty="0" err="1" smtClean="0">
                <a:solidFill>
                  <a:srgbClr val="282829"/>
                </a:solidFill>
                <a:latin typeface="Trebuchet MS" panose="020B0603020202020204" pitchFamily="34" charset="0"/>
              </a:rPr>
              <a:t>durante</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puesta</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servicio</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endParaRPr lang="es-ES" altLang="en-US" dirty="0" smtClean="0"/>
          </a:p>
          <a:p>
            <a:pPr algn="just" eaLnBrk="1" hangingPunct="1">
              <a:spcBef>
                <a:spcPts val="775"/>
              </a:spcBef>
            </a:pPr>
            <a:r>
              <a:rPr lang="en-US" altLang="en-US" sz="1800" b="1" dirty="0" smtClean="0">
                <a:solidFill>
                  <a:srgbClr val="005E9D"/>
                </a:solidFill>
                <a:latin typeface="Trebuchet MS" panose="020B0603020202020204" pitchFamily="34" charset="0"/>
              </a:rPr>
              <a:t>¿</a:t>
            </a:r>
            <a:r>
              <a:rPr lang="en-US" altLang="en-US" sz="1800" b="1" dirty="0" err="1" smtClean="0">
                <a:solidFill>
                  <a:srgbClr val="005E9D"/>
                </a:solidFill>
                <a:latin typeface="Trebuchet MS" panose="020B0603020202020204" pitchFamily="34" charset="0"/>
              </a:rPr>
              <a:t>Cómo</a:t>
            </a:r>
            <a:r>
              <a:rPr lang="en-US" altLang="en-US" sz="1800" b="1" dirty="0" smtClean="0">
                <a:solidFill>
                  <a:srgbClr val="005E9D"/>
                </a:solidFill>
                <a:latin typeface="Trebuchet MS" panose="020B0603020202020204" pitchFamily="34" charset="0"/>
              </a:rPr>
              <a:t> </a:t>
            </a:r>
            <a:r>
              <a:rPr lang="en-US" altLang="en-US" sz="1800" b="1" dirty="0" err="1" smtClean="0">
                <a:solidFill>
                  <a:srgbClr val="005E9D"/>
                </a:solidFill>
                <a:latin typeface="Trebuchet MS" panose="020B0603020202020204" pitchFamily="34" charset="0"/>
              </a:rPr>
              <a:t>funciona</a:t>
            </a:r>
            <a:r>
              <a:rPr lang="en-US" altLang="en-US" sz="1800" b="1" dirty="0" smtClean="0">
                <a:solidFill>
                  <a:srgbClr val="005E9D"/>
                </a:solidFill>
                <a:latin typeface="Trebuchet MS" panose="020B0603020202020204" pitchFamily="34" charset="0"/>
              </a:rPr>
              <a:t>?</a:t>
            </a:r>
            <a:endParaRPr lang="en-US" altLang="en-US" sz="1800" b="1" dirty="0" smtClean="0">
              <a:latin typeface="Trebuchet MS" panose="020B0603020202020204" pitchFamily="34" charset="0"/>
            </a:endParaRPr>
          </a:p>
          <a:p>
            <a:pPr algn="just" eaLnBrk="1" hangingPunct="1">
              <a:lnSpc>
                <a:spcPct val="116000"/>
              </a:lnSpc>
              <a:spcBef>
                <a:spcPts val="388"/>
              </a:spcBef>
            </a:pPr>
            <a:r>
              <a:rPr lang="en-US" altLang="en-US" dirty="0" smtClean="0">
                <a:solidFill>
                  <a:srgbClr val="282829"/>
                </a:solidFill>
                <a:latin typeface="Trebuchet MS" panose="020B0603020202020204" pitchFamily="34" charset="0"/>
              </a:rPr>
              <a:t>Los </a:t>
            </a:r>
            <a:r>
              <a:rPr lang="en-US" altLang="en-US" dirty="0" err="1" smtClean="0">
                <a:solidFill>
                  <a:srgbClr val="282829"/>
                </a:solidFill>
                <a:latin typeface="Trebuchet MS" panose="020B0603020202020204" pitchFamily="34" charset="0"/>
              </a:rPr>
              <a:t>transformadores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potencia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pueden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considerarse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una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compleja</a:t>
            </a:r>
            <a:r>
              <a:rPr lang="en-US" altLang="en-US" dirty="0" smtClean="0">
                <a:solidFill>
                  <a:srgbClr val="282829"/>
                </a:solidFill>
                <a:latin typeface="Trebuchet MS" panose="020B0603020202020204" pitchFamily="34" charset="0"/>
              </a:rPr>
              <a:t> red </a:t>
            </a:r>
            <a:r>
              <a:rPr lang="en-US" altLang="en-US" dirty="0" err="1" smtClean="0">
                <a:solidFill>
                  <a:srgbClr val="282829"/>
                </a:solidFill>
                <a:latin typeface="Trebuchet MS" panose="020B0603020202020204" pitchFamily="34" charset="0"/>
              </a:rPr>
              <a:t>eléctrica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capacitancias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inductancias</a:t>
            </a:r>
            <a:r>
              <a:rPr lang="en-US" altLang="en-US" dirty="0" smtClean="0">
                <a:solidFill>
                  <a:srgbClr val="282829"/>
                </a:solidFill>
                <a:latin typeface="Trebuchet MS" panose="020B0603020202020204" pitchFamily="34" charset="0"/>
              </a:rPr>
              <a:t> y </a:t>
            </a:r>
            <a:r>
              <a:rPr lang="en-US" altLang="en-US" dirty="0" err="1" smtClean="0">
                <a:solidFill>
                  <a:srgbClr val="282829"/>
                </a:solidFill>
                <a:latin typeface="Trebuchet MS" panose="020B0603020202020204" pitchFamily="34" charset="0"/>
              </a:rPr>
              <a:t>resistencias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Cada</a:t>
            </a:r>
            <a:r>
              <a:rPr lang="en-US" altLang="en-US" dirty="0" smtClean="0">
                <a:solidFill>
                  <a:srgbClr val="282829"/>
                </a:solidFill>
                <a:latin typeface="Trebuchet MS" panose="020B0603020202020204" pitchFamily="34" charset="0"/>
              </a:rPr>
              <a:t> red </a:t>
            </a:r>
            <a:r>
              <a:rPr lang="en-US" altLang="en-US" dirty="0" err="1" smtClean="0">
                <a:solidFill>
                  <a:srgbClr val="282829"/>
                </a:solidFill>
                <a:latin typeface="Trebuchet MS" panose="020B0603020202020204" pitchFamily="34" charset="0"/>
              </a:rPr>
              <a:t>eléctrica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tiene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su</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exclusiva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respuesta</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frecuencia</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algn="just" eaLnBrk="1" hangingPunct="1">
              <a:lnSpc>
                <a:spcPct val="116000"/>
              </a:lnSpc>
              <a:spcBef>
                <a:spcPts val="425"/>
              </a:spcBef>
            </a:pPr>
            <a:r>
              <a:rPr lang="en-US" altLang="en-US" dirty="0" smtClean="0">
                <a:solidFill>
                  <a:srgbClr val="282829"/>
                </a:solidFill>
                <a:latin typeface="Trebuchet MS" panose="020B0603020202020204" pitchFamily="34" charset="0"/>
              </a:rPr>
              <a:t>Se </a:t>
            </a:r>
            <a:r>
              <a:rPr lang="en-US" altLang="en-US" dirty="0" err="1" smtClean="0">
                <a:solidFill>
                  <a:srgbClr val="282829"/>
                </a:solidFill>
                <a:latin typeface="Trebuchet MS" panose="020B0603020202020204" pitchFamily="34" charset="0"/>
              </a:rPr>
              <a:t>inyecta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una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tensión</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excitación</a:t>
            </a:r>
            <a:r>
              <a:rPr lang="en-US" altLang="en-US" dirty="0" smtClean="0">
                <a:solidFill>
                  <a:srgbClr val="282829"/>
                </a:solidFill>
                <a:latin typeface="Trebuchet MS" panose="020B0603020202020204" pitchFamily="34" charset="0"/>
              </a:rPr>
              <a:t> sinusoidal con </a:t>
            </a:r>
            <a:r>
              <a:rPr lang="en-US" altLang="en-US" dirty="0" err="1" smtClean="0">
                <a:solidFill>
                  <a:srgbClr val="282829"/>
                </a:solidFill>
                <a:latin typeface="Trebuchet MS" panose="020B0603020202020204" pitchFamily="34" charset="0"/>
              </a:rPr>
              <a:t>una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frecuencia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continuamente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creciente</a:t>
            </a:r>
            <a:r>
              <a:rPr lang="en-US" altLang="en-US" dirty="0" smtClean="0">
                <a:solidFill>
                  <a:srgbClr val="282829"/>
                </a:solidFill>
                <a:latin typeface="Trebuchet MS" panose="020B0603020202020204" pitchFamily="34" charset="0"/>
              </a:rPr>
              <a:t> en un </a:t>
            </a:r>
            <a:r>
              <a:rPr lang="en-US" altLang="en-US" dirty="0" err="1" smtClean="0">
                <a:solidFill>
                  <a:srgbClr val="282829"/>
                </a:solidFill>
                <a:latin typeface="Trebuchet MS" panose="020B0603020202020204" pitchFamily="34" charset="0"/>
              </a:rPr>
              <a:t>extremo</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devanado</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transformador</a:t>
            </a:r>
            <a:r>
              <a:rPr lang="en-US" altLang="en-US" dirty="0" smtClean="0">
                <a:solidFill>
                  <a:srgbClr val="282829"/>
                </a:solidFill>
                <a:latin typeface="Trebuchet MS" panose="020B0603020202020204" pitchFamily="34" charset="0"/>
              </a:rPr>
              <a:t> y se </a:t>
            </a:r>
            <a:r>
              <a:rPr lang="en-US" altLang="en-US" dirty="0" err="1" smtClean="0">
                <a:solidFill>
                  <a:srgbClr val="282829"/>
                </a:solidFill>
                <a:latin typeface="Trebuchet MS" panose="020B0603020202020204" pitchFamily="34" charset="0"/>
              </a:rPr>
              <a:t>mide</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señal</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retorno</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respuesta</a:t>
            </a:r>
            <a:r>
              <a:rPr lang="en-US" altLang="en-US" dirty="0" smtClean="0">
                <a:solidFill>
                  <a:srgbClr val="282829"/>
                </a:solidFill>
                <a:latin typeface="Trebuchet MS" panose="020B0603020202020204" pitchFamily="34" charset="0"/>
              </a:rPr>
              <a:t> en el </a:t>
            </a:r>
            <a:r>
              <a:rPr lang="en-US" altLang="en-US" dirty="0" err="1" smtClean="0">
                <a:solidFill>
                  <a:srgbClr val="282829"/>
                </a:solidFill>
                <a:latin typeface="Trebuchet MS" panose="020B0603020202020204" pitchFamily="34" charset="0"/>
              </a:rPr>
              <a:t>otro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extremo</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comparación</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las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señales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entrada</a:t>
            </a:r>
            <a:r>
              <a:rPr lang="en-US" altLang="en-US" dirty="0" smtClean="0">
                <a:solidFill>
                  <a:srgbClr val="282829"/>
                </a:solidFill>
                <a:latin typeface="Trebuchet MS" panose="020B0603020202020204" pitchFamily="34" charset="0"/>
              </a:rPr>
              <a:t> y </a:t>
            </a:r>
            <a:r>
              <a:rPr lang="en-US" altLang="en-US" dirty="0" err="1" smtClean="0">
                <a:solidFill>
                  <a:srgbClr val="282829"/>
                </a:solidFill>
                <a:latin typeface="Trebuchet MS" panose="020B0603020202020204" pitchFamily="34" charset="0"/>
              </a:rPr>
              <a:t>salida</a:t>
            </a:r>
            <a:r>
              <a:rPr lang="en-US" altLang="en-US" dirty="0" smtClean="0">
                <a:solidFill>
                  <a:srgbClr val="282829"/>
                </a:solidFill>
                <a:latin typeface="Trebuchet MS" panose="020B0603020202020204" pitchFamily="34" charset="0"/>
              </a:rPr>
              <a:t> genera </a:t>
            </a:r>
            <a:r>
              <a:rPr lang="en-US" altLang="en-US" dirty="0" err="1" smtClean="0">
                <a:solidFill>
                  <a:srgbClr val="282829"/>
                </a:solidFill>
                <a:latin typeface="Trebuchet MS" panose="020B0603020202020204" pitchFamily="34" charset="0"/>
              </a:rPr>
              <a:t>una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respuesta</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frecuencia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exclusiva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que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puede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compararse</a:t>
            </a:r>
            <a:r>
              <a:rPr lang="en-US" altLang="en-US" dirty="0" smtClean="0">
                <a:solidFill>
                  <a:srgbClr val="282829"/>
                </a:solidFill>
                <a:latin typeface="Trebuchet MS" panose="020B0603020202020204" pitchFamily="34" charset="0"/>
              </a:rPr>
              <a:t> con la </a:t>
            </a:r>
            <a:r>
              <a:rPr lang="en-US" altLang="en-US" dirty="0" err="1" smtClean="0">
                <a:solidFill>
                  <a:srgbClr val="282829"/>
                </a:solidFill>
                <a:latin typeface="Trebuchet MS" panose="020B0603020202020204" pitchFamily="34" charset="0"/>
              </a:rPr>
              <a:t>huella</a:t>
            </a:r>
            <a:r>
              <a:rPr lang="en-US" altLang="en-US" dirty="0" smtClean="0">
                <a:solidFill>
                  <a:srgbClr val="282829"/>
                </a:solidFill>
                <a:latin typeface="Trebuchet MS" panose="020B0603020202020204" pitchFamily="34" charset="0"/>
              </a:rPr>
              <a:t> digital de </a:t>
            </a:r>
            <a:r>
              <a:rPr lang="en-US" altLang="en-US" dirty="0" err="1" smtClean="0">
                <a:solidFill>
                  <a:srgbClr val="282829"/>
                </a:solidFill>
                <a:latin typeface="Trebuchet MS" panose="020B0603020202020204" pitchFamily="34" charset="0"/>
              </a:rPr>
              <a:t>referencia</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algn="just" eaLnBrk="1" hangingPunct="1">
              <a:lnSpc>
                <a:spcPct val="116000"/>
              </a:lnSpc>
              <a:spcBef>
                <a:spcPts val="425"/>
              </a:spcBef>
            </a:pPr>
            <a:r>
              <a:rPr lang="en-US" altLang="en-US" dirty="0" smtClean="0">
                <a:solidFill>
                  <a:srgbClr val="282829"/>
                </a:solidFill>
                <a:latin typeface="Trebuchet MS" panose="020B0603020202020204" pitchFamily="34" charset="0"/>
              </a:rPr>
              <a:t>Los </a:t>
            </a:r>
            <a:r>
              <a:rPr lang="en-US" altLang="en-US" dirty="0" err="1" smtClean="0">
                <a:solidFill>
                  <a:srgbClr val="282829"/>
                </a:solidFill>
                <a:latin typeface="Trebuchet MS" panose="020B0603020202020204" pitchFamily="34" charset="0"/>
              </a:rPr>
              <a:t>cambios</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movimiento</a:t>
            </a:r>
            <a:r>
              <a:rPr lang="en-US" altLang="en-US" dirty="0" smtClean="0">
                <a:solidFill>
                  <a:srgbClr val="282829"/>
                </a:solidFill>
                <a:latin typeface="Trebuchet MS" panose="020B0603020202020204" pitchFamily="34" charset="0"/>
              </a:rPr>
              <a:t> o la </a:t>
            </a:r>
            <a:r>
              <a:rPr lang="en-US" altLang="en-US" dirty="0" err="1" smtClean="0">
                <a:solidFill>
                  <a:srgbClr val="282829"/>
                </a:solidFill>
                <a:latin typeface="Trebuchet MS" panose="020B0603020202020204" pitchFamily="34" charset="0"/>
              </a:rPr>
              <a:t>deformación</a:t>
            </a:r>
            <a:r>
              <a:rPr lang="en-US" altLang="en-US" dirty="0" smtClean="0">
                <a:solidFill>
                  <a:srgbClr val="282829"/>
                </a:solidFill>
                <a:latin typeface="Trebuchet MS" panose="020B0603020202020204" pitchFamily="34" charset="0"/>
              </a:rPr>
              <a:t> de los </a:t>
            </a:r>
            <a:r>
              <a:rPr lang="en-US" altLang="en-US" dirty="0" err="1" smtClean="0">
                <a:solidFill>
                  <a:srgbClr val="282829"/>
                </a:solidFill>
                <a:latin typeface="Trebuchet MS" panose="020B0603020202020204" pitchFamily="34" charset="0"/>
              </a:rPr>
              <a:t>componentes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internos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producen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cambios</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esta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función</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transferencia</a:t>
            </a:r>
            <a:r>
              <a:rPr lang="en-US" altLang="en-US" dirty="0" smtClean="0">
                <a:solidFill>
                  <a:srgbClr val="282829"/>
                </a:solidFill>
                <a:latin typeface="Trebuchet MS" panose="020B0603020202020204" pitchFamily="34" charset="0"/>
              </a:rPr>
              <a:t> y </a:t>
            </a:r>
            <a:r>
              <a:rPr lang="en-US" altLang="en-US" dirty="0" err="1" smtClean="0">
                <a:solidFill>
                  <a:srgbClr val="282829"/>
                </a:solidFill>
                <a:latin typeface="Trebuchet MS" panose="020B0603020202020204" pitchFamily="34" charset="0"/>
              </a:rPr>
              <a:t>pueden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identificarse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mediante</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comparación</a:t>
            </a:r>
            <a:r>
              <a:rPr lang="en-US" altLang="en-US" dirty="0" smtClean="0">
                <a:solidFill>
                  <a:srgbClr val="282829"/>
                </a:solidFill>
                <a:latin typeface="Trebuchet MS" panose="020B0603020202020204" pitchFamily="34" charset="0"/>
              </a:rPr>
              <a:t> de los </a:t>
            </a:r>
            <a:r>
              <a:rPr lang="en-US" altLang="en-US" dirty="0" err="1" smtClean="0">
                <a:solidFill>
                  <a:srgbClr val="282829"/>
                </a:solidFill>
                <a:latin typeface="Trebuchet MS" panose="020B0603020202020204" pitchFamily="34" charset="0"/>
              </a:rPr>
              <a:t>trazados</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endParaRPr lang="es-ES" altLang="en-US" dirty="0" smtClean="0"/>
          </a:p>
          <a:p>
            <a:pPr eaLnBrk="1" hangingPunct="1">
              <a:spcBef>
                <a:spcPts val="775"/>
              </a:spcBef>
            </a:pPr>
            <a:r>
              <a:rPr lang="en-US" altLang="en-US" sz="1800" b="1" dirty="0" err="1" smtClean="0">
                <a:solidFill>
                  <a:srgbClr val="005E9D"/>
                </a:solidFill>
                <a:latin typeface="Trebuchet MS" panose="020B0603020202020204" pitchFamily="34" charset="0"/>
              </a:rPr>
              <a:t>Adicionalmente</a:t>
            </a:r>
            <a:r>
              <a:rPr lang="en-US" altLang="en-US" sz="1800" b="1" dirty="0" smtClean="0">
                <a:solidFill>
                  <a:srgbClr val="005E9D"/>
                </a:solidFill>
                <a:latin typeface="Trebuchet MS" panose="020B0603020202020204" pitchFamily="34" charset="0"/>
              </a:rPr>
              <a:t>...</a:t>
            </a:r>
            <a:endParaRPr lang="en-US" altLang="en-US" sz="1800" b="1" dirty="0" smtClean="0">
              <a:latin typeface="Trebuchet MS" panose="020B0603020202020204" pitchFamily="34" charset="0"/>
            </a:endParaRPr>
          </a:p>
          <a:p>
            <a:pPr eaLnBrk="1" hangingPunct="1">
              <a:lnSpc>
                <a:spcPct val="116000"/>
              </a:lnSpc>
              <a:spcBef>
                <a:spcPts val="388"/>
              </a:spcBef>
            </a:pPr>
            <a:r>
              <a:rPr lang="en-US" altLang="en-US" dirty="0" smtClean="0">
                <a:solidFill>
                  <a:srgbClr val="282829"/>
                </a:solidFill>
                <a:latin typeface="Trebuchet MS" panose="020B0603020202020204" pitchFamily="34" charset="0"/>
              </a:rPr>
              <a:t>El SFRA se </a:t>
            </a:r>
            <a:r>
              <a:rPr lang="en-US" altLang="en-US" dirty="0" err="1" smtClean="0">
                <a:solidFill>
                  <a:srgbClr val="282829"/>
                </a:solidFill>
                <a:latin typeface="Trebuchet MS" panose="020B0603020202020204" pitchFamily="34" charset="0"/>
              </a:rPr>
              <a:t>basa</a:t>
            </a:r>
            <a:r>
              <a:rPr lang="en-US" altLang="en-US" dirty="0" smtClean="0">
                <a:solidFill>
                  <a:srgbClr val="282829"/>
                </a:solidFill>
                <a:latin typeface="Trebuchet MS" panose="020B0603020202020204" pitchFamily="34" charset="0"/>
              </a:rPr>
              <a:t> en la </a:t>
            </a:r>
            <a:r>
              <a:rPr lang="en-US" altLang="en-US" dirty="0" err="1" smtClean="0">
                <a:solidFill>
                  <a:srgbClr val="282829"/>
                </a:solidFill>
                <a:latin typeface="Trebuchet MS" panose="020B0603020202020204" pitchFamily="34" charset="0"/>
              </a:rPr>
              <a:t>comparación</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una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prueba</a:t>
            </a:r>
            <a:r>
              <a:rPr lang="en-US" altLang="en-US" dirty="0" smtClean="0">
                <a:solidFill>
                  <a:srgbClr val="282829"/>
                </a:solidFill>
                <a:latin typeface="Trebuchet MS" panose="020B0603020202020204" pitchFamily="34" charset="0"/>
              </a:rPr>
              <a:t> actual con </a:t>
            </a:r>
            <a:r>
              <a:rPr lang="en-US" altLang="en-US" dirty="0" err="1" smtClean="0">
                <a:solidFill>
                  <a:srgbClr val="282829"/>
                </a:solidFill>
                <a:latin typeface="Trebuchet MS" panose="020B0603020202020204" pitchFamily="34" charset="0"/>
              </a:rPr>
              <a:t>una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prueba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referencia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Cuando</a:t>
            </a:r>
            <a:r>
              <a:rPr lang="en-US" altLang="en-US" dirty="0" smtClean="0">
                <a:solidFill>
                  <a:srgbClr val="282829"/>
                </a:solidFill>
                <a:latin typeface="Trebuchet MS" panose="020B0603020202020204" pitchFamily="34" charset="0"/>
              </a:rPr>
              <a:t> no se </a:t>
            </a:r>
            <a:r>
              <a:rPr lang="en-US" altLang="en-US" dirty="0" err="1" smtClean="0">
                <a:solidFill>
                  <a:srgbClr val="282829"/>
                </a:solidFill>
                <a:latin typeface="Trebuchet MS" panose="020B0603020202020204" pitchFamily="34" charset="0"/>
              </a:rPr>
              <a:t>dispone</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huella</a:t>
            </a:r>
            <a:r>
              <a:rPr lang="en-U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la </a:t>
            </a:r>
            <a:r>
              <a:rPr lang="en-US" altLang="en-US" dirty="0" err="1" smtClean="0">
                <a:solidFill>
                  <a:srgbClr val="282829"/>
                </a:solidFill>
                <a:latin typeface="Trebuchet MS" panose="020B0603020202020204" pitchFamily="34" charset="0"/>
              </a:rPr>
              <a:t>evaluación</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puede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realizar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comparando</a:t>
            </a:r>
            <a:r>
              <a:rPr lang="en-US" altLang="en-US" dirty="0" smtClean="0">
                <a:solidFill>
                  <a:srgbClr val="282829"/>
                </a:solidFill>
                <a:latin typeface="Trebuchet MS" panose="020B0603020202020204" pitchFamily="34" charset="0"/>
              </a:rPr>
              <a:t> los </a:t>
            </a:r>
            <a:r>
              <a:rPr lang="en-US" altLang="en-US" dirty="0" err="1" smtClean="0">
                <a:solidFill>
                  <a:srgbClr val="282829"/>
                </a:solidFill>
                <a:latin typeface="Trebuchet MS" panose="020B0603020202020204" pitchFamily="34" charset="0"/>
              </a:rPr>
              <a:t>resultados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otra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fase</a:t>
            </a:r>
            <a:r>
              <a:rPr lang="en-US" altLang="en-US" dirty="0" smtClean="0">
                <a:solidFill>
                  <a:srgbClr val="282829"/>
                </a:solidFill>
                <a:latin typeface="Trebuchet MS" panose="020B0603020202020204" pitchFamily="34" charset="0"/>
              </a:rPr>
              <a:t> o de un </a:t>
            </a:r>
            <a:r>
              <a:rPr lang="en-US" altLang="en-US" dirty="0" err="1" smtClean="0">
                <a:solidFill>
                  <a:srgbClr val="282829"/>
                </a:solidFill>
                <a:latin typeface="Trebuchet MS" panose="020B0603020202020204" pitchFamily="34" charset="0"/>
              </a:rPr>
              <a:t>transformador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gemelo</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lnSpc>
                <a:spcPct val="116000"/>
              </a:lnSpc>
              <a:spcBef>
                <a:spcPts val="425"/>
              </a:spcBef>
            </a:pPr>
            <a:r>
              <a:rPr lang="en-US" altLang="en-US" dirty="0" err="1" smtClean="0">
                <a:solidFill>
                  <a:srgbClr val="282829"/>
                </a:solidFill>
                <a:latin typeface="Trebuchet MS" panose="020B0603020202020204" pitchFamily="34" charset="0"/>
              </a:rPr>
              <a:t>Estas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fallas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detectadas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pueden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confirmarse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mediante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otras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mediciones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como</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resistencia</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devanado</a:t>
            </a:r>
            <a:r>
              <a:rPr lang="en-US" altLang="en-US" dirty="0" smtClean="0">
                <a:solidFill>
                  <a:srgbClr val="282829"/>
                </a:solidFill>
                <a:latin typeface="Trebuchet MS" panose="020B0603020202020204" pitchFamily="34" charset="0"/>
              </a:rPr>
              <a:t> de CC, la </a:t>
            </a:r>
            <a:r>
              <a:rPr lang="en-US" altLang="en-US" dirty="0" err="1" smtClean="0">
                <a:solidFill>
                  <a:srgbClr val="282829"/>
                </a:solidFill>
                <a:latin typeface="Trebuchet MS" panose="020B0603020202020204" pitchFamily="34" charset="0"/>
              </a:rPr>
              <a:t>respuesta</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frecuencia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pérdidas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dispersión</a:t>
            </a:r>
            <a:r>
              <a:rPr lang="en-US" altLang="en-US" dirty="0" smtClean="0">
                <a:solidFill>
                  <a:srgbClr val="282829"/>
                </a:solidFill>
                <a:latin typeface="Trebuchet MS" panose="020B0603020202020204" pitchFamily="34" charset="0"/>
              </a:rPr>
              <a:t> (FRSL), la </a:t>
            </a:r>
            <a:r>
              <a:rPr lang="en-US" altLang="en-US" dirty="0" err="1" smtClean="0">
                <a:solidFill>
                  <a:srgbClr val="282829"/>
                </a:solidFill>
                <a:latin typeface="Trebuchet MS" panose="020B0603020202020204" pitchFamily="34" charset="0"/>
              </a:rPr>
              <a:t>impedancia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cortocircuito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reactancia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dispersión</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corriente</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excitación</a:t>
            </a:r>
            <a:r>
              <a:rPr lang="en-US" altLang="en-US" dirty="0" smtClean="0">
                <a:solidFill>
                  <a:srgbClr val="282829"/>
                </a:solidFill>
                <a:latin typeface="Trebuchet MS" panose="020B0603020202020204" pitchFamily="34" charset="0"/>
              </a:rPr>
              <a:t> o la </a:t>
            </a:r>
            <a:r>
              <a:rPr lang="en-US" altLang="en-US" dirty="0" err="1" smtClean="0">
                <a:solidFill>
                  <a:srgbClr val="282829"/>
                </a:solidFill>
                <a:latin typeface="Trebuchet MS" panose="020B0603020202020204" pitchFamily="34" charset="0"/>
              </a:rPr>
              <a:t>medición</a:t>
            </a:r>
            <a:r>
              <a:rPr lang="en-US" altLang="en-US" dirty="0" smtClean="0">
                <a:solidFill>
                  <a:srgbClr val="282829"/>
                </a:solidFill>
                <a:latin typeface="Trebuchet MS" panose="020B0603020202020204" pitchFamily="34" charset="0"/>
              </a:rPr>
              <a:t> de la </a:t>
            </a:r>
            <a:r>
              <a:rPr lang="en-US" altLang="en-US" dirty="0" err="1" smtClean="0">
                <a:solidFill>
                  <a:srgbClr val="282829"/>
                </a:solidFill>
                <a:latin typeface="Trebuchet MS" panose="020B0603020202020204" pitchFamily="34" charset="0"/>
              </a:rPr>
              <a:t>relación</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transformación</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transformador</a:t>
            </a:r>
            <a:r>
              <a:rPr lang="en-US" altLang="en-US" dirty="0" smtClean="0">
                <a:solidFill>
                  <a:srgbClr val="282829"/>
                </a:solidFill>
                <a:latin typeface="Trebuchet MS" panose="020B0603020202020204" pitchFamily="34" charset="0"/>
              </a:rPr>
              <a:t> (TTR).</a:t>
            </a:r>
            <a:endParaRPr lang="en-US" altLang="en-US" dirty="0" smtClean="0">
              <a:latin typeface="Trebuchet MS" panose="020B0603020202020204" pitchFamily="34" charset="0"/>
            </a:endParaRPr>
          </a:p>
          <a:p>
            <a:pPr eaLnBrk="1" hangingPunct="1">
              <a:lnSpc>
                <a:spcPct val="116000"/>
              </a:lnSpc>
              <a:spcBef>
                <a:spcPts val="425"/>
              </a:spcBef>
            </a:pPr>
            <a:r>
              <a:rPr lang="en-US" altLang="en-US" dirty="0" smtClean="0">
                <a:solidFill>
                  <a:srgbClr val="282829"/>
                </a:solidFill>
                <a:latin typeface="Trebuchet MS" panose="020B0603020202020204" pitchFamily="34" charset="0"/>
              </a:rPr>
              <a:t>El SFRA es un </a:t>
            </a:r>
            <a:r>
              <a:rPr lang="en-US" altLang="en-US" dirty="0" err="1" smtClean="0">
                <a:solidFill>
                  <a:srgbClr val="282829"/>
                </a:solidFill>
                <a:latin typeface="Trebuchet MS" panose="020B0603020202020204" pitchFamily="34" charset="0"/>
              </a:rPr>
              <a:t>método</a:t>
            </a:r>
            <a:r>
              <a:rPr lang="en-US" altLang="en-US" dirty="0" smtClean="0">
                <a:solidFill>
                  <a:srgbClr val="282829"/>
                </a:solidFill>
                <a:latin typeface="Trebuchet MS" panose="020B0603020202020204" pitchFamily="34" charset="0"/>
              </a:rPr>
              <a:t> no </a:t>
            </a:r>
            <a:r>
              <a:rPr lang="en-US" altLang="en-US" dirty="0" err="1" smtClean="0">
                <a:solidFill>
                  <a:srgbClr val="282829"/>
                </a:solidFill>
                <a:latin typeface="Trebuchet MS" panose="020B0603020202020204" pitchFamily="34" charset="0"/>
              </a:rPr>
              <a:t>invasivo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Permite</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evaluación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confiable</a:t>
            </a:r>
            <a:r>
              <a:rPr lang="en-US" altLang="en-US" dirty="0" smtClean="0">
                <a:solidFill>
                  <a:srgbClr val="282829"/>
                </a:solidFill>
                <a:latin typeface="Trebuchet MS" panose="020B0603020202020204" pitchFamily="34" charset="0"/>
              </a:rPr>
              <a:t> de la </a:t>
            </a:r>
            <a:r>
              <a:rPr lang="en-US" altLang="en-US" dirty="0" err="1" smtClean="0">
                <a:solidFill>
                  <a:srgbClr val="282829"/>
                </a:solidFill>
                <a:latin typeface="Trebuchet MS" panose="020B0603020202020204" pitchFamily="34" charset="0"/>
              </a:rPr>
              <a:t>integridad</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transformador</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potencia</a:t>
            </a:r>
            <a:r>
              <a:rPr lang="en-US" altLang="en-US" dirty="0" smtClean="0">
                <a:solidFill>
                  <a:srgbClr val="282829"/>
                </a:solidFill>
                <a:latin typeface="Trebuchet MS" panose="020B0603020202020204" pitchFamily="34" charset="0"/>
              </a:rPr>
              <a:t> sin </a:t>
            </a:r>
            <a:r>
              <a:rPr lang="en-US" altLang="en-US" dirty="0" err="1" smtClean="0">
                <a:solidFill>
                  <a:srgbClr val="282829"/>
                </a:solidFill>
                <a:latin typeface="Trebuchet MS" panose="020B0603020202020204" pitchFamily="34" charset="0"/>
              </a:rPr>
              <a:t>aplicar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alta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tensión</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lnSpc>
                <a:spcPct val="116000"/>
              </a:lnSpc>
              <a:spcBef>
                <a:spcPts val="425"/>
              </a:spcBef>
            </a:pPr>
            <a:r>
              <a:rPr lang="en-US" altLang="en-US" dirty="0" err="1" smtClean="0">
                <a:solidFill>
                  <a:srgbClr val="282829"/>
                </a:solidFill>
                <a:latin typeface="Trebuchet MS" panose="020B0603020202020204" pitchFamily="34" charset="0"/>
              </a:rPr>
              <a:t>Ningún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otro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método</a:t>
            </a:r>
            <a:r>
              <a:rPr lang="en-US" altLang="en-US" dirty="0" smtClean="0">
                <a:solidFill>
                  <a:srgbClr val="282829"/>
                </a:solidFill>
                <a:latin typeface="Trebuchet MS" panose="020B0603020202020204" pitchFamily="34" charset="0"/>
              </a:rPr>
              <a:t> es tan sensible a </a:t>
            </a:r>
            <a:r>
              <a:rPr lang="en-US" altLang="en-US" dirty="0" err="1" smtClean="0">
                <a:solidFill>
                  <a:srgbClr val="282829"/>
                </a:solidFill>
                <a:latin typeface="Trebuchet MS" panose="020B0603020202020204" pitchFamily="34" charset="0"/>
              </a:rPr>
              <a:t>las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deformaciones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mecánicas</a:t>
            </a:r>
            <a:r>
              <a:rPr lang="en-US" altLang="en-US" dirty="0" smtClean="0">
                <a:solidFill>
                  <a:srgbClr val="282829"/>
                </a:solidFill>
                <a:latin typeface="Trebuchet MS" panose="020B0603020202020204" pitchFamily="34" charset="0"/>
              </a:rPr>
              <a:t> de la parte </a:t>
            </a:r>
            <a:r>
              <a:rPr lang="en-US" altLang="en-US" dirty="0" err="1" smtClean="0">
                <a:solidFill>
                  <a:srgbClr val="282829"/>
                </a:solidFill>
                <a:latin typeface="Trebuchet MS" panose="020B0603020202020204" pitchFamily="34" charset="0"/>
              </a:rPr>
              <a:t>activa</a:t>
            </a:r>
            <a:r>
              <a:rPr lang="en-US" altLang="en-US" dirty="0" smtClean="0">
                <a:solidFill>
                  <a:srgbClr val="282829"/>
                </a:solidFill>
                <a:latin typeface="Trebuchet MS" panose="020B0603020202020204" pitchFamily="34" charset="0"/>
              </a:rPr>
              <a:t> de los </a:t>
            </a:r>
            <a:r>
              <a:rPr lang="en-US" altLang="en-US" dirty="0" err="1" smtClean="0">
                <a:solidFill>
                  <a:srgbClr val="282829"/>
                </a:solidFill>
                <a:latin typeface="Trebuchet MS" panose="020B0603020202020204" pitchFamily="34" charset="0"/>
              </a:rPr>
              <a:t>transformadores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potencia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como</a:t>
            </a:r>
            <a:r>
              <a:rPr lang="en-US" altLang="en-US" dirty="0" smtClean="0">
                <a:solidFill>
                  <a:srgbClr val="282829"/>
                </a:solidFill>
                <a:latin typeface="Trebuchet MS" panose="020B0603020202020204" pitchFamily="34" charset="0"/>
              </a:rPr>
              <a:t> el SFRA.</a:t>
            </a:r>
            <a:endParaRPr lang="en-US" altLang="en-US" dirty="0" smtClean="0">
              <a:latin typeface="Trebuchet MS" panose="020B0603020202020204" pitchFamily="34" charset="0"/>
            </a:endParaRPr>
          </a:p>
          <a:p>
            <a:pPr eaLnBrk="1" hangingPunct="1"/>
            <a:endParaRPr lang="en-US" altLang="en-US" dirty="0" smtClean="0"/>
          </a:p>
        </p:txBody>
      </p:sp>
      <p:sp>
        <p:nvSpPr>
          <p:cNvPr id="438276" name="Marcador de número de diapositiva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75E4475-81F0-4D0B-A2DC-C9F5818AD995}" type="slidenum">
              <a:rPr lang="en-US" altLang="en-US"/>
              <a:pPr/>
              <a:t>23</a:t>
            </a:fld>
            <a:endParaRPr lang="en-US" altLang="en-US"/>
          </a:p>
        </p:txBody>
      </p:sp>
    </p:spTree>
    <p:extLst>
      <p:ext uri="{BB962C8B-B14F-4D97-AF65-F5344CB8AC3E}">
        <p14:creationId xmlns:p14="http://schemas.microsoft.com/office/powerpoint/2010/main" xmlns="" val="16195635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39299" name="Marcador de nota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ts val="775"/>
              </a:spcBef>
            </a:pPr>
            <a:r>
              <a:rPr lang="en-US" altLang="en-US" sz="1800" b="1" dirty="0" smtClean="0">
                <a:solidFill>
                  <a:srgbClr val="005E9D"/>
                </a:solidFill>
                <a:latin typeface="Trebuchet MS" panose="020B0603020202020204" pitchFamily="34" charset="0"/>
              </a:rPr>
              <a:t>¿</a:t>
            </a:r>
            <a:r>
              <a:rPr lang="en-US" altLang="en-US" sz="1800" b="1" dirty="0" err="1" smtClean="0">
                <a:solidFill>
                  <a:srgbClr val="005E9D"/>
                </a:solidFill>
                <a:latin typeface="Trebuchet MS" panose="020B0603020202020204" pitchFamily="34" charset="0"/>
              </a:rPr>
              <a:t>Por</a:t>
            </a:r>
            <a:r>
              <a:rPr lang="en-US" altLang="en-US" sz="1800" b="1" dirty="0" smtClean="0">
                <a:solidFill>
                  <a:srgbClr val="005E9D"/>
                </a:solidFill>
                <a:latin typeface="Trebuchet MS" panose="020B0603020202020204" pitchFamily="34" charset="0"/>
              </a:rPr>
              <a:t> </a:t>
            </a:r>
            <a:r>
              <a:rPr lang="en-US" altLang="en-US" sz="1800" b="1" dirty="0" err="1" smtClean="0">
                <a:solidFill>
                  <a:srgbClr val="005E9D"/>
                </a:solidFill>
                <a:latin typeface="Trebuchet MS" panose="020B0603020202020204" pitchFamily="34" charset="0"/>
              </a:rPr>
              <a:t>qué</a:t>
            </a:r>
            <a:r>
              <a:rPr lang="en-US" altLang="en-US" sz="1800" b="1" dirty="0" smtClean="0">
                <a:solidFill>
                  <a:srgbClr val="005E9D"/>
                </a:solidFill>
                <a:latin typeface="Trebuchet MS" panose="020B0603020202020204" pitchFamily="34" charset="0"/>
              </a:rPr>
              <a:t> </a:t>
            </a:r>
            <a:r>
              <a:rPr lang="en-US" altLang="en-US" sz="1800" b="1" dirty="0" err="1" smtClean="0">
                <a:solidFill>
                  <a:srgbClr val="005E9D"/>
                </a:solidFill>
                <a:latin typeface="Trebuchet MS" panose="020B0603020202020204" pitchFamily="34" charset="0"/>
              </a:rPr>
              <a:t>medir</a:t>
            </a:r>
            <a:r>
              <a:rPr lang="en-US" altLang="en-US" sz="1800" b="1" dirty="0" smtClean="0">
                <a:solidFill>
                  <a:srgbClr val="005E9D"/>
                </a:solidFill>
                <a:latin typeface="Trebuchet MS" panose="020B0603020202020204" pitchFamily="34" charset="0"/>
              </a:rPr>
              <a:t>?</a:t>
            </a:r>
            <a:endParaRPr lang="en-US" altLang="en-US" sz="1800" b="1" dirty="0" smtClean="0">
              <a:latin typeface="Trebuchet MS" panose="020B0603020202020204" pitchFamily="34" charset="0"/>
            </a:endParaRPr>
          </a:p>
          <a:p>
            <a:pPr eaLnBrk="1" hangingPunct="1">
              <a:lnSpc>
                <a:spcPct val="116000"/>
              </a:lnSpc>
              <a:spcBef>
                <a:spcPts val="388"/>
              </a:spcBef>
            </a:pPr>
            <a:r>
              <a:rPr lang="en-US" altLang="en-US" dirty="0" smtClean="0">
                <a:solidFill>
                  <a:srgbClr val="282829"/>
                </a:solidFill>
                <a:latin typeface="Trebuchet MS" panose="020B0603020202020204" pitchFamily="34" charset="0"/>
              </a:rPr>
              <a:t>Se </a:t>
            </a:r>
            <a:r>
              <a:rPr lang="en-US" altLang="en-US" dirty="0" err="1" smtClean="0">
                <a:solidFill>
                  <a:srgbClr val="282829"/>
                </a:solidFill>
                <a:latin typeface="Trebuchet MS" panose="020B0603020202020204" pitchFamily="34" charset="0"/>
              </a:rPr>
              <a:t>utiliza</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análisis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respuesta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dieléctrica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también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denominado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análisis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respuesta</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frecuencia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dieléctrica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para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evaluar</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contenido</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humedad</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aislamiento</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celulosa</a:t>
            </a:r>
            <a:r>
              <a:rPr lang="en-US" altLang="en-US" dirty="0" smtClean="0">
                <a:solidFill>
                  <a:srgbClr val="282829"/>
                </a:solidFill>
                <a:latin typeface="Trebuchet MS" panose="020B0603020202020204" pitchFamily="34" charset="0"/>
              </a:rPr>
              <a:t> y, </a:t>
            </a:r>
            <a:r>
              <a:rPr lang="en-US" altLang="en-US" dirty="0" err="1" smtClean="0">
                <a:solidFill>
                  <a:srgbClr val="282829"/>
                </a:solidFill>
                <a:latin typeface="Trebuchet MS" panose="020B0603020202020204" pitchFamily="34" charset="0"/>
              </a:rPr>
              <a:t>por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tanto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determinar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su</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estado</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lnSpc>
                <a:spcPct val="116000"/>
              </a:lnSpc>
              <a:spcBef>
                <a:spcPts val="425"/>
              </a:spcBef>
            </a:pPr>
            <a:r>
              <a:rPr lang="en-US" altLang="en-US" dirty="0" smtClean="0">
                <a:solidFill>
                  <a:srgbClr val="282829"/>
                </a:solidFill>
                <a:latin typeface="Trebuchet MS" panose="020B0603020202020204" pitchFamily="34" charset="0"/>
              </a:rPr>
              <a:t>La </a:t>
            </a:r>
            <a:r>
              <a:rPr lang="en-US" altLang="en-US" dirty="0" err="1" smtClean="0">
                <a:solidFill>
                  <a:srgbClr val="282829"/>
                </a:solidFill>
                <a:latin typeface="Trebuchet MS" panose="020B0603020202020204" pitchFamily="34" charset="0"/>
              </a:rPr>
              <a:t>humedad</a:t>
            </a:r>
            <a:r>
              <a:rPr lang="en-US" altLang="en-US" dirty="0" smtClean="0">
                <a:solidFill>
                  <a:srgbClr val="282829"/>
                </a:solidFill>
                <a:latin typeface="Trebuchet MS" panose="020B0603020202020204" pitchFamily="34" charset="0"/>
              </a:rPr>
              <a:t> en los </a:t>
            </a:r>
            <a:r>
              <a:rPr lang="en-US" altLang="en-US" dirty="0" err="1" smtClean="0">
                <a:solidFill>
                  <a:srgbClr val="282829"/>
                </a:solidFill>
                <a:latin typeface="Trebuchet MS" panose="020B0603020202020204" pitchFamily="34" charset="0"/>
              </a:rPr>
              <a:t>transformadores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potencia</a:t>
            </a:r>
            <a:r>
              <a:rPr lang="en-US" altLang="en-US" dirty="0" smtClean="0">
                <a:solidFill>
                  <a:srgbClr val="282829"/>
                </a:solidFill>
                <a:latin typeface="Trebuchet MS" panose="020B0603020202020204" pitchFamily="34" charset="0"/>
              </a:rPr>
              <a:t> con </a:t>
            </a:r>
            <a:r>
              <a:rPr lang="en-US" altLang="en-US" dirty="0" err="1" smtClean="0">
                <a:solidFill>
                  <a:srgbClr val="282829"/>
                </a:solidFill>
                <a:latin typeface="Trebuchet MS" panose="020B0603020202020204" pitchFamily="34" charset="0"/>
              </a:rPr>
              <a:t>aislamiento</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aceite</a:t>
            </a:r>
            <a:r>
              <a:rPr lang="en-US" altLang="en-US" dirty="0" smtClean="0">
                <a:solidFill>
                  <a:srgbClr val="282829"/>
                </a:solidFill>
                <a:latin typeface="Trebuchet MS" panose="020B0603020202020204" pitchFamily="34" charset="0"/>
              </a:rPr>
              <a:t> y </a:t>
            </a:r>
            <a:r>
              <a:rPr lang="en-US" altLang="en-US" dirty="0" err="1" smtClean="0">
                <a:solidFill>
                  <a:srgbClr val="282829"/>
                </a:solidFill>
                <a:latin typeface="Trebuchet MS" panose="020B0603020202020204" pitchFamily="34" charset="0"/>
              </a:rPr>
              <a:t>papel</a:t>
            </a:r>
            <a:r>
              <a:rPr lang="en-US" altLang="en-US" dirty="0" smtClean="0">
                <a:solidFill>
                  <a:srgbClr val="282829"/>
                </a:solidFill>
                <a:latin typeface="Trebuchet MS" panose="020B0603020202020204" pitchFamily="34" charset="0"/>
              </a:rPr>
              <a:t> se produce </a:t>
            </a:r>
            <a:r>
              <a:rPr lang="en-US" altLang="en-US" dirty="0" err="1" smtClean="0">
                <a:solidFill>
                  <a:srgbClr val="282829"/>
                </a:solidFill>
                <a:latin typeface="Trebuchet MS" panose="020B0603020202020204" pitchFamily="34" charset="0"/>
              </a:rPr>
              <a:t>por</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envejecimiento</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papel</a:t>
            </a:r>
            <a:r>
              <a:rPr lang="en-US" altLang="en-US" dirty="0" smtClean="0">
                <a:solidFill>
                  <a:srgbClr val="282829"/>
                </a:solidFill>
                <a:latin typeface="Trebuchet MS" panose="020B0603020202020204" pitchFamily="34" charset="0"/>
              </a:rPr>
              <a:t> o </a:t>
            </a:r>
            <a:r>
              <a:rPr lang="en-US" altLang="en-US" dirty="0" err="1" smtClean="0">
                <a:solidFill>
                  <a:srgbClr val="282829"/>
                </a:solidFill>
                <a:latin typeface="Trebuchet MS" panose="020B0603020202020204" pitchFamily="34" charset="0"/>
              </a:rPr>
              <a:t>porque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penetra</a:t>
            </a:r>
            <a:r>
              <a:rPr lang="en-US" altLang="en-US" dirty="0" smtClean="0">
                <a:solidFill>
                  <a:srgbClr val="282829"/>
                </a:solidFill>
                <a:latin typeface="Trebuchet MS" panose="020B0603020202020204" pitchFamily="34" charset="0"/>
              </a:rPr>
              <a:t> en el </a:t>
            </a:r>
            <a:r>
              <a:rPr lang="en-US" altLang="en-US" dirty="0" err="1" smtClean="0">
                <a:solidFill>
                  <a:srgbClr val="282829"/>
                </a:solidFill>
                <a:latin typeface="Trebuchet MS" panose="020B0603020202020204" pitchFamily="34" charset="0"/>
              </a:rPr>
              <a:t>transformador</a:t>
            </a:r>
            <a:r>
              <a:rPr lang="es-E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a </a:t>
            </a:r>
            <a:r>
              <a:rPr lang="en-US" altLang="en-US" dirty="0" err="1" smtClean="0">
                <a:solidFill>
                  <a:srgbClr val="282829"/>
                </a:solidFill>
                <a:latin typeface="Trebuchet MS" panose="020B0603020202020204" pitchFamily="34" charset="0"/>
              </a:rPr>
              <a:t>través</a:t>
            </a:r>
            <a:r>
              <a:rPr lang="en-US" altLang="en-US" dirty="0" smtClean="0">
                <a:solidFill>
                  <a:srgbClr val="282829"/>
                </a:solidFill>
                <a:latin typeface="Trebuchet MS" panose="020B0603020202020204" pitchFamily="34" charset="0"/>
              </a:rPr>
              <a:t> de juntas con </a:t>
            </a:r>
            <a:r>
              <a:rPr lang="en-US" altLang="en-US" dirty="0" err="1" smtClean="0">
                <a:solidFill>
                  <a:srgbClr val="282829"/>
                </a:solidFill>
                <a:latin typeface="Trebuchet MS" panose="020B0603020202020204" pitchFamily="34" charset="0"/>
              </a:rPr>
              <a:t>fugas</a:t>
            </a:r>
            <a:r>
              <a:rPr lang="en-US" altLang="en-US" dirty="0" smtClean="0">
                <a:solidFill>
                  <a:srgbClr val="282829"/>
                </a:solidFill>
                <a:latin typeface="Trebuchet MS" panose="020B0603020202020204" pitchFamily="34" charset="0"/>
              </a:rPr>
              <a:t> o </a:t>
            </a:r>
            <a:r>
              <a:rPr lang="en-US" altLang="en-US" dirty="0" err="1" smtClean="0">
                <a:solidFill>
                  <a:srgbClr val="282829"/>
                </a:solidFill>
                <a:latin typeface="Trebuchet MS" panose="020B0603020202020204" pitchFamily="34" charset="0"/>
              </a:rPr>
              <a:t>respiraderos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Esto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provoca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una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reducción</a:t>
            </a:r>
            <a:r>
              <a:rPr lang="en-US" altLang="en-US" dirty="0" smtClean="0">
                <a:solidFill>
                  <a:srgbClr val="282829"/>
                </a:solidFill>
                <a:latin typeface="Trebuchet MS" panose="020B0603020202020204" pitchFamily="34" charset="0"/>
              </a:rPr>
              <a:t> de la </a:t>
            </a:r>
            <a:r>
              <a:rPr lang="en-US" altLang="en-US" dirty="0" err="1" smtClean="0">
                <a:solidFill>
                  <a:srgbClr val="282829"/>
                </a:solidFill>
                <a:latin typeface="Trebuchet MS" panose="020B0603020202020204" pitchFamily="34" charset="0"/>
              </a:rPr>
              <a:t>resistenci</a:t>
            </a:r>
            <a:r>
              <a:rPr lang="en-US" altLang="en-US" dirty="0" smtClean="0">
                <a:solidFill>
                  <a:srgbClr val="282829"/>
                </a:solidFill>
                <a:latin typeface="Trebuchet MS" panose="020B0603020202020204" pitchFamily="34" charset="0"/>
              </a:rPr>
              <a:t> a la </a:t>
            </a:r>
            <a:r>
              <a:rPr lang="en-US" altLang="en-US" dirty="0" err="1" smtClean="0">
                <a:solidFill>
                  <a:srgbClr val="282829"/>
                </a:solidFill>
                <a:latin typeface="Trebuchet MS" panose="020B0603020202020204" pitchFamily="34" charset="0"/>
              </a:rPr>
              <a:t>ruptura</a:t>
            </a:r>
            <a:r>
              <a:rPr lang="en-US" altLang="en-US" dirty="0" smtClean="0">
                <a:solidFill>
                  <a:srgbClr val="282829"/>
                </a:solidFill>
                <a:latin typeface="Trebuchet MS" panose="020B0603020202020204" pitchFamily="34" charset="0"/>
              </a:rPr>
              <a:t> y un </a:t>
            </a:r>
            <a:r>
              <a:rPr lang="en-US" altLang="en-US" dirty="0" err="1" smtClean="0">
                <a:solidFill>
                  <a:srgbClr val="282829"/>
                </a:solidFill>
                <a:latin typeface="Trebuchet MS" panose="020B0603020202020204" pitchFamily="34" charset="0"/>
              </a:rPr>
              <a:t>aumento</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envejecimiento</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aislamiento</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lnSpc>
                <a:spcPct val="116000"/>
              </a:lnSpc>
              <a:spcBef>
                <a:spcPts val="425"/>
              </a:spcBef>
            </a:pPr>
            <a:r>
              <a:rPr lang="en-US" altLang="en-US" dirty="0" err="1" smtClean="0">
                <a:solidFill>
                  <a:srgbClr val="282829"/>
                </a:solidFill>
                <a:latin typeface="Trebuchet MS" panose="020B0603020202020204" pitchFamily="34" charset="0"/>
              </a:rPr>
              <a:t>Conocer</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contenido</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humedad</a:t>
            </a:r>
            <a:r>
              <a:rPr lang="en-US" altLang="en-US" dirty="0" smtClean="0">
                <a:solidFill>
                  <a:srgbClr val="282829"/>
                </a:solidFill>
                <a:latin typeface="Trebuchet MS" panose="020B0603020202020204" pitchFamily="34" charset="0"/>
              </a:rPr>
              <a:t> es </a:t>
            </a:r>
            <a:r>
              <a:rPr lang="en-US" altLang="en-US" dirty="0" err="1" smtClean="0">
                <a:solidFill>
                  <a:srgbClr val="282829"/>
                </a:solidFill>
                <a:latin typeface="Trebuchet MS" panose="020B0603020202020204" pitchFamily="34" charset="0"/>
              </a:rPr>
              <a:t>importante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para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evaluar</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estado</a:t>
            </a:r>
            <a:r>
              <a:rPr lang="en-US" altLang="en-US" dirty="0" smtClean="0">
                <a:solidFill>
                  <a:srgbClr val="282829"/>
                </a:solidFill>
                <a:latin typeface="Trebuchet MS" panose="020B0603020202020204" pitchFamily="34" charset="0"/>
              </a:rPr>
              <a:t> de los bushings del </a:t>
            </a:r>
            <a:r>
              <a:rPr lang="en-US" altLang="en-US" dirty="0" err="1" smtClean="0">
                <a:solidFill>
                  <a:srgbClr val="282829"/>
                </a:solidFill>
                <a:latin typeface="Trebuchet MS" panose="020B0603020202020204" pitchFamily="34" charset="0"/>
              </a:rPr>
              <a:t>transformador</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potencia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Esta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medición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también</a:t>
            </a:r>
            <a:r>
              <a:rPr lang="en-US" altLang="en-US" dirty="0" smtClean="0">
                <a:solidFill>
                  <a:srgbClr val="282829"/>
                </a:solidFill>
                <a:latin typeface="Trebuchet MS" panose="020B0603020202020204" pitchFamily="34" charset="0"/>
              </a:rPr>
              <a:t> se</a:t>
            </a:r>
            <a:r>
              <a:rPr lang="es-E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usa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para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verificar</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bajo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contenido</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humedad</a:t>
            </a:r>
            <a:r>
              <a:rPr lang="en-US" altLang="en-US" dirty="0" smtClean="0">
                <a:solidFill>
                  <a:srgbClr val="282829"/>
                </a:solidFill>
                <a:latin typeface="Trebuchet MS" panose="020B0603020202020204" pitchFamily="34" charset="0"/>
              </a:rPr>
              <a:t> de los </a:t>
            </a:r>
            <a:r>
              <a:rPr lang="en-US" altLang="en-US" dirty="0" err="1" smtClean="0">
                <a:solidFill>
                  <a:srgbClr val="282829"/>
                </a:solidFill>
                <a:latin typeface="Trebuchet MS" panose="020B0603020202020204" pitchFamily="34" charset="0"/>
              </a:rPr>
              <a:t>nuevos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transformadores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después</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proceso</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secado</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endParaRPr lang="es-ES" altLang="en-US" dirty="0" smtClean="0"/>
          </a:p>
          <a:p>
            <a:pPr eaLnBrk="1" hangingPunct="1">
              <a:spcBef>
                <a:spcPts val="775"/>
              </a:spcBef>
            </a:pPr>
            <a:r>
              <a:rPr lang="en-US" altLang="en-US" sz="1800" b="1" dirty="0" smtClean="0">
                <a:solidFill>
                  <a:srgbClr val="005E9D"/>
                </a:solidFill>
                <a:latin typeface="Trebuchet MS" panose="020B0603020202020204" pitchFamily="34" charset="0"/>
              </a:rPr>
              <a:t>¿</a:t>
            </a:r>
            <a:r>
              <a:rPr lang="en-US" altLang="en-US" sz="1800" b="1" dirty="0" err="1" smtClean="0">
                <a:solidFill>
                  <a:srgbClr val="005E9D"/>
                </a:solidFill>
                <a:latin typeface="Trebuchet MS" panose="020B0603020202020204" pitchFamily="34" charset="0"/>
              </a:rPr>
              <a:t>Cómo</a:t>
            </a:r>
            <a:r>
              <a:rPr lang="en-US" altLang="en-US" sz="1800" b="1" dirty="0" smtClean="0">
                <a:solidFill>
                  <a:srgbClr val="005E9D"/>
                </a:solidFill>
                <a:latin typeface="Trebuchet MS" panose="020B0603020202020204" pitchFamily="34" charset="0"/>
              </a:rPr>
              <a:t> </a:t>
            </a:r>
            <a:r>
              <a:rPr lang="en-US" altLang="en-US" sz="1800" b="1" dirty="0" err="1" smtClean="0">
                <a:solidFill>
                  <a:srgbClr val="005E9D"/>
                </a:solidFill>
                <a:latin typeface="Trebuchet MS" panose="020B0603020202020204" pitchFamily="34" charset="0"/>
              </a:rPr>
              <a:t>funciona</a:t>
            </a:r>
            <a:r>
              <a:rPr lang="en-US" altLang="en-US" sz="1800" b="1" dirty="0" smtClean="0">
                <a:solidFill>
                  <a:srgbClr val="005E9D"/>
                </a:solidFill>
                <a:latin typeface="Trebuchet MS" panose="020B0603020202020204" pitchFamily="34" charset="0"/>
              </a:rPr>
              <a:t>?</a:t>
            </a:r>
            <a:endParaRPr lang="en-US" altLang="en-US" sz="1800" b="1" dirty="0" smtClean="0">
              <a:latin typeface="Trebuchet MS" panose="020B0603020202020204" pitchFamily="34" charset="0"/>
            </a:endParaRPr>
          </a:p>
          <a:p>
            <a:pPr eaLnBrk="1" hangingPunct="1">
              <a:lnSpc>
                <a:spcPct val="116000"/>
              </a:lnSpc>
              <a:spcBef>
                <a:spcPts val="388"/>
              </a:spcBef>
            </a:pPr>
            <a:r>
              <a:rPr lang="en-US" altLang="en-US" dirty="0" smtClean="0">
                <a:solidFill>
                  <a:srgbClr val="282829"/>
                </a:solidFill>
                <a:latin typeface="Trebuchet MS" panose="020B0603020202020204" pitchFamily="34" charset="0"/>
              </a:rPr>
              <a:t>La </a:t>
            </a:r>
            <a:r>
              <a:rPr lang="en-US" altLang="en-US" dirty="0" err="1" smtClean="0">
                <a:solidFill>
                  <a:srgbClr val="282829"/>
                </a:solidFill>
                <a:latin typeface="Trebuchet MS" panose="020B0603020202020204" pitchFamily="34" charset="0"/>
              </a:rPr>
              <a:t>cantidad</a:t>
            </a:r>
            <a:r>
              <a:rPr lang="en-US" altLang="en-US" dirty="0" smtClean="0">
                <a:solidFill>
                  <a:srgbClr val="282829"/>
                </a:solidFill>
                <a:latin typeface="Trebuchet MS" panose="020B0603020202020204" pitchFamily="34" charset="0"/>
              </a:rPr>
              <a:t> principal de </a:t>
            </a:r>
            <a:r>
              <a:rPr lang="en-US" altLang="en-US" dirty="0" err="1" smtClean="0">
                <a:solidFill>
                  <a:srgbClr val="282829"/>
                </a:solidFill>
                <a:latin typeface="Trebuchet MS" panose="020B0603020202020204" pitchFamily="34" charset="0"/>
              </a:rPr>
              <a:t>aislamiento</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celulosa</a:t>
            </a:r>
            <a:r>
              <a:rPr lang="en-US" altLang="en-US" dirty="0" smtClean="0">
                <a:solidFill>
                  <a:srgbClr val="282829"/>
                </a:solidFill>
                <a:latin typeface="Trebuchet MS" panose="020B0603020202020204" pitchFamily="34" charset="0"/>
              </a:rPr>
              <a:t> de la parte </a:t>
            </a:r>
            <a:r>
              <a:rPr lang="en-US" altLang="en-US" dirty="0" err="1" smtClean="0">
                <a:solidFill>
                  <a:srgbClr val="282829"/>
                </a:solidFill>
                <a:latin typeface="Trebuchet MS" panose="020B0603020202020204" pitchFamily="34" charset="0"/>
              </a:rPr>
              <a:t>activa</a:t>
            </a:r>
            <a:r>
              <a:rPr lang="en-US" altLang="en-US" dirty="0" smtClean="0">
                <a:solidFill>
                  <a:srgbClr val="282829"/>
                </a:solidFill>
                <a:latin typeface="Trebuchet MS" panose="020B0603020202020204" pitchFamily="34" charset="0"/>
              </a:rPr>
              <a:t> de un </a:t>
            </a:r>
            <a:r>
              <a:rPr lang="en-US" altLang="en-US" dirty="0" err="1" smtClean="0">
                <a:solidFill>
                  <a:srgbClr val="282829"/>
                </a:solidFill>
                <a:latin typeface="Trebuchet MS" panose="020B0603020202020204" pitchFamily="34" charset="0"/>
              </a:rPr>
              <a:t>transformador</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potencia</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encuentra</a:t>
            </a:r>
            <a:r>
              <a:rPr lang="en-US" altLang="en-US" dirty="0" smtClean="0">
                <a:solidFill>
                  <a:srgbClr val="282829"/>
                </a:solidFill>
                <a:latin typeface="Trebuchet MS" panose="020B0603020202020204" pitchFamily="34" charset="0"/>
              </a:rPr>
              <a:t> entre el </a:t>
            </a:r>
            <a:r>
              <a:rPr lang="en-US" altLang="en-US" dirty="0" err="1" smtClean="0">
                <a:solidFill>
                  <a:srgbClr val="282829"/>
                </a:solidFill>
                <a:latin typeface="Trebuchet MS" panose="020B0603020202020204" pitchFamily="34" charset="0"/>
              </a:rPr>
              <a:t>devanado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primario</a:t>
            </a:r>
            <a:r>
              <a:rPr lang="en-US" altLang="en-US" dirty="0" smtClean="0">
                <a:solidFill>
                  <a:srgbClr val="282829"/>
                </a:solidFill>
                <a:latin typeface="Trebuchet MS" panose="020B0603020202020204" pitchFamily="34" charset="0"/>
              </a:rPr>
              <a:t> y el </a:t>
            </a:r>
            <a:r>
              <a:rPr lang="en-US" altLang="en-US" dirty="0" err="1" smtClean="0">
                <a:solidFill>
                  <a:srgbClr val="282829"/>
                </a:solidFill>
                <a:latin typeface="Trebuchet MS" panose="020B0603020202020204" pitchFamily="34" charset="0"/>
              </a:rPr>
              <a:t>secundario</a:t>
            </a:r>
            <a:r>
              <a:rPr lang="en-US" altLang="en-US" dirty="0" smtClean="0">
                <a:solidFill>
                  <a:srgbClr val="282829"/>
                </a:solidFill>
                <a:latin typeface="Trebuchet MS" panose="020B0603020202020204" pitchFamily="34" charset="0"/>
              </a:rPr>
              <a:t>. Para </a:t>
            </a:r>
            <a:r>
              <a:rPr lang="en-US" altLang="en-US" dirty="0" err="1" smtClean="0">
                <a:solidFill>
                  <a:srgbClr val="282829"/>
                </a:solidFill>
                <a:latin typeface="Trebuchet MS" panose="020B0603020202020204" pitchFamily="34" charset="0"/>
              </a:rPr>
              <a:t>medir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este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aislamiento</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conecta</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salida</a:t>
            </a:r>
            <a:r>
              <a:rPr lang="en-US" altLang="en-US" dirty="0" smtClean="0">
                <a:solidFill>
                  <a:srgbClr val="282829"/>
                </a:solidFill>
                <a:latin typeface="Trebuchet MS" panose="020B0603020202020204" pitchFamily="34" charset="0"/>
              </a:rPr>
              <a:t> al </a:t>
            </a:r>
            <a:r>
              <a:rPr lang="en-US" altLang="en-US" dirty="0" err="1" smtClean="0">
                <a:solidFill>
                  <a:srgbClr val="282829"/>
                </a:solidFill>
                <a:latin typeface="Trebuchet MS" panose="020B0603020202020204" pitchFamily="34" charset="0"/>
              </a:rPr>
              <a:t>devanado</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alta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tensión</a:t>
            </a:r>
            <a:r>
              <a:rPr lang="en-US" altLang="en-US" dirty="0" smtClean="0">
                <a:solidFill>
                  <a:srgbClr val="282829"/>
                </a:solidFill>
                <a:latin typeface="Trebuchet MS" panose="020B0603020202020204" pitchFamily="34" charset="0"/>
              </a:rPr>
              <a:t> y la </a:t>
            </a:r>
            <a:r>
              <a:rPr lang="en-US" altLang="en-US" dirty="0" err="1" smtClean="0">
                <a:solidFill>
                  <a:srgbClr val="282829"/>
                </a:solidFill>
                <a:latin typeface="Trebuchet MS" panose="020B0603020202020204" pitchFamily="34" charset="0"/>
              </a:rPr>
              <a:t>entrada</a:t>
            </a:r>
            <a:r>
              <a:rPr lang="en-US" altLang="en-US" dirty="0" smtClean="0">
                <a:solidFill>
                  <a:srgbClr val="282829"/>
                </a:solidFill>
                <a:latin typeface="Trebuchet MS" panose="020B0603020202020204" pitchFamily="34" charset="0"/>
              </a:rPr>
              <a:t> al </a:t>
            </a:r>
            <a:r>
              <a:rPr lang="en-US" altLang="en-US" dirty="0" err="1" smtClean="0">
                <a:solidFill>
                  <a:srgbClr val="282829"/>
                </a:solidFill>
                <a:latin typeface="Trebuchet MS" panose="020B0603020202020204" pitchFamily="34" charset="0"/>
              </a:rPr>
              <a:t>devanado</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baja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tensión</a:t>
            </a:r>
            <a:r>
              <a:rPr lang="en-US" altLang="en-US" dirty="0" smtClean="0">
                <a:solidFill>
                  <a:srgbClr val="282829"/>
                </a:solidFill>
                <a:latin typeface="Trebuchet MS" panose="020B0603020202020204" pitchFamily="34" charset="0"/>
              </a:rPr>
              <a:t>. Las </a:t>
            </a:r>
            <a:r>
              <a:rPr lang="en-US" altLang="en-US" dirty="0" err="1" smtClean="0">
                <a:solidFill>
                  <a:srgbClr val="282829"/>
                </a:solidFill>
                <a:latin typeface="Trebuchet MS" panose="020B0603020202020204" pitchFamily="34" charset="0"/>
              </a:rPr>
              <a:t>corrientes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capacitivas</a:t>
            </a:r>
            <a:r>
              <a:rPr lang="en-US" altLang="en-US" dirty="0" smtClean="0">
                <a:solidFill>
                  <a:srgbClr val="282829"/>
                </a:solidFill>
                <a:latin typeface="Trebuchet MS" panose="020B0603020202020204" pitchFamily="34" charset="0"/>
              </a:rPr>
              <a:t> y </a:t>
            </a:r>
            <a:r>
              <a:rPr lang="en-US" altLang="en-US" dirty="0" err="1" smtClean="0">
                <a:solidFill>
                  <a:srgbClr val="282829"/>
                </a:solidFill>
                <a:latin typeface="Trebuchet MS" panose="020B0603020202020204" pitchFamily="34" charset="0"/>
              </a:rPr>
              <a:t>resistivas</a:t>
            </a:r>
            <a:r>
              <a:rPr lang="en-US" altLang="en-US" dirty="0" smtClean="0">
                <a:solidFill>
                  <a:srgbClr val="282829"/>
                </a:solidFill>
                <a:latin typeface="Trebuchet MS" panose="020B0603020202020204" pitchFamily="34" charset="0"/>
              </a:rPr>
              <a:t> no </a:t>
            </a:r>
            <a:r>
              <a:rPr lang="en-US" altLang="en-US" dirty="0" err="1" smtClean="0">
                <a:solidFill>
                  <a:srgbClr val="282829"/>
                </a:solidFill>
                <a:latin typeface="Trebuchet MS" panose="020B0603020202020204" pitchFamily="34" charset="0"/>
              </a:rPr>
              <a:t>deseadas</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derivan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mediante</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conexión</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guarda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que</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aplica</a:t>
            </a:r>
            <a:r>
              <a:rPr lang="en-US" altLang="en-US" dirty="0" smtClean="0">
                <a:solidFill>
                  <a:srgbClr val="282829"/>
                </a:solidFill>
                <a:latin typeface="Trebuchet MS" panose="020B0603020202020204" pitchFamily="34" charset="0"/>
              </a:rPr>
              <a:t> a la </a:t>
            </a:r>
            <a:r>
              <a:rPr lang="en-US" altLang="en-US" dirty="0" err="1" smtClean="0">
                <a:solidFill>
                  <a:srgbClr val="282829"/>
                </a:solidFill>
                <a:latin typeface="Trebuchet MS" panose="020B0603020202020204" pitchFamily="34" charset="0"/>
              </a:rPr>
              <a:t>cuba</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lnSpc>
                <a:spcPct val="116000"/>
              </a:lnSpc>
              <a:spcBef>
                <a:spcPts val="425"/>
              </a:spcBef>
            </a:pPr>
            <a:r>
              <a:rPr lang="en-US" altLang="en-US" dirty="0" smtClean="0">
                <a:solidFill>
                  <a:srgbClr val="282829"/>
                </a:solidFill>
                <a:latin typeface="Trebuchet MS" panose="020B0603020202020204" pitchFamily="34" charset="0"/>
              </a:rPr>
              <a:t>Se </a:t>
            </a:r>
            <a:r>
              <a:rPr lang="en-US" altLang="en-US" dirty="0" err="1" smtClean="0">
                <a:solidFill>
                  <a:srgbClr val="282829"/>
                </a:solidFill>
                <a:latin typeface="Trebuchet MS" panose="020B0603020202020204" pitchFamily="34" charset="0"/>
              </a:rPr>
              <a:t>mide</a:t>
            </a:r>
            <a:r>
              <a:rPr lang="en-US" altLang="en-US" dirty="0" smtClean="0">
                <a:solidFill>
                  <a:srgbClr val="282829"/>
                </a:solidFill>
                <a:latin typeface="Trebuchet MS" panose="020B0603020202020204" pitchFamily="34" charset="0"/>
              </a:rPr>
              <a:t> el factor de </a:t>
            </a:r>
            <a:r>
              <a:rPr lang="en-US" altLang="en-US" dirty="0" err="1" smtClean="0">
                <a:solidFill>
                  <a:srgbClr val="282829"/>
                </a:solidFill>
                <a:latin typeface="Trebuchet MS" panose="020B0603020202020204" pitchFamily="34" charset="0"/>
              </a:rPr>
              <a:t>potencia</a:t>
            </a:r>
            <a:r>
              <a:rPr lang="en-US" altLang="en-US" dirty="0" smtClean="0">
                <a:solidFill>
                  <a:srgbClr val="282829"/>
                </a:solidFill>
                <a:latin typeface="Trebuchet MS" panose="020B0603020202020204" pitchFamily="34" charset="0"/>
              </a:rPr>
              <a:t>/factor de </a:t>
            </a:r>
            <a:r>
              <a:rPr lang="en-US" altLang="en-US" dirty="0" err="1" smtClean="0">
                <a:solidFill>
                  <a:srgbClr val="282829"/>
                </a:solidFill>
                <a:latin typeface="Trebuchet MS" panose="020B0603020202020204" pitchFamily="34" charset="0"/>
              </a:rPr>
              <a:t>disipación</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este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aislamiento</a:t>
            </a:r>
            <a:r>
              <a:rPr lang="en-US" altLang="en-US" dirty="0" smtClean="0">
                <a:solidFill>
                  <a:srgbClr val="282829"/>
                </a:solidFill>
                <a:latin typeface="Trebuchet MS" panose="020B0603020202020204" pitchFamily="34" charset="0"/>
              </a:rPr>
              <a:t> en un </a:t>
            </a:r>
            <a:r>
              <a:rPr lang="en-US" altLang="en-US" dirty="0" err="1" smtClean="0">
                <a:solidFill>
                  <a:srgbClr val="282829"/>
                </a:solidFill>
                <a:latin typeface="Trebuchet MS" panose="020B0603020202020204" pitchFamily="34" charset="0"/>
              </a:rPr>
              <a:t>amplio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rango</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frecuencias</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curva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resultante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contiene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información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sobre</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estado</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aislamiento</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lnSpc>
                <a:spcPct val="116000"/>
              </a:lnSpc>
              <a:spcBef>
                <a:spcPts val="425"/>
              </a:spcBef>
            </a:pPr>
            <a:r>
              <a:rPr lang="en-US" altLang="en-US" dirty="0" smtClean="0">
                <a:solidFill>
                  <a:srgbClr val="282829"/>
                </a:solidFill>
                <a:latin typeface="Trebuchet MS" panose="020B0603020202020204" pitchFamily="34" charset="0"/>
              </a:rPr>
              <a:t>Las </a:t>
            </a:r>
            <a:r>
              <a:rPr lang="en-US" altLang="en-US" dirty="0" err="1" smtClean="0">
                <a:solidFill>
                  <a:srgbClr val="282829"/>
                </a:solidFill>
                <a:latin typeface="Trebuchet MS" panose="020B0603020202020204" pitchFamily="34" charset="0"/>
              </a:rPr>
              <a:t>frecuencias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muy</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bajas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contienen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información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sobre</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humedad</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aislamiento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sólido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mientras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que</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posición</a:t>
            </a:r>
            <a:r>
              <a:rPr lang="en-US" altLang="en-US" dirty="0" smtClean="0">
                <a:solidFill>
                  <a:srgbClr val="282829"/>
                </a:solidFill>
                <a:latin typeface="Trebuchet MS" panose="020B0603020202020204" pitchFamily="34" charset="0"/>
              </a:rPr>
              <a:t> de la </a:t>
            </a:r>
            <a:r>
              <a:rPr lang="en-US" altLang="en-US" dirty="0" err="1" smtClean="0">
                <a:solidFill>
                  <a:srgbClr val="282829"/>
                </a:solidFill>
                <a:latin typeface="Trebuchet MS" panose="020B0603020202020204" pitchFamily="34" charset="0"/>
              </a:rPr>
              <a:t>pendiente</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las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frecuencias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rango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medio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indica</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conductividad</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aislamiento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líquido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Esta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curva</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compara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automáticamente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para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modelizar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las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curvas</a:t>
            </a:r>
            <a:r>
              <a:rPr lang="en-US" altLang="en-US" dirty="0" smtClean="0">
                <a:solidFill>
                  <a:srgbClr val="282829"/>
                </a:solidFill>
                <a:latin typeface="Trebuchet MS" panose="020B0603020202020204" pitchFamily="34" charset="0"/>
              </a:rPr>
              <a:t> y se </a:t>
            </a:r>
            <a:r>
              <a:rPr lang="en-US" altLang="en-US" dirty="0" err="1" smtClean="0">
                <a:solidFill>
                  <a:srgbClr val="282829"/>
                </a:solidFill>
                <a:latin typeface="Trebuchet MS" panose="020B0603020202020204" pitchFamily="34" charset="0"/>
              </a:rPr>
              <a:t>calcula</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contenido</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humedad</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aislamiento</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celulosa</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endParaRPr lang="es-ES" altLang="en-US" dirty="0" smtClean="0"/>
          </a:p>
          <a:p>
            <a:pPr algn="just" eaLnBrk="1" hangingPunct="1">
              <a:spcBef>
                <a:spcPts val="775"/>
              </a:spcBef>
            </a:pPr>
            <a:r>
              <a:rPr lang="en-US" altLang="en-US" sz="1800" b="1" dirty="0" err="1" smtClean="0">
                <a:solidFill>
                  <a:srgbClr val="005E9D"/>
                </a:solidFill>
                <a:latin typeface="Trebuchet MS" panose="020B0603020202020204" pitchFamily="34" charset="0"/>
              </a:rPr>
              <a:t>Adicionalmente</a:t>
            </a:r>
            <a:r>
              <a:rPr lang="en-US" altLang="en-US" sz="1800" b="1" dirty="0" smtClean="0">
                <a:solidFill>
                  <a:srgbClr val="005E9D"/>
                </a:solidFill>
                <a:latin typeface="Trebuchet MS" panose="020B0603020202020204" pitchFamily="34" charset="0"/>
              </a:rPr>
              <a:t>...</a:t>
            </a:r>
            <a:endParaRPr lang="en-US" altLang="en-US" sz="1800" b="1" dirty="0" smtClean="0">
              <a:latin typeface="Trebuchet MS" panose="020B0603020202020204" pitchFamily="34" charset="0"/>
            </a:endParaRPr>
          </a:p>
          <a:p>
            <a:pPr algn="just" eaLnBrk="1" hangingPunct="1">
              <a:lnSpc>
                <a:spcPct val="116000"/>
              </a:lnSpc>
              <a:spcBef>
                <a:spcPts val="388"/>
              </a:spcBef>
            </a:pPr>
            <a:r>
              <a:rPr lang="en-US" altLang="en-US" dirty="0" smtClean="0">
                <a:solidFill>
                  <a:srgbClr val="282829"/>
                </a:solidFill>
                <a:latin typeface="Trebuchet MS" panose="020B0603020202020204" pitchFamily="34" charset="0"/>
              </a:rPr>
              <a:t>Este </a:t>
            </a:r>
            <a:r>
              <a:rPr lang="en-US" altLang="en-US" dirty="0" err="1" smtClean="0">
                <a:solidFill>
                  <a:srgbClr val="282829"/>
                </a:solidFill>
                <a:latin typeface="Trebuchet MS" panose="020B0603020202020204" pitchFamily="34" charset="0"/>
              </a:rPr>
              <a:t>método</a:t>
            </a:r>
            <a:r>
              <a:rPr lang="en-US" altLang="en-US" dirty="0" smtClean="0">
                <a:solidFill>
                  <a:srgbClr val="282829"/>
                </a:solidFill>
                <a:latin typeface="Trebuchet MS" panose="020B0603020202020204" pitchFamily="34" charset="0"/>
              </a:rPr>
              <a:t> es </a:t>
            </a:r>
            <a:r>
              <a:rPr lang="en-US" altLang="en-US" dirty="0" err="1" smtClean="0">
                <a:solidFill>
                  <a:srgbClr val="282829"/>
                </a:solidFill>
                <a:latin typeface="Trebuchet MS" panose="020B0603020202020204" pitchFamily="34" charset="0"/>
              </a:rPr>
              <a:t>científicamente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aprobado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por</a:t>
            </a:r>
            <a:r>
              <a:rPr lang="en-US" altLang="en-US" dirty="0" smtClean="0">
                <a:solidFill>
                  <a:srgbClr val="282829"/>
                </a:solidFill>
                <a:latin typeface="Trebuchet MS" panose="020B0603020202020204" pitchFamily="34" charset="0"/>
              </a:rPr>
              <a:t> CIGRE. No </a:t>
            </a:r>
            <a:r>
              <a:rPr lang="en-US" altLang="en-US" dirty="0" err="1" smtClean="0">
                <a:solidFill>
                  <a:srgbClr val="282829"/>
                </a:solidFill>
                <a:latin typeface="Trebuchet MS" panose="020B0603020202020204" pitchFamily="34" charset="0"/>
              </a:rPr>
              <a:t>existe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otra</a:t>
            </a:r>
            <a:r>
              <a:rPr lang="en-US" altLang="en-US" dirty="0" smtClean="0">
                <a:solidFill>
                  <a:srgbClr val="282829"/>
                </a:solidFill>
                <a:latin typeface="Trebuchet MS" panose="020B0603020202020204" pitchFamily="34" charset="0"/>
              </a:rPr>
              <a:t> forma no </a:t>
            </a:r>
            <a:r>
              <a:rPr lang="en-US" altLang="en-US" dirty="0" err="1" smtClean="0">
                <a:solidFill>
                  <a:srgbClr val="282829"/>
                </a:solidFill>
                <a:latin typeface="Trebuchet MS" panose="020B0603020202020204" pitchFamily="34" charset="0"/>
              </a:rPr>
              <a:t>invasiva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evaluar</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humedad</a:t>
            </a:r>
            <a:r>
              <a:rPr lang="en-US" altLang="en-US" dirty="0" smtClean="0">
                <a:solidFill>
                  <a:srgbClr val="282829"/>
                </a:solidFill>
                <a:latin typeface="Trebuchet MS" panose="020B0603020202020204" pitchFamily="34" charset="0"/>
              </a:rPr>
              <a:t> en un </a:t>
            </a:r>
            <a:r>
              <a:rPr lang="en-US" altLang="en-US" dirty="0" err="1" smtClean="0">
                <a:solidFill>
                  <a:srgbClr val="282829"/>
                </a:solidFill>
                <a:latin typeface="Trebuchet MS" panose="020B0603020202020204" pitchFamily="34" charset="0"/>
              </a:rPr>
              <a:t>transformador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que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brinde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precisión</a:t>
            </a:r>
            <a:r>
              <a:rPr lang="en-US" altLang="en-US" dirty="0" smtClean="0">
                <a:solidFill>
                  <a:srgbClr val="282829"/>
                </a:solidFill>
                <a:latin typeface="Trebuchet MS" panose="020B0603020202020204" pitchFamily="34" charset="0"/>
              </a:rPr>
              <a:t> comparable.</a:t>
            </a:r>
            <a:endParaRPr lang="en-US" altLang="en-US" dirty="0" smtClean="0">
              <a:latin typeface="Trebuchet MS" panose="020B0603020202020204" pitchFamily="34" charset="0"/>
            </a:endParaRPr>
          </a:p>
          <a:p>
            <a:pPr eaLnBrk="1" hangingPunct="1">
              <a:lnSpc>
                <a:spcPct val="116000"/>
              </a:lnSpc>
              <a:spcBef>
                <a:spcPts val="425"/>
              </a:spcBef>
            </a:pPr>
            <a:r>
              <a:rPr lang="en-US" altLang="en-US" dirty="0" smtClean="0">
                <a:solidFill>
                  <a:srgbClr val="282829"/>
                </a:solidFill>
                <a:latin typeface="Trebuchet MS" panose="020B0603020202020204" pitchFamily="34" charset="0"/>
              </a:rPr>
              <a:t>El </a:t>
            </a:r>
            <a:r>
              <a:rPr lang="en-US" altLang="en-US" dirty="0" err="1" smtClean="0">
                <a:solidFill>
                  <a:srgbClr val="282829"/>
                </a:solidFill>
                <a:latin typeface="Trebuchet MS" panose="020B0603020202020204" pitchFamily="34" charset="0"/>
              </a:rPr>
              <a:t>contenido</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humedad</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determina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directamente</a:t>
            </a:r>
            <a:r>
              <a:rPr lang="en-US" altLang="en-US" dirty="0" smtClean="0">
                <a:solidFill>
                  <a:srgbClr val="282829"/>
                </a:solidFill>
                <a:latin typeface="Trebuchet MS" panose="020B0603020202020204" pitchFamily="34" charset="0"/>
              </a:rPr>
              <a:t> en la </a:t>
            </a:r>
            <a:r>
              <a:rPr lang="en-US" altLang="en-US" dirty="0" err="1" smtClean="0">
                <a:solidFill>
                  <a:srgbClr val="282829"/>
                </a:solidFill>
                <a:latin typeface="Trebuchet MS" panose="020B0603020202020204" pitchFamily="34" charset="0"/>
              </a:rPr>
              <a:t>celulosa</a:t>
            </a:r>
            <a:r>
              <a:rPr lang="en-US" altLang="en-US" dirty="0" smtClean="0">
                <a:solidFill>
                  <a:srgbClr val="282829"/>
                </a:solidFill>
                <a:latin typeface="Trebuchet MS" panose="020B0603020202020204" pitchFamily="34" charset="0"/>
              </a:rPr>
              <a:t> y no se deduce de la </a:t>
            </a:r>
            <a:r>
              <a:rPr lang="en-US" altLang="en-US" dirty="0" err="1" smtClean="0">
                <a:solidFill>
                  <a:srgbClr val="282829"/>
                </a:solidFill>
                <a:latin typeface="Trebuchet MS" panose="020B0603020202020204" pitchFamily="34" charset="0"/>
              </a:rPr>
              <a:t>humedad</a:t>
            </a:r>
            <a:r>
              <a:rPr lang="en-US" altLang="en-US" dirty="0" smtClean="0">
                <a:solidFill>
                  <a:srgbClr val="282829"/>
                </a:solidFill>
                <a:latin typeface="Trebuchet MS" panose="020B0603020202020204" pitchFamily="34" charset="0"/>
              </a:rPr>
              <a:t> en el </a:t>
            </a:r>
            <a:r>
              <a:rPr lang="en-US" altLang="en-US" dirty="0" err="1" smtClean="0">
                <a:solidFill>
                  <a:srgbClr val="282829"/>
                </a:solidFill>
                <a:latin typeface="Trebuchet MS" panose="020B0603020202020204" pitchFamily="34" charset="0"/>
              </a:rPr>
              <a:t>aceite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Por</a:t>
            </a:r>
            <a:r>
              <a:rPr lang="en-US" altLang="en-US" dirty="0" smtClean="0">
                <a:solidFill>
                  <a:srgbClr val="282829"/>
                </a:solidFill>
                <a:latin typeface="Trebuchet MS" panose="020B0603020202020204" pitchFamily="34" charset="0"/>
              </a:rPr>
              <a:t> lo </a:t>
            </a:r>
            <a:r>
              <a:rPr lang="en-US" altLang="en-US" dirty="0" err="1" smtClean="0">
                <a:solidFill>
                  <a:srgbClr val="282829"/>
                </a:solidFill>
                <a:latin typeface="Trebuchet MS" panose="020B0603020202020204" pitchFamily="34" charset="0"/>
              </a:rPr>
              <a:t>tanto</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método</a:t>
            </a:r>
            <a:r>
              <a:rPr lang="en-US" altLang="en-US" dirty="0" smtClean="0">
                <a:solidFill>
                  <a:srgbClr val="282829"/>
                </a:solidFill>
                <a:latin typeface="Trebuchet MS" panose="020B0603020202020204" pitchFamily="34" charset="0"/>
              </a:rPr>
              <a:t> es </a:t>
            </a:r>
            <a:r>
              <a:rPr lang="en-US" altLang="en-US" dirty="0" err="1" smtClean="0">
                <a:solidFill>
                  <a:srgbClr val="282829"/>
                </a:solidFill>
                <a:latin typeface="Trebuchet MS" panose="020B0603020202020204" pitchFamily="34" charset="0"/>
              </a:rPr>
              <a:t>aplicable</a:t>
            </a:r>
            <a:r>
              <a:rPr lang="en-US" altLang="en-US" dirty="0" smtClean="0">
                <a:solidFill>
                  <a:srgbClr val="282829"/>
                </a:solidFill>
                <a:latin typeface="Trebuchet MS" panose="020B0603020202020204" pitchFamily="34" charset="0"/>
              </a:rPr>
              <a:t> a </a:t>
            </a:r>
            <a:r>
              <a:rPr lang="en-US" altLang="en-US" dirty="0" err="1" smtClean="0">
                <a:solidFill>
                  <a:srgbClr val="282829"/>
                </a:solidFill>
                <a:latin typeface="Trebuchet MS" panose="020B0603020202020204" pitchFamily="34" charset="0"/>
              </a:rPr>
              <a:t>todas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las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temperaturas</a:t>
            </a:r>
            <a:r>
              <a:rPr lang="en-US" altLang="en-US" dirty="0" smtClean="0">
                <a:solidFill>
                  <a:srgbClr val="282829"/>
                </a:solidFill>
                <a:latin typeface="Trebuchet MS" panose="020B0603020202020204" pitchFamily="34" charset="0"/>
              </a:rPr>
              <a:t> y no hay </a:t>
            </a:r>
            <a:r>
              <a:rPr lang="en-US" altLang="en-US" dirty="0" err="1" smtClean="0">
                <a:solidFill>
                  <a:srgbClr val="282829"/>
                </a:solidFill>
                <a:latin typeface="Trebuchet MS" panose="020B0603020202020204" pitchFamily="34" charset="0"/>
              </a:rPr>
              <a:t>necesidad</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esperar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hasta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que</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haya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alcanzado</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equilibrio</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humedad</a:t>
            </a:r>
            <a:r>
              <a:rPr lang="en-US" altLang="en-US" dirty="0" smtClean="0">
                <a:solidFill>
                  <a:srgbClr val="282829"/>
                </a:solidFill>
                <a:latin typeface="Trebuchet MS" panose="020B0603020202020204" pitchFamily="34" charset="0"/>
              </a:rPr>
              <a:t> entre el </a:t>
            </a:r>
            <a:r>
              <a:rPr lang="en-US" altLang="en-US" dirty="0" err="1" smtClean="0">
                <a:solidFill>
                  <a:srgbClr val="282829"/>
                </a:solidFill>
                <a:latin typeface="Trebuchet MS" panose="020B0603020202020204" pitchFamily="34" charset="0"/>
              </a:rPr>
              <a:t>papel</a:t>
            </a:r>
            <a:r>
              <a:rPr lang="en-US" altLang="en-US" dirty="0" smtClean="0">
                <a:solidFill>
                  <a:srgbClr val="282829"/>
                </a:solidFill>
                <a:latin typeface="Trebuchet MS" panose="020B0603020202020204" pitchFamily="34" charset="0"/>
              </a:rPr>
              <a:t> y </a:t>
            </a:r>
            <a:r>
              <a:rPr lang="en-US" altLang="en-US" dirty="0" err="1" smtClean="0">
                <a:solidFill>
                  <a:srgbClr val="282829"/>
                </a:solidFill>
                <a:latin typeface="Trebuchet MS" panose="020B0603020202020204" pitchFamily="34" charset="0"/>
              </a:rPr>
              <a:t>aceite</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lnSpc>
                <a:spcPct val="116000"/>
              </a:lnSpc>
              <a:spcBef>
                <a:spcPts val="425"/>
              </a:spcBef>
            </a:pPr>
            <a:r>
              <a:rPr lang="en-US" altLang="en-US" dirty="0" smtClean="0">
                <a:solidFill>
                  <a:srgbClr val="282829"/>
                </a:solidFill>
                <a:latin typeface="Trebuchet MS" panose="020B0603020202020204" pitchFamily="34" charset="0"/>
              </a:rPr>
              <a:t>La </a:t>
            </a:r>
            <a:r>
              <a:rPr lang="en-US" altLang="en-US" dirty="0" err="1" smtClean="0">
                <a:solidFill>
                  <a:srgbClr val="282829"/>
                </a:solidFill>
                <a:latin typeface="Trebuchet MS" panose="020B0603020202020204" pitchFamily="34" charset="0"/>
              </a:rPr>
              <a:t>evaluación</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realiza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acuerdo</a:t>
            </a:r>
            <a:r>
              <a:rPr lang="en-US" altLang="en-US" dirty="0" smtClean="0">
                <a:solidFill>
                  <a:srgbClr val="282829"/>
                </a:solidFill>
                <a:latin typeface="Trebuchet MS" panose="020B0603020202020204" pitchFamily="34" charset="0"/>
              </a:rPr>
              <a:t> con la </a:t>
            </a:r>
            <a:r>
              <a:rPr lang="en-US" altLang="en-US" dirty="0" err="1" smtClean="0">
                <a:solidFill>
                  <a:srgbClr val="282829"/>
                </a:solidFill>
                <a:latin typeface="Trebuchet MS" panose="020B0603020202020204" pitchFamily="34" charset="0"/>
              </a:rPr>
              <a:t>norma</a:t>
            </a:r>
            <a:r>
              <a:rPr lang="en-US" altLang="en-US" dirty="0" smtClean="0">
                <a:solidFill>
                  <a:srgbClr val="282829"/>
                </a:solidFill>
                <a:latin typeface="Trebuchet MS" panose="020B0603020202020204" pitchFamily="34" charset="0"/>
              </a:rPr>
              <a:t> IEC 60422 </a:t>
            </a:r>
            <a:r>
              <a:rPr lang="en-US" altLang="en-US" dirty="0" err="1" smtClean="0">
                <a:solidFill>
                  <a:srgbClr val="282829"/>
                </a:solidFill>
                <a:latin typeface="Trebuchet MS" panose="020B0603020202020204" pitchFamily="34" charset="0"/>
              </a:rPr>
              <a:t>que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ofrece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categorías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para</a:t>
            </a:r>
            <a:r>
              <a:rPr lang="en-US" altLang="en-US" dirty="0" smtClean="0">
                <a:solidFill>
                  <a:srgbClr val="282829"/>
                </a:solidFill>
                <a:latin typeface="Trebuchet MS" panose="020B0603020202020204" pitchFamily="34" charset="0"/>
              </a:rPr>
              <a:t> los </a:t>
            </a:r>
            <a:r>
              <a:rPr lang="en-US" altLang="en-US" dirty="0" err="1" smtClean="0">
                <a:solidFill>
                  <a:srgbClr val="282829"/>
                </a:solidFill>
                <a:latin typeface="Trebuchet MS" panose="020B0603020202020204" pitchFamily="34" charset="0"/>
              </a:rPr>
              <a:t>niveles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humedad</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endParaRPr lang="en-US" altLang="en-US" dirty="0" smtClean="0"/>
          </a:p>
        </p:txBody>
      </p:sp>
      <p:sp>
        <p:nvSpPr>
          <p:cNvPr id="439300" name="Marcador de número de diapositiva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389F2E3-553F-4087-A445-0D75BEBDFCCF}" type="slidenum">
              <a:rPr lang="en-US" altLang="en-US"/>
              <a:pPr/>
              <a:t>24</a:t>
            </a:fld>
            <a:endParaRPr lang="en-US" altLang="en-US"/>
          </a:p>
        </p:txBody>
      </p:sp>
    </p:spTree>
    <p:extLst>
      <p:ext uri="{BB962C8B-B14F-4D97-AF65-F5344CB8AC3E}">
        <p14:creationId xmlns:p14="http://schemas.microsoft.com/office/powerpoint/2010/main" xmlns="" val="39122384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40323" name="Marcador de nota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ts val="775"/>
              </a:spcBef>
            </a:pPr>
            <a:r>
              <a:rPr lang="en-US" altLang="en-US" sz="1800" dirty="0" smtClean="0">
                <a:solidFill>
                  <a:srgbClr val="005E9D"/>
                </a:solidFill>
                <a:latin typeface="Trebuchet MS" panose="020B0603020202020204" pitchFamily="34" charset="0"/>
              </a:rPr>
              <a:t>¿</a:t>
            </a:r>
            <a:r>
              <a:rPr lang="en-US" altLang="en-US" sz="1800" dirty="0" err="1" smtClean="0">
                <a:solidFill>
                  <a:srgbClr val="005E9D"/>
                </a:solidFill>
                <a:latin typeface="Trebuchet MS" panose="020B0603020202020204" pitchFamily="34" charset="0"/>
              </a:rPr>
              <a:t>Por</a:t>
            </a:r>
            <a:r>
              <a:rPr lang="en-US" altLang="en-US" sz="1800" dirty="0" smtClean="0">
                <a:solidFill>
                  <a:srgbClr val="005E9D"/>
                </a:solidFill>
                <a:latin typeface="Trebuchet MS" panose="020B0603020202020204" pitchFamily="34" charset="0"/>
              </a:rPr>
              <a:t> </a:t>
            </a:r>
            <a:r>
              <a:rPr lang="en-US" altLang="en-US" sz="1800" dirty="0" err="1" smtClean="0">
                <a:solidFill>
                  <a:srgbClr val="005E9D"/>
                </a:solidFill>
                <a:latin typeface="Trebuchet MS" panose="020B0603020202020204" pitchFamily="34" charset="0"/>
              </a:rPr>
              <a:t>qué</a:t>
            </a:r>
            <a:r>
              <a:rPr lang="en-US" altLang="en-US" sz="1800" dirty="0" smtClean="0">
                <a:solidFill>
                  <a:srgbClr val="005E9D"/>
                </a:solidFill>
                <a:latin typeface="Trebuchet MS" panose="020B0603020202020204" pitchFamily="34" charset="0"/>
              </a:rPr>
              <a:t> </a:t>
            </a:r>
            <a:r>
              <a:rPr lang="en-US" altLang="en-US" sz="1800" dirty="0" err="1" smtClean="0">
                <a:solidFill>
                  <a:srgbClr val="005E9D"/>
                </a:solidFill>
                <a:latin typeface="Trebuchet MS" panose="020B0603020202020204" pitchFamily="34" charset="0"/>
              </a:rPr>
              <a:t>medir</a:t>
            </a:r>
            <a:r>
              <a:rPr lang="en-US" altLang="en-US" sz="1800" dirty="0" smtClean="0">
                <a:solidFill>
                  <a:srgbClr val="005E9D"/>
                </a:solidFill>
                <a:latin typeface="Trebuchet MS" panose="020B0603020202020204" pitchFamily="34" charset="0"/>
              </a:rPr>
              <a:t>?</a:t>
            </a:r>
            <a:endParaRPr lang="en-US" altLang="en-US" sz="1800" dirty="0" smtClean="0">
              <a:latin typeface="Trebuchet MS" panose="020B0603020202020204" pitchFamily="34" charset="0"/>
            </a:endParaRPr>
          </a:p>
          <a:p>
            <a:pPr eaLnBrk="1" hangingPunct="1">
              <a:lnSpc>
                <a:spcPct val="116000"/>
              </a:lnSpc>
              <a:spcBef>
                <a:spcPts val="388"/>
              </a:spcBef>
            </a:pPr>
            <a:r>
              <a:rPr lang="en-US" altLang="en-US" dirty="0" smtClean="0">
                <a:solidFill>
                  <a:srgbClr val="282829"/>
                </a:solidFill>
                <a:latin typeface="Trebuchet MS" panose="020B0603020202020204" pitchFamily="34" charset="0"/>
              </a:rPr>
              <a:t>Los </a:t>
            </a:r>
            <a:r>
              <a:rPr lang="en-US" altLang="en-US" dirty="0" err="1" smtClean="0">
                <a:solidFill>
                  <a:srgbClr val="282829"/>
                </a:solidFill>
                <a:latin typeface="Trebuchet MS" panose="020B0603020202020204" pitchFamily="34" charset="0"/>
              </a:rPr>
              <a:t>fabricantes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transformadores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potencia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prueban</a:t>
            </a:r>
            <a:r>
              <a:rPr lang="en-US" altLang="en-US" dirty="0" smtClean="0">
                <a:solidFill>
                  <a:srgbClr val="282829"/>
                </a:solidFill>
                <a:latin typeface="Trebuchet MS" panose="020B0603020202020204" pitchFamily="34" charset="0"/>
              </a:rPr>
              <a:t> los </a:t>
            </a:r>
            <a:r>
              <a:rPr lang="en-US" altLang="en-US" dirty="0" err="1" smtClean="0">
                <a:solidFill>
                  <a:srgbClr val="282829"/>
                </a:solidFill>
                <a:latin typeface="Trebuchet MS" panose="020B0603020202020204" pitchFamily="34" charset="0"/>
              </a:rPr>
              <a:t>transformadores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corriente</a:t>
            </a:r>
            <a:r>
              <a:rPr lang="en-US" altLang="en-US" dirty="0" smtClean="0">
                <a:solidFill>
                  <a:srgbClr val="282829"/>
                </a:solidFill>
                <a:latin typeface="Trebuchet MS" panose="020B0603020202020204" pitchFamily="34" charset="0"/>
              </a:rPr>
              <a:t> (TC) </a:t>
            </a:r>
            <a:r>
              <a:rPr lang="en-US" altLang="en-US" dirty="0" err="1" smtClean="0">
                <a:solidFill>
                  <a:srgbClr val="282829"/>
                </a:solidFill>
                <a:latin typeface="Trebuchet MS" panose="020B0603020202020204" pitchFamily="34" charset="0"/>
              </a:rPr>
              <a:t>durante</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prueba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aceptación</a:t>
            </a:r>
            <a:r>
              <a:rPr lang="en-US" altLang="en-US" dirty="0" smtClean="0">
                <a:solidFill>
                  <a:srgbClr val="282829"/>
                </a:solidFill>
                <a:latin typeface="Trebuchet MS" panose="020B0603020202020204" pitchFamily="34" charset="0"/>
              </a:rPr>
              <a:t> final, </a:t>
            </a:r>
            <a:r>
              <a:rPr lang="en-US" altLang="en-US" dirty="0" err="1" smtClean="0">
                <a:solidFill>
                  <a:srgbClr val="282829"/>
                </a:solidFill>
                <a:latin typeface="Trebuchet MS" panose="020B0603020202020204" pitchFamily="34" charset="0"/>
              </a:rPr>
              <a:t>mientras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que</a:t>
            </a:r>
            <a:r>
              <a:rPr lang="en-US" altLang="en-US" dirty="0" smtClean="0">
                <a:solidFill>
                  <a:srgbClr val="282829"/>
                </a:solidFill>
                <a:latin typeface="Trebuchet MS" panose="020B0603020202020204" pitchFamily="34" charset="0"/>
              </a:rPr>
              <a:t> los </a:t>
            </a:r>
            <a:r>
              <a:rPr lang="en-US" altLang="en-US" dirty="0" err="1" smtClean="0">
                <a:solidFill>
                  <a:srgbClr val="282829"/>
                </a:solidFill>
                <a:latin typeface="Trebuchet MS" panose="020B0603020202020204" pitchFamily="34" charset="0"/>
              </a:rPr>
              <a:t>operadores</a:t>
            </a:r>
            <a:r>
              <a:rPr lang="en-US" altLang="en-US" dirty="0" smtClean="0">
                <a:solidFill>
                  <a:srgbClr val="282829"/>
                </a:solidFill>
                <a:latin typeface="Trebuchet MS" panose="020B0603020202020204" pitchFamily="34" charset="0"/>
              </a:rPr>
              <a:t> de la </a:t>
            </a:r>
            <a:r>
              <a:rPr lang="en-US" altLang="en-US" dirty="0" err="1" smtClean="0">
                <a:solidFill>
                  <a:srgbClr val="282829"/>
                </a:solidFill>
                <a:latin typeface="Trebuchet MS" panose="020B0603020202020204" pitchFamily="34" charset="0"/>
              </a:rPr>
              <a:t>subestación</a:t>
            </a:r>
            <a:r>
              <a:rPr lang="en-US" altLang="en-US" dirty="0" smtClean="0">
                <a:solidFill>
                  <a:srgbClr val="282829"/>
                </a:solidFill>
                <a:latin typeface="Trebuchet MS" panose="020B0603020202020204" pitchFamily="34" charset="0"/>
              </a:rPr>
              <a:t> los </a:t>
            </a:r>
            <a:r>
              <a:rPr lang="en-US" altLang="en-US" dirty="0" err="1" smtClean="0">
                <a:solidFill>
                  <a:srgbClr val="282829"/>
                </a:solidFill>
                <a:latin typeface="Trebuchet MS" panose="020B0603020202020204" pitchFamily="34" charset="0"/>
              </a:rPr>
              <a:t>prueban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durante</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puesta</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servicio</a:t>
            </a:r>
            <a:r>
              <a:rPr lang="en-U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los </a:t>
            </a:r>
            <a:r>
              <a:rPr lang="en-US" altLang="en-US" dirty="0" err="1" smtClean="0">
                <a:solidFill>
                  <a:srgbClr val="282829"/>
                </a:solidFill>
                <a:latin typeface="Trebuchet MS" panose="020B0603020202020204" pitchFamily="34" charset="0"/>
              </a:rPr>
              <a:t>ensayos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verifican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si</a:t>
            </a:r>
            <a:r>
              <a:rPr lang="en-US" altLang="en-US" dirty="0" smtClean="0">
                <a:solidFill>
                  <a:srgbClr val="282829"/>
                </a:solidFill>
                <a:latin typeface="Trebuchet MS" panose="020B0603020202020204" pitchFamily="34" charset="0"/>
              </a:rPr>
              <a:t> los TC </a:t>
            </a:r>
            <a:r>
              <a:rPr lang="en-US" altLang="en-US" dirty="0" err="1" smtClean="0">
                <a:solidFill>
                  <a:srgbClr val="282829"/>
                </a:solidFill>
                <a:latin typeface="Trebuchet MS" panose="020B0603020202020204" pitchFamily="34" charset="0"/>
              </a:rPr>
              <a:t>envían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señales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correctas</a:t>
            </a:r>
            <a:r>
              <a:rPr lang="en-US" altLang="en-US" dirty="0" smtClean="0">
                <a:solidFill>
                  <a:srgbClr val="282829"/>
                </a:solidFill>
                <a:latin typeface="Trebuchet MS" panose="020B0603020202020204" pitchFamily="34" charset="0"/>
              </a:rPr>
              <a:t> al </a:t>
            </a:r>
            <a:r>
              <a:rPr lang="en-US" altLang="en-US" dirty="0" err="1" smtClean="0">
                <a:solidFill>
                  <a:srgbClr val="282829"/>
                </a:solidFill>
                <a:latin typeface="Trebuchet MS" panose="020B0603020202020204" pitchFamily="34" charset="0"/>
              </a:rPr>
              <a:t>sistema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protección</a:t>
            </a:r>
            <a:r>
              <a:rPr lang="en-US" altLang="en-US" dirty="0" smtClean="0">
                <a:solidFill>
                  <a:srgbClr val="282829"/>
                </a:solidFill>
                <a:latin typeface="Trebuchet MS" panose="020B0603020202020204" pitchFamily="34" charset="0"/>
              </a:rPr>
              <a:t> de la </a:t>
            </a:r>
            <a:r>
              <a:rPr lang="en-US" altLang="en-US" dirty="0" err="1" smtClean="0">
                <a:solidFill>
                  <a:srgbClr val="282829"/>
                </a:solidFill>
                <a:latin typeface="Trebuchet MS" panose="020B0603020202020204" pitchFamily="34" charset="0"/>
              </a:rPr>
              <a:t>subestación</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lnSpc>
                <a:spcPct val="116000"/>
              </a:lnSpc>
              <a:spcBef>
                <a:spcPts val="425"/>
              </a:spcBef>
            </a:pPr>
            <a:r>
              <a:rPr lang="en-US" altLang="en-US" dirty="0" err="1" smtClean="0">
                <a:solidFill>
                  <a:srgbClr val="282829"/>
                </a:solidFill>
                <a:latin typeface="Trebuchet MS" panose="020B0603020202020204" pitchFamily="34" charset="0"/>
              </a:rPr>
              <a:t>Unas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señales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erróneas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provocan</a:t>
            </a:r>
            <a:r>
              <a:rPr lang="en-US" altLang="en-US" dirty="0" smtClean="0">
                <a:solidFill>
                  <a:srgbClr val="282829"/>
                </a:solidFill>
                <a:latin typeface="Trebuchet MS" panose="020B0603020202020204" pitchFamily="34" charset="0"/>
              </a:rPr>
              <a:t> un </a:t>
            </a:r>
            <a:r>
              <a:rPr lang="en-US" altLang="en-US" dirty="0" err="1" smtClean="0">
                <a:solidFill>
                  <a:srgbClr val="282829"/>
                </a:solidFill>
                <a:latin typeface="Trebuchet MS" panose="020B0603020202020204" pitchFamily="34" charset="0"/>
              </a:rPr>
              <a:t>funcionamiento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incorrecto</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sistema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protección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que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puede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dañar</a:t>
            </a:r>
            <a:r>
              <a:rPr lang="en-US" altLang="en-US" dirty="0" smtClean="0">
                <a:solidFill>
                  <a:srgbClr val="282829"/>
                </a:solidFill>
                <a:latin typeface="Trebuchet MS" panose="020B0603020202020204" pitchFamily="34" charset="0"/>
              </a:rPr>
              <a:t> los </a:t>
            </a:r>
            <a:r>
              <a:rPr lang="en-US" altLang="en-US" dirty="0" err="1" smtClean="0">
                <a:solidFill>
                  <a:srgbClr val="282829"/>
                </a:solidFill>
                <a:latin typeface="Trebuchet MS" panose="020B0603020202020204" pitchFamily="34" charset="0"/>
              </a:rPr>
              <a:t>activos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conectados</a:t>
            </a:r>
            <a:r>
              <a:rPr lang="en-US" altLang="en-US" dirty="0" smtClean="0">
                <a:solidFill>
                  <a:srgbClr val="282829"/>
                </a:solidFill>
                <a:latin typeface="Trebuchet MS" panose="020B0603020202020204" pitchFamily="34" charset="0"/>
              </a:rPr>
              <a:t>. Los </a:t>
            </a:r>
            <a:r>
              <a:rPr lang="en-US" altLang="en-US" dirty="0" err="1" smtClean="0">
                <a:solidFill>
                  <a:srgbClr val="282829"/>
                </a:solidFill>
                <a:latin typeface="Trebuchet MS" panose="020B0603020202020204" pitchFamily="34" charset="0"/>
              </a:rPr>
              <a:t>parámetros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que</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comprueban</a:t>
            </a:r>
            <a:r>
              <a:rPr lang="en-US" altLang="en-US" dirty="0" smtClean="0">
                <a:solidFill>
                  <a:srgbClr val="282829"/>
                </a:solidFill>
                <a:latin typeface="Trebuchet MS" panose="020B0603020202020204" pitchFamily="34" charset="0"/>
              </a:rPr>
              <a:t> son la </a:t>
            </a:r>
            <a:r>
              <a:rPr lang="en-US" altLang="en-US" dirty="0" err="1" smtClean="0">
                <a:solidFill>
                  <a:srgbClr val="282829"/>
                </a:solidFill>
                <a:latin typeface="Trebuchet MS" panose="020B0603020202020204" pitchFamily="34" charset="0"/>
              </a:rPr>
              <a:t>exactitud</a:t>
            </a:r>
            <a:r>
              <a:rPr lang="en-US" altLang="en-US" dirty="0" smtClean="0">
                <a:solidFill>
                  <a:srgbClr val="282829"/>
                </a:solidFill>
                <a:latin typeface="Trebuchet MS" panose="020B0603020202020204" pitchFamily="34" charset="0"/>
              </a:rPr>
              <a:t> del TC, </a:t>
            </a:r>
            <a:r>
              <a:rPr lang="en-US" altLang="en-US" dirty="0" err="1" smtClean="0">
                <a:solidFill>
                  <a:srgbClr val="282829"/>
                </a:solidFill>
                <a:latin typeface="Trebuchet MS" panose="020B0603020202020204" pitchFamily="34" charset="0"/>
              </a:rPr>
              <a:t>incluido</a:t>
            </a:r>
            <a:r>
              <a:rPr lang="en-US" altLang="en-US" dirty="0" smtClean="0">
                <a:solidFill>
                  <a:srgbClr val="282829"/>
                </a:solidFill>
                <a:latin typeface="Trebuchet MS" panose="020B0603020202020204" pitchFamily="34" charset="0"/>
              </a:rPr>
              <a:t> el error de </a:t>
            </a:r>
            <a:r>
              <a:rPr lang="en-US" altLang="en-US" dirty="0" err="1" smtClean="0">
                <a:solidFill>
                  <a:srgbClr val="282829"/>
                </a:solidFill>
                <a:latin typeface="Trebuchet MS" panose="020B0603020202020204" pitchFamily="34" charset="0"/>
              </a:rPr>
              <a:t>relación</a:t>
            </a:r>
            <a:r>
              <a:rPr lang="en-US" altLang="en-US" dirty="0" smtClean="0">
                <a:solidFill>
                  <a:srgbClr val="282829"/>
                </a:solidFill>
                <a:latin typeface="Trebuchet MS" panose="020B0603020202020204" pitchFamily="34" charset="0"/>
              </a:rPr>
              <a:t> y de </a:t>
            </a:r>
            <a:r>
              <a:rPr lang="en-US" altLang="en-US" dirty="0" err="1" smtClean="0">
                <a:solidFill>
                  <a:srgbClr val="282829"/>
                </a:solidFill>
                <a:latin typeface="Trebuchet MS" panose="020B0603020202020204" pitchFamily="34" charset="0"/>
              </a:rPr>
              <a:t>desplazamiento</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fase</a:t>
            </a:r>
            <a:r>
              <a:rPr lang="en-US" altLang="en-US" dirty="0" smtClean="0">
                <a:solidFill>
                  <a:srgbClr val="282829"/>
                </a:solidFill>
                <a:latin typeface="Trebuchet MS" panose="020B0603020202020204" pitchFamily="34" charset="0"/>
              </a:rPr>
              <a:t> del TC, la </a:t>
            </a:r>
            <a:r>
              <a:rPr lang="en-US" altLang="en-US" dirty="0" err="1" smtClean="0">
                <a:solidFill>
                  <a:srgbClr val="282829"/>
                </a:solidFill>
                <a:latin typeface="Trebuchet MS" panose="020B0603020202020204" pitchFamily="34" charset="0"/>
              </a:rPr>
              <a:t>exactitud</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para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diferentes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cargas</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resistencia</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devanado</a:t>
            </a:r>
            <a:r>
              <a:rPr lang="en-US" altLang="en-US" dirty="0" smtClean="0">
                <a:solidFill>
                  <a:srgbClr val="282829"/>
                </a:solidFill>
                <a:latin typeface="Trebuchet MS" panose="020B0603020202020204" pitchFamily="34" charset="0"/>
              </a:rPr>
              <a:t> del TC, </a:t>
            </a:r>
            <a:r>
              <a:rPr lang="en-US" altLang="en-US" dirty="0" err="1" smtClean="0">
                <a:solidFill>
                  <a:srgbClr val="282829"/>
                </a:solidFill>
                <a:latin typeface="Trebuchet MS" panose="020B0603020202020204" pitchFamily="34" charset="0"/>
              </a:rPr>
              <a:t>las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características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excitación</a:t>
            </a:r>
            <a:r>
              <a:rPr lang="en-US" altLang="en-US" dirty="0" smtClean="0">
                <a:solidFill>
                  <a:srgbClr val="282829"/>
                </a:solidFill>
                <a:latin typeface="Trebuchet MS" panose="020B0603020202020204" pitchFamily="34" charset="0"/>
              </a:rPr>
              <a:t> del TC, ALF y FS.</a:t>
            </a:r>
            <a:endParaRPr lang="en-US" altLang="en-US" dirty="0" smtClean="0">
              <a:latin typeface="Trebuchet MS" panose="020B0603020202020204" pitchFamily="34" charset="0"/>
            </a:endParaRPr>
          </a:p>
          <a:p>
            <a:pPr eaLnBrk="1" hangingPunct="1">
              <a:lnSpc>
                <a:spcPct val="116000"/>
              </a:lnSpc>
              <a:spcBef>
                <a:spcPts val="425"/>
              </a:spcBef>
            </a:pPr>
            <a:r>
              <a:rPr lang="en-US" altLang="en-US" dirty="0" err="1" smtClean="0">
                <a:solidFill>
                  <a:srgbClr val="282829"/>
                </a:solidFill>
                <a:latin typeface="Trebuchet MS" panose="020B0603020202020204" pitchFamily="34" charset="0"/>
              </a:rPr>
              <a:t>Todas</a:t>
            </a:r>
            <a:r>
              <a:rPr lang="en-U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los </a:t>
            </a:r>
            <a:r>
              <a:rPr lang="en-US" altLang="en-US" dirty="0" err="1" smtClean="0">
                <a:solidFill>
                  <a:srgbClr val="282829"/>
                </a:solidFill>
                <a:latin typeface="Trebuchet MS" panose="020B0603020202020204" pitchFamily="34" charset="0"/>
              </a:rPr>
              <a:t>ensayos</a:t>
            </a:r>
            <a:r>
              <a:rPr lang="en-U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se </a:t>
            </a:r>
            <a:r>
              <a:rPr lang="en-US" altLang="en-US" dirty="0" err="1" smtClean="0">
                <a:solidFill>
                  <a:srgbClr val="282829"/>
                </a:solidFill>
                <a:latin typeface="Trebuchet MS" panose="020B0603020202020204" pitchFamily="34" charset="0"/>
              </a:rPr>
              <a:t>realizan</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cumplimiento</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las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normas</a:t>
            </a:r>
            <a:r>
              <a:rPr lang="en-US" altLang="en-US" dirty="0" smtClean="0">
                <a:solidFill>
                  <a:srgbClr val="282829"/>
                </a:solidFill>
                <a:latin typeface="Trebuchet MS" panose="020B0603020202020204" pitchFamily="34" charset="0"/>
              </a:rPr>
              <a:t>: IEC 60044-6, IEC 60044-1, IEC 61869-2, IEEE C57.13</a:t>
            </a:r>
            <a:endParaRPr lang="en-US" altLang="en-US" dirty="0" smtClean="0">
              <a:latin typeface="Trebuchet MS" panose="020B0603020202020204" pitchFamily="34" charset="0"/>
            </a:endParaRPr>
          </a:p>
          <a:p>
            <a:pPr eaLnBrk="1" hangingPunct="1"/>
            <a:endParaRPr lang="es-ES" altLang="en-US" dirty="0" smtClean="0"/>
          </a:p>
          <a:p>
            <a:pPr eaLnBrk="1" hangingPunct="1">
              <a:spcBef>
                <a:spcPts val="775"/>
              </a:spcBef>
            </a:pPr>
            <a:r>
              <a:rPr lang="en-US" altLang="en-US" sz="1800" dirty="0" smtClean="0">
                <a:solidFill>
                  <a:srgbClr val="005E9D"/>
                </a:solidFill>
                <a:latin typeface="Trebuchet MS" panose="020B0603020202020204" pitchFamily="34" charset="0"/>
              </a:rPr>
              <a:t>¿</a:t>
            </a:r>
            <a:r>
              <a:rPr lang="en-US" altLang="en-US" sz="1800" dirty="0" err="1" smtClean="0">
                <a:solidFill>
                  <a:srgbClr val="005E9D"/>
                </a:solidFill>
                <a:latin typeface="Trebuchet MS" panose="020B0603020202020204" pitchFamily="34" charset="0"/>
              </a:rPr>
              <a:t>Cómo</a:t>
            </a:r>
            <a:r>
              <a:rPr lang="en-US" altLang="en-US" sz="1800" dirty="0" smtClean="0">
                <a:solidFill>
                  <a:srgbClr val="005E9D"/>
                </a:solidFill>
                <a:latin typeface="Trebuchet MS" panose="020B0603020202020204" pitchFamily="34" charset="0"/>
              </a:rPr>
              <a:t> </a:t>
            </a:r>
            <a:r>
              <a:rPr lang="en-US" altLang="en-US" sz="1800" dirty="0" err="1" smtClean="0">
                <a:solidFill>
                  <a:srgbClr val="005E9D"/>
                </a:solidFill>
                <a:latin typeface="Trebuchet MS" panose="020B0603020202020204" pitchFamily="34" charset="0"/>
              </a:rPr>
              <a:t>funciona</a:t>
            </a:r>
            <a:r>
              <a:rPr lang="en-US" altLang="en-US" sz="1800" dirty="0" smtClean="0">
                <a:solidFill>
                  <a:srgbClr val="005E9D"/>
                </a:solidFill>
                <a:latin typeface="Trebuchet MS" panose="020B0603020202020204" pitchFamily="34" charset="0"/>
              </a:rPr>
              <a:t>?</a:t>
            </a:r>
            <a:endParaRPr lang="en-US" altLang="en-US" sz="1800" dirty="0" smtClean="0">
              <a:latin typeface="Trebuchet MS" panose="020B0603020202020204" pitchFamily="34" charset="0"/>
            </a:endParaRPr>
          </a:p>
          <a:p>
            <a:pPr eaLnBrk="1" hangingPunct="1">
              <a:spcBef>
                <a:spcPts val="550"/>
              </a:spcBef>
            </a:pPr>
            <a:r>
              <a:rPr lang="en-US" altLang="en-US" dirty="0" err="1" smtClean="0">
                <a:solidFill>
                  <a:srgbClr val="282829"/>
                </a:solidFill>
                <a:latin typeface="Trebuchet MS" panose="020B0603020202020204" pitchFamily="34" charset="0"/>
              </a:rPr>
              <a:t>Cada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fase</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prueba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por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separado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las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demás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fases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deben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estar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cortocircuitadas</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lnSpc>
                <a:spcPct val="116000"/>
              </a:lnSpc>
            </a:pPr>
            <a:r>
              <a:rPr lang="en-US" altLang="en-US" dirty="0" smtClean="0">
                <a:solidFill>
                  <a:srgbClr val="282829"/>
                </a:solidFill>
                <a:latin typeface="Trebuchet MS" panose="020B0603020202020204" pitchFamily="34" charset="0"/>
              </a:rPr>
              <a:t>Se </a:t>
            </a:r>
            <a:r>
              <a:rPr lang="en-US" altLang="en-US" dirty="0" err="1" smtClean="0">
                <a:solidFill>
                  <a:srgbClr val="282829"/>
                </a:solidFill>
                <a:latin typeface="Trebuchet MS" panose="020B0603020202020204" pitchFamily="34" charset="0"/>
              </a:rPr>
              <a:t>aplica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una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tensión</a:t>
            </a:r>
            <a:r>
              <a:rPr lang="en-US" altLang="en-US" dirty="0" smtClean="0">
                <a:solidFill>
                  <a:srgbClr val="282829"/>
                </a:solidFill>
                <a:latin typeface="Trebuchet MS" panose="020B0603020202020204" pitchFamily="34" charset="0"/>
              </a:rPr>
              <a:t> a </a:t>
            </a:r>
            <a:r>
              <a:rPr lang="en-US" altLang="en-US" dirty="0" err="1" smtClean="0">
                <a:solidFill>
                  <a:srgbClr val="282829"/>
                </a:solidFill>
                <a:latin typeface="Trebuchet MS" panose="020B0603020202020204" pitchFamily="34" charset="0"/>
              </a:rPr>
              <a:t>través</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lado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secundario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Esto</a:t>
            </a:r>
            <a:r>
              <a:rPr lang="en-US" altLang="en-US" dirty="0" smtClean="0">
                <a:solidFill>
                  <a:srgbClr val="282829"/>
                </a:solidFill>
                <a:latin typeface="Trebuchet MS" panose="020B0603020202020204" pitchFamily="34" charset="0"/>
              </a:rPr>
              <a:t> produce la </a:t>
            </a:r>
            <a:r>
              <a:rPr lang="en-US" altLang="en-US" dirty="0" err="1" smtClean="0">
                <a:solidFill>
                  <a:srgbClr val="282829"/>
                </a:solidFill>
                <a:latin typeface="Trebuchet MS" panose="020B0603020202020204" pitchFamily="34" charset="0"/>
              </a:rPr>
              <a:t>fuerza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magnética</a:t>
            </a:r>
            <a:r>
              <a:rPr lang="en-US" altLang="en-US" dirty="0" smtClean="0">
                <a:solidFill>
                  <a:srgbClr val="282829"/>
                </a:solidFill>
                <a:latin typeface="Trebuchet MS" panose="020B0603020202020204" pitchFamily="34" charset="0"/>
              </a:rPr>
              <a:t> y la </a:t>
            </a:r>
            <a:r>
              <a:rPr lang="en-US" altLang="en-US" dirty="0" err="1" smtClean="0">
                <a:solidFill>
                  <a:srgbClr val="282829"/>
                </a:solidFill>
                <a:latin typeface="Trebuchet MS" panose="020B0603020202020204" pitchFamily="34" charset="0"/>
              </a:rPr>
              <a:t>densidad</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flujo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magnético</a:t>
            </a:r>
            <a:r>
              <a:rPr lang="en-US" altLang="en-US" dirty="0" smtClean="0">
                <a:solidFill>
                  <a:srgbClr val="282829"/>
                </a:solidFill>
                <a:latin typeface="Trebuchet MS" panose="020B0603020202020204" pitchFamily="34" charset="0"/>
              </a:rPr>
              <a:t> en el </a:t>
            </a:r>
            <a:r>
              <a:rPr lang="en-US" altLang="en-US" dirty="0" err="1" smtClean="0">
                <a:solidFill>
                  <a:srgbClr val="282829"/>
                </a:solidFill>
                <a:latin typeface="Trebuchet MS" panose="020B0603020202020204" pitchFamily="34" charset="0"/>
              </a:rPr>
              <a:t>núcleo</a:t>
            </a:r>
            <a:r>
              <a:rPr lang="en-US" altLang="en-US" dirty="0" smtClean="0">
                <a:solidFill>
                  <a:srgbClr val="282829"/>
                </a:solidFill>
                <a:latin typeface="Trebuchet MS" panose="020B0603020202020204" pitchFamily="34" charset="0"/>
              </a:rPr>
              <a:t> del TC. El error de </a:t>
            </a:r>
            <a:r>
              <a:rPr lang="en-US" altLang="en-US" dirty="0" err="1" smtClean="0">
                <a:solidFill>
                  <a:srgbClr val="282829"/>
                </a:solidFill>
                <a:latin typeface="Trebuchet MS" panose="020B0603020202020204" pitchFamily="34" charset="0"/>
              </a:rPr>
              <a:t>relación</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calcula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utilizando</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carga</a:t>
            </a:r>
            <a:r>
              <a:rPr lang="en-US" altLang="en-US" dirty="0" smtClean="0">
                <a:solidFill>
                  <a:srgbClr val="282829"/>
                </a:solidFill>
                <a:latin typeface="Trebuchet MS" panose="020B0603020202020204" pitchFamily="34" charset="0"/>
              </a:rPr>
              <a:t> y los </a:t>
            </a:r>
            <a:r>
              <a:rPr lang="en-US" altLang="en-US" dirty="0" err="1" smtClean="0">
                <a:solidFill>
                  <a:srgbClr val="282829"/>
                </a:solidFill>
                <a:latin typeface="Trebuchet MS" panose="020B0603020202020204" pitchFamily="34" charset="0"/>
              </a:rPr>
              <a:t>datos</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modelo</a:t>
            </a:r>
            <a:r>
              <a:rPr lang="en-US" altLang="en-US" dirty="0" smtClean="0">
                <a:solidFill>
                  <a:srgbClr val="282829"/>
                </a:solidFill>
                <a:latin typeface="Trebuchet MS" panose="020B0603020202020204" pitchFamily="34" charset="0"/>
              </a:rPr>
              <a:t> de TC (</a:t>
            </a:r>
            <a:r>
              <a:rPr lang="en-US" altLang="en-US" dirty="0" err="1" smtClean="0">
                <a:solidFill>
                  <a:srgbClr val="282829"/>
                </a:solidFill>
                <a:latin typeface="Trebuchet MS" panose="020B0603020202020204" pitchFamily="34" charset="0"/>
              </a:rPr>
              <a:t>diagrama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circuito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equivalente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cuyos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parámetros</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determinan</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lnSpc>
                <a:spcPct val="116000"/>
              </a:lnSpc>
              <a:spcBef>
                <a:spcPts val="425"/>
              </a:spcBef>
            </a:pPr>
            <a:r>
              <a:rPr lang="en-US" altLang="en-US" dirty="0" smtClean="0">
                <a:solidFill>
                  <a:srgbClr val="282829"/>
                </a:solidFill>
                <a:latin typeface="Trebuchet MS" panose="020B0603020202020204" pitchFamily="34" charset="0"/>
              </a:rPr>
              <a:t>No se </a:t>
            </a:r>
            <a:r>
              <a:rPr lang="en-US" altLang="en-US" dirty="0" err="1" smtClean="0">
                <a:solidFill>
                  <a:srgbClr val="282829"/>
                </a:solidFill>
                <a:latin typeface="Trebuchet MS" panose="020B0603020202020204" pitchFamily="34" charset="0"/>
              </a:rPr>
              <a:t>necesita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una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fuente</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alta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corriente</a:t>
            </a:r>
            <a:r>
              <a:rPr lang="en-US" altLang="en-US" dirty="0" smtClean="0">
                <a:solidFill>
                  <a:srgbClr val="282829"/>
                </a:solidFill>
                <a:latin typeface="Trebuchet MS" panose="020B0603020202020204" pitchFamily="34" charset="0"/>
              </a:rPr>
              <a:t> y solo hay </a:t>
            </a:r>
            <a:r>
              <a:rPr lang="en-US" altLang="en-US" dirty="0" err="1" smtClean="0">
                <a:solidFill>
                  <a:srgbClr val="282829"/>
                </a:solidFill>
                <a:latin typeface="Trebuchet MS" panose="020B0603020202020204" pitchFamily="34" charset="0"/>
              </a:rPr>
              <a:t>que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realizar</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prueba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una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vez</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incluso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cuando</a:t>
            </a:r>
            <a:r>
              <a:rPr lang="en-US" altLang="en-US" dirty="0" smtClean="0">
                <a:solidFill>
                  <a:srgbClr val="282829"/>
                </a:solidFill>
                <a:latin typeface="Trebuchet MS" panose="020B0603020202020204" pitchFamily="34" charset="0"/>
              </a:rPr>
              <a:t> hay </a:t>
            </a:r>
            <a:r>
              <a:rPr lang="en-US" altLang="en-US" dirty="0" err="1" smtClean="0">
                <a:solidFill>
                  <a:srgbClr val="282829"/>
                </a:solidFill>
                <a:latin typeface="Trebuchet MS" panose="020B0603020202020204" pitchFamily="34" charset="0"/>
              </a:rPr>
              <a:t>que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evaluar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posteriormente</a:t>
            </a:r>
            <a:r>
              <a:rPr lang="en-US" altLang="en-US" dirty="0" smtClean="0">
                <a:solidFill>
                  <a:srgbClr val="282829"/>
                </a:solidFill>
                <a:latin typeface="Trebuchet MS" panose="020B0603020202020204" pitchFamily="34" charset="0"/>
              </a:rPr>
              <a:t> el TC </a:t>
            </a:r>
            <a:r>
              <a:rPr lang="en-US" altLang="en-US" dirty="0" err="1" smtClean="0">
                <a:solidFill>
                  <a:srgbClr val="282829"/>
                </a:solidFill>
                <a:latin typeface="Trebuchet MS" panose="020B0603020202020204" pitchFamily="34" charset="0"/>
              </a:rPr>
              <a:t>utilizando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más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cargas</a:t>
            </a:r>
            <a:r>
              <a:rPr lang="en-US" altLang="en-US" dirty="0" smtClean="0">
                <a:solidFill>
                  <a:srgbClr val="282829"/>
                </a:solidFill>
                <a:latin typeface="Trebuchet MS" panose="020B0603020202020204" pitchFamily="34" charset="0"/>
              </a:rPr>
              <a:t> y </a:t>
            </a:r>
            <a:r>
              <a:rPr lang="en-US" altLang="en-US" dirty="0" err="1" smtClean="0">
                <a:solidFill>
                  <a:srgbClr val="282829"/>
                </a:solidFill>
                <a:latin typeface="Trebuchet MS" panose="020B0603020202020204" pitchFamily="34" charset="0"/>
              </a:rPr>
              <a:t>corrientes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primarias</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miden</a:t>
            </a:r>
            <a:r>
              <a:rPr lang="en-US" altLang="en-US" dirty="0" smtClean="0">
                <a:solidFill>
                  <a:srgbClr val="282829"/>
                </a:solidFill>
                <a:latin typeface="Trebuchet MS" panose="020B0603020202020204" pitchFamily="34" charset="0"/>
              </a:rPr>
              <a:t> con </a:t>
            </a:r>
            <a:r>
              <a:rPr lang="en-US" altLang="en-US" dirty="0" err="1" smtClean="0">
                <a:solidFill>
                  <a:srgbClr val="282829"/>
                </a:solidFill>
                <a:latin typeface="Trebuchet MS" panose="020B0603020202020204" pitchFamily="34" charset="0"/>
              </a:rPr>
              <a:t>precisión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todos</a:t>
            </a:r>
            <a:r>
              <a:rPr lang="en-US" altLang="en-US" dirty="0" smtClean="0">
                <a:solidFill>
                  <a:srgbClr val="282829"/>
                </a:solidFill>
                <a:latin typeface="Trebuchet MS" panose="020B0603020202020204" pitchFamily="34" charset="0"/>
              </a:rPr>
              <a:t> los </a:t>
            </a:r>
            <a:r>
              <a:rPr lang="en-US" altLang="en-US" dirty="0" err="1" smtClean="0">
                <a:solidFill>
                  <a:srgbClr val="282829"/>
                </a:solidFill>
                <a:latin typeface="Trebuchet MS" panose="020B0603020202020204" pitchFamily="34" charset="0"/>
              </a:rPr>
              <a:t>parámetros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relevantes</a:t>
            </a:r>
            <a:r>
              <a:rPr lang="en-US" altLang="en-US" dirty="0" smtClean="0">
                <a:solidFill>
                  <a:srgbClr val="282829"/>
                </a:solidFill>
                <a:latin typeface="Trebuchet MS" panose="020B0603020202020204" pitchFamily="34" charset="0"/>
              </a:rPr>
              <a:t> del TC, </a:t>
            </a:r>
            <a:r>
              <a:rPr lang="en-US" altLang="en-US" dirty="0" err="1" smtClean="0">
                <a:solidFill>
                  <a:srgbClr val="282829"/>
                </a:solidFill>
                <a:latin typeface="Trebuchet MS" panose="020B0603020202020204" pitchFamily="34" charset="0"/>
              </a:rPr>
              <a:t>teniendo</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cuenta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las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características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carga</a:t>
            </a:r>
            <a:r>
              <a:rPr lang="en-US" altLang="en-US" dirty="0" smtClean="0">
                <a:solidFill>
                  <a:srgbClr val="282829"/>
                </a:solidFill>
                <a:latin typeface="Trebuchet MS" panose="020B0603020202020204" pitchFamily="34" charset="0"/>
              </a:rPr>
              <a:t> y </a:t>
            </a:r>
            <a:r>
              <a:rPr lang="en-US" altLang="en-US" dirty="0" err="1" smtClean="0">
                <a:solidFill>
                  <a:srgbClr val="282829"/>
                </a:solidFill>
                <a:latin typeface="Trebuchet MS" panose="020B0603020202020204" pitchFamily="34" charset="0"/>
              </a:rPr>
              <a:t>excitación</a:t>
            </a:r>
            <a:r>
              <a:rPr lang="en-US" altLang="en-US" dirty="0" smtClean="0">
                <a:solidFill>
                  <a:srgbClr val="282829"/>
                </a:solidFill>
                <a:latin typeface="Trebuchet MS" panose="020B0603020202020204" pitchFamily="34" charset="0"/>
              </a:rPr>
              <a:t> del TC.</a:t>
            </a:r>
            <a:endParaRPr lang="en-US" altLang="en-US" dirty="0" smtClean="0">
              <a:latin typeface="Trebuchet MS" panose="020B0603020202020204" pitchFamily="34" charset="0"/>
            </a:endParaRPr>
          </a:p>
          <a:p>
            <a:pPr eaLnBrk="1" hangingPunct="1"/>
            <a:endParaRPr lang="es-ES" altLang="en-US" dirty="0" smtClean="0"/>
          </a:p>
          <a:p>
            <a:pPr algn="just" eaLnBrk="1" hangingPunct="1">
              <a:spcBef>
                <a:spcPts val="775"/>
              </a:spcBef>
            </a:pPr>
            <a:r>
              <a:rPr lang="en-US" altLang="en-US" sz="1800" dirty="0" err="1" smtClean="0">
                <a:solidFill>
                  <a:srgbClr val="005E9D"/>
                </a:solidFill>
                <a:latin typeface="Trebuchet MS" panose="020B0603020202020204" pitchFamily="34" charset="0"/>
              </a:rPr>
              <a:t>Adicionalmente</a:t>
            </a:r>
            <a:r>
              <a:rPr lang="en-US" altLang="en-US" sz="1800" dirty="0" smtClean="0">
                <a:solidFill>
                  <a:srgbClr val="005E9D"/>
                </a:solidFill>
                <a:latin typeface="Trebuchet MS" panose="020B0603020202020204" pitchFamily="34" charset="0"/>
              </a:rPr>
              <a:t>...</a:t>
            </a:r>
            <a:endParaRPr lang="en-US" altLang="en-US" sz="1800" dirty="0" smtClean="0">
              <a:latin typeface="Trebuchet MS" panose="020B0603020202020204" pitchFamily="34" charset="0"/>
            </a:endParaRPr>
          </a:p>
          <a:p>
            <a:pPr algn="just" eaLnBrk="1" hangingPunct="1">
              <a:lnSpc>
                <a:spcPct val="116000"/>
              </a:lnSpc>
              <a:spcBef>
                <a:spcPts val="388"/>
              </a:spcBef>
            </a:pPr>
            <a:r>
              <a:rPr lang="en-US" altLang="en-US" dirty="0" smtClean="0">
                <a:solidFill>
                  <a:srgbClr val="282829"/>
                </a:solidFill>
                <a:latin typeface="Trebuchet MS" panose="020B0603020202020204" pitchFamily="34" charset="0"/>
              </a:rPr>
              <a:t>Los </a:t>
            </a:r>
            <a:r>
              <a:rPr lang="en-US" altLang="en-US" dirty="0" err="1" smtClean="0">
                <a:solidFill>
                  <a:srgbClr val="282829"/>
                </a:solidFill>
                <a:latin typeface="Trebuchet MS" panose="020B0603020202020204" pitchFamily="34" charset="0"/>
              </a:rPr>
              <a:t>ciclos</a:t>
            </a:r>
            <a:r>
              <a:rPr lang="en-US" altLang="en-US" dirty="0" smtClean="0">
                <a:solidFill>
                  <a:srgbClr val="282829"/>
                </a:solidFill>
                <a:latin typeface="Trebuchet MS" panose="020B0603020202020204" pitchFamily="34" charset="0"/>
              </a:rPr>
              <a:t> y </a:t>
            </a:r>
            <a:r>
              <a:rPr lang="en-US" altLang="en-US" dirty="0" err="1" smtClean="0">
                <a:solidFill>
                  <a:srgbClr val="282829"/>
                </a:solidFill>
                <a:latin typeface="Trebuchet MS" panose="020B0603020202020204" pitchFamily="34" charset="0"/>
              </a:rPr>
              <a:t>valores</a:t>
            </a:r>
            <a:r>
              <a:rPr lang="en-US" altLang="en-US" dirty="0" smtClean="0">
                <a:solidFill>
                  <a:srgbClr val="282829"/>
                </a:solidFill>
                <a:latin typeface="Trebuchet MS" panose="020B0603020202020204" pitchFamily="34" charset="0"/>
              </a:rPr>
              <a:t> de </a:t>
            </a:r>
            <a:r>
              <a:rPr lang="en-US" altLang="en-US" dirty="0" smtClean="0">
                <a:solidFill>
                  <a:srgbClr val="282829"/>
                </a:solidFill>
                <a:latin typeface="Trebuchet MS" panose="020B0603020202020204" pitchFamily="34" charset="0"/>
              </a:rPr>
              <a:t>los </a:t>
            </a:r>
            <a:r>
              <a:rPr lang="en-US" altLang="en-US" dirty="0" err="1" smtClean="0">
                <a:solidFill>
                  <a:srgbClr val="282829"/>
                </a:solidFill>
                <a:latin typeface="Trebuchet MS" panose="020B0603020202020204" pitchFamily="34" charset="0"/>
              </a:rPr>
              <a:t>ensayos</a:t>
            </a:r>
            <a:r>
              <a:rPr lang="en-U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de </a:t>
            </a:r>
            <a:r>
              <a:rPr lang="en-US" altLang="en-US" dirty="0" err="1" smtClean="0">
                <a:solidFill>
                  <a:srgbClr val="282829"/>
                </a:solidFill>
                <a:latin typeface="Trebuchet MS" panose="020B0603020202020204" pitchFamily="34" charset="0"/>
              </a:rPr>
              <a:t>diagnóstico</a:t>
            </a:r>
            <a:r>
              <a:rPr lang="en-US" altLang="en-US" dirty="0" smtClean="0">
                <a:solidFill>
                  <a:srgbClr val="282829"/>
                </a:solidFill>
                <a:latin typeface="Trebuchet MS" panose="020B0603020202020204" pitchFamily="34" charset="0"/>
              </a:rPr>
              <a:t> en los </a:t>
            </a:r>
            <a:r>
              <a:rPr lang="en-US" altLang="en-US" dirty="0" err="1" smtClean="0">
                <a:solidFill>
                  <a:srgbClr val="282829"/>
                </a:solidFill>
                <a:latin typeface="Trebuchet MS" panose="020B0603020202020204" pitchFamily="34" charset="0"/>
              </a:rPr>
              <a:t>transformadores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corriente</a:t>
            </a:r>
            <a:r>
              <a:rPr lang="en-US" altLang="en-US" dirty="0" smtClean="0">
                <a:solidFill>
                  <a:srgbClr val="282829"/>
                </a:solidFill>
                <a:latin typeface="Trebuchet MS" panose="020B0603020202020204" pitchFamily="34" charset="0"/>
              </a:rPr>
              <a:t> (TC) de el  bushings se </a:t>
            </a:r>
            <a:r>
              <a:rPr lang="en-US" altLang="en-US" dirty="0" err="1" smtClean="0">
                <a:solidFill>
                  <a:srgbClr val="282829"/>
                </a:solidFill>
                <a:latin typeface="Trebuchet MS" panose="020B0603020202020204" pitchFamily="34" charset="0"/>
              </a:rPr>
              <a:t>definen</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las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respectivas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normas</a:t>
            </a:r>
            <a:r>
              <a:rPr lang="en-US" altLang="en-US" dirty="0" smtClean="0">
                <a:solidFill>
                  <a:srgbClr val="282829"/>
                </a:solidFill>
                <a:latin typeface="Trebuchet MS" panose="020B0603020202020204" pitchFamily="34" charset="0"/>
              </a:rPr>
              <a:t> y en la </a:t>
            </a:r>
            <a:r>
              <a:rPr lang="en-US" altLang="en-US" dirty="0" err="1" smtClean="0">
                <a:solidFill>
                  <a:srgbClr val="282829"/>
                </a:solidFill>
                <a:latin typeface="Trebuchet MS" panose="020B0603020202020204" pitchFamily="34" charset="0"/>
              </a:rPr>
              <a:t>guía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puesta</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servicio</a:t>
            </a:r>
            <a:r>
              <a:rPr lang="en-US" altLang="en-US" dirty="0" smtClean="0">
                <a:solidFill>
                  <a:srgbClr val="282829"/>
                </a:solidFill>
                <a:latin typeface="Trebuchet MS" panose="020B0603020202020204" pitchFamily="34" charset="0"/>
              </a:rPr>
              <a:t> de los </a:t>
            </a:r>
            <a:r>
              <a:rPr lang="en-US" altLang="en-US" dirty="0" err="1" smtClean="0">
                <a:solidFill>
                  <a:srgbClr val="282829"/>
                </a:solidFill>
                <a:latin typeface="Trebuchet MS" panose="020B0603020202020204" pitchFamily="34" charset="0"/>
              </a:rPr>
              <a:t>operadores</a:t>
            </a:r>
            <a:r>
              <a:rPr lang="en-US" altLang="en-US" dirty="0" smtClean="0">
                <a:solidFill>
                  <a:srgbClr val="282829"/>
                </a:solidFill>
                <a:latin typeface="Trebuchet MS" panose="020B0603020202020204" pitchFamily="34" charset="0"/>
              </a:rPr>
              <a:t> de TC.</a:t>
            </a:r>
            <a:endParaRPr lang="en-US" altLang="en-US" dirty="0" smtClean="0">
              <a:latin typeface="Trebuchet MS" panose="020B0603020202020204" pitchFamily="34" charset="0"/>
            </a:endParaRPr>
          </a:p>
          <a:p>
            <a:pPr algn="just" eaLnBrk="1" hangingPunct="1">
              <a:lnSpc>
                <a:spcPct val="116000"/>
              </a:lnSpc>
              <a:spcBef>
                <a:spcPts val="425"/>
              </a:spcBef>
            </a:pPr>
            <a:r>
              <a:rPr lang="en-US" altLang="en-US" dirty="0" smtClean="0">
                <a:solidFill>
                  <a:srgbClr val="282829"/>
                </a:solidFill>
                <a:latin typeface="Trebuchet MS" panose="020B0603020202020204" pitchFamily="34" charset="0"/>
              </a:rPr>
              <a:t>Se </a:t>
            </a:r>
            <a:r>
              <a:rPr lang="en-US" altLang="en-US" dirty="0" err="1" smtClean="0">
                <a:solidFill>
                  <a:srgbClr val="282829"/>
                </a:solidFill>
                <a:latin typeface="Trebuchet MS" panose="020B0603020202020204" pitchFamily="34" charset="0"/>
              </a:rPr>
              <a:t>determina</a:t>
            </a:r>
            <a:r>
              <a:rPr lang="en-US" altLang="en-US" dirty="0" smtClean="0">
                <a:solidFill>
                  <a:srgbClr val="282829"/>
                </a:solidFill>
                <a:latin typeface="Trebuchet MS" panose="020B0603020202020204" pitchFamily="34" charset="0"/>
              </a:rPr>
              <a:t> el error de TC </a:t>
            </a:r>
            <a:r>
              <a:rPr lang="en-US" altLang="en-US" dirty="0" err="1" smtClean="0">
                <a:solidFill>
                  <a:srgbClr val="282829"/>
                </a:solidFill>
                <a:latin typeface="Trebuchet MS" panose="020B0603020202020204" pitchFamily="34" charset="0"/>
              </a:rPr>
              <a:t>para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diferentes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métodos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conexión</a:t>
            </a:r>
            <a:r>
              <a:rPr lang="en-US" altLang="en-US" dirty="0" smtClean="0">
                <a:solidFill>
                  <a:srgbClr val="282829"/>
                </a:solidFill>
                <a:latin typeface="Trebuchet MS" panose="020B0603020202020204" pitchFamily="34" charset="0"/>
              </a:rPr>
              <a:t> de los </a:t>
            </a:r>
            <a:r>
              <a:rPr lang="en-US" altLang="en-US" dirty="0" err="1" smtClean="0">
                <a:solidFill>
                  <a:srgbClr val="282829"/>
                </a:solidFill>
                <a:latin typeface="Trebuchet MS" panose="020B0603020202020204" pitchFamily="34" charset="0"/>
              </a:rPr>
              <a:t>devanados</a:t>
            </a:r>
            <a:r>
              <a:rPr lang="en-US" altLang="en-US" dirty="0" smtClean="0">
                <a:solidFill>
                  <a:srgbClr val="282829"/>
                </a:solidFill>
                <a:latin typeface="Trebuchet MS" panose="020B0603020202020204" pitchFamily="34" charset="0"/>
              </a:rPr>
              <a:t> de un </a:t>
            </a:r>
            <a:r>
              <a:rPr lang="en-US" altLang="en-US" dirty="0" err="1" smtClean="0">
                <a:solidFill>
                  <a:srgbClr val="282829"/>
                </a:solidFill>
                <a:latin typeface="Trebuchet MS" panose="020B0603020202020204" pitchFamily="34" charset="0"/>
              </a:rPr>
              <a:t>transformador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Mediante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una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comprobación</a:t>
            </a:r>
            <a:r>
              <a:rPr lang="es-E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de la </a:t>
            </a:r>
            <a:r>
              <a:rPr lang="en-US" altLang="en-US" dirty="0" err="1" smtClean="0">
                <a:solidFill>
                  <a:srgbClr val="282829"/>
                </a:solidFill>
                <a:latin typeface="Trebuchet MS" panose="020B0603020202020204" pitchFamily="34" charset="0"/>
              </a:rPr>
              <a:t>polaridad</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verifica</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correcta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polaridad</a:t>
            </a:r>
            <a:r>
              <a:rPr lang="en-US" altLang="en-US" dirty="0" smtClean="0">
                <a:solidFill>
                  <a:srgbClr val="282829"/>
                </a:solidFill>
                <a:latin typeface="Trebuchet MS" panose="020B0603020202020204" pitchFamily="34" charset="0"/>
              </a:rPr>
              <a:t> del TC y del </a:t>
            </a:r>
            <a:r>
              <a:rPr lang="en-US" altLang="en-US" dirty="0" err="1" smtClean="0">
                <a:solidFill>
                  <a:srgbClr val="282829"/>
                </a:solidFill>
                <a:latin typeface="Trebuchet MS" panose="020B0603020202020204" pitchFamily="34" charset="0"/>
              </a:rPr>
              <a:t>devanado</a:t>
            </a:r>
            <a:r>
              <a:rPr lang="en-US" altLang="en-US" dirty="0" smtClean="0">
                <a:solidFill>
                  <a:srgbClr val="282829"/>
                </a:solidFill>
                <a:latin typeface="Trebuchet MS" panose="020B0603020202020204" pitchFamily="34" charset="0"/>
              </a:rPr>
              <a:t> del TC. Se </a:t>
            </a:r>
            <a:r>
              <a:rPr lang="en-US" altLang="en-US" dirty="0" err="1" smtClean="0">
                <a:solidFill>
                  <a:srgbClr val="282829"/>
                </a:solidFill>
                <a:latin typeface="Trebuchet MS" panose="020B0603020202020204" pitchFamily="34" charset="0"/>
              </a:rPr>
              <a:t>mide</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curva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excitación</a:t>
            </a:r>
            <a:r>
              <a:rPr lang="en-US" altLang="en-US" dirty="0" smtClean="0">
                <a:solidFill>
                  <a:srgbClr val="282829"/>
                </a:solidFill>
                <a:latin typeface="Trebuchet MS" panose="020B0603020202020204" pitchFamily="34" charset="0"/>
              </a:rPr>
              <a:t> y se </a:t>
            </a:r>
            <a:r>
              <a:rPr lang="en-US" altLang="en-US" dirty="0" err="1" smtClean="0">
                <a:solidFill>
                  <a:srgbClr val="282829"/>
                </a:solidFill>
                <a:latin typeface="Trebuchet MS" panose="020B0603020202020204" pitchFamily="34" charset="0"/>
              </a:rPr>
              <a:t>calculan</a:t>
            </a:r>
            <a:r>
              <a:rPr lang="en-US" altLang="en-US" dirty="0" smtClean="0">
                <a:solidFill>
                  <a:srgbClr val="282829"/>
                </a:solidFill>
                <a:latin typeface="Trebuchet MS" panose="020B0603020202020204" pitchFamily="34" charset="0"/>
              </a:rPr>
              <a:t> los </a:t>
            </a:r>
            <a:r>
              <a:rPr lang="en-US" altLang="en-US" dirty="0" err="1" smtClean="0">
                <a:solidFill>
                  <a:srgbClr val="282829"/>
                </a:solidFill>
                <a:latin typeface="Trebuchet MS" panose="020B0603020202020204" pitchFamily="34" charset="0"/>
              </a:rPr>
              <a:t>puntos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inflexión</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mide</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remanencia</a:t>
            </a:r>
            <a:r>
              <a:rPr lang="en-US" altLang="en-US" dirty="0" smtClean="0">
                <a:solidFill>
                  <a:srgbClr val="282829"/>
                </a:solidFill>
                <a:latin typeface="Trebuchet MS" panose="020B0603020202020204" pitchFamily="34" charset="0"/>
              </a:rPr>
              <a:t> y se </a:t>
            </a:r>
            <a:r>
              <a:rPr lang="en-US" altLang="en-US" dirty="0" err="1" smtClean="0">
                <a:solidFill>
                  <a:srgbClr val="282829"/>
                </a:solidFill>
                <a:latin typeface="Trebuchet MS" panose="020B0603020202020204" pitchFamily="34" charset="0"/>
              </a:rPr>
              <a:t>desmagnetizan</a:t>
            </a:r>
            <a:r>
              <a:rPr lang="en-US" altLang="en-US" dirty="0" smtClean="0">
                <a:solidFill>
                  <a:srgbClr val="282829"/>
                </a:solidFill>
                <a:latin typeface="Trebuchet MS" panose="020B0603020202020204" pitchFamily="34" charset="0"/>
              </a:rPr>
              <a:t> los TC </a:t>
            </a:r>
            <a:r>
              <a:rPr lang="en-US" altLang="en-US" dirty="0" err="1" smtClean="0">
                <a:solidFill>
                  <a:srgbClr val="282829"/>
                </a:solidFill>
                <a:latin typeface="Trebuchet MS" panose="020B0603020202020204" pitchFamily="34" charset="0"/>
              </a:rPr>
              <a:t>para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evitar</a:t>
            </a:r>
            <a:r>
              <a:rPr lang="en-US" altLang="en-US" dirty="0" smtClean="0">
                <a:solidFill>
                  <a:srgbClr val="282829"/>
                </a:solidFill>
                <a:latin typeface="Trebuchet MS" panose="020B0603020202020204" pitchFamily="34" charset="0"/>
              </a:rPr>
              <a:t> un </a:t>
            </a:r>
            <a:r>
              <a:rPr lang="en-US" altLang="en-US" dirty="0" err="1" smtClean="0">
                <a:solidFill>
                  <a:srgbClr val="282829"/>
                </a:solidFill>
                <a:latin typeface="Trebuchet MS" panose="020B0603020202020204" pitchFamily="34" charset="0"/>
              </a:rPr>
              <a:t>funcionamiento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erróneo</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relé</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protección</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algn="just" eaLnBrk="1" hangingPunct="1">
              <a:lnSpc>
                <a:spcPct val="116000"/>
              </a:lnSpc>
              <a:spcBef>
                <a:spcPts val="425"/>
              </a:spcBef>
            </a:pPr>
            <a:r>
              <a:rPr lang="en-US" altLang="en-US" dirty="0" err="1" smtClean="0">
                <a:solidFill>
                  <a:srgbClr val="282829"/>
                </a:solidFill>
                <a:latin typeface="Trebuchet MS" panose="020B0603020202020204" pitchFamily="34" charset="0"/>
              </a:rPr>
              <a:t>Cuanto</a:t>
            </a:r>
            <a:r>
              <a:rPr lang="en-US" altLang="en-US" dirty="0" smtClean="0">
                <a:solidFill>
                  <a:srgbClr val="282829"/>
                </a:solidFill>
                <a:latin typeface="Trebuchet MS" panose="020B0603020202020204" pitchFamily="34" charset="0"/>
              </a:rPr>
              <a:t> mayor sea la </a:t>
            </a:r>
            <a:r>
              <a:rPr lang="en-US" altLang="en-US" dirty="0" err="1" smtClean="0">
                <a:solidFill>
                  <a:srgbClr val="282829"/>
                </a:solidFill>
                <a:latin typeface="Trebuchet MS" panose="020B0603020202020204" pitchFamily="34" charset="0"/>
              </a:rPr>
              <a:t>impedancia</a:t>
            </a:r>
            <a:r>
              <a:rPr lang="en-US" altLang="en-US" dirty="0" smtClean="0">
                <a:solidFill>
                  <a:srgbClr val="282829"/>
                </a:solidFill>
                <a:latin typeface="Trebuchet MS" panose="020B0603020202020204" pitchFamily="34" charset="0"/>
              </a:rPr>
              <a:t> de la </a:t>
            </a:r>
            <a:r>
              <a:rPr lang="en-US" altLang="en-US" dirty="0" err="1" smtClean="0">
                <a:solidFill>
                  <a:srgbClr val="282829"/>
                </a:solidFill>
                <a:latin typeface="Trebuchet MS" panose="020B0603020202020204" pitchFamily="34" charset="0"/>
              </a:rPr>
              <a:t>carga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menor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será</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margen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hasta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alcanzar</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saturación</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saturación</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núcleo</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alcanza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cuando</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magnetización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ya</a:t>
            </a:r>
            <a:r>
              <a:rPr lang="en-US" altLang="en-US" dirty="0" smtClean="0">
                <a:solidFill>
                  <a:srgbClr val="282829"/>
                </a:solidFill>
                <a:latin typeface="Trebuchet MS" panose="020B0603020202020204" pitchFamily="34" charset="0"/>
              </a:rPr>
              <a:t> no se </a:t>
            </a:r>
            <a:r>
              <a:rPr lang="en-US" altLang="en-US" dirty="0" err="1" smtClean="0">
                <a:solidFill>
                  <a:srgbClr val="282829"/>
                </a:solidFill>
                <a:latin typeface="Trebuchet MS" panose="020B0603020202020204" pitchFamily="34" charset="0"/>
              </a:rPr>
              <a:t>incrementa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más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mientras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que</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intensidad</a:t>
            </a:r>
            <a:r>
              <a:rPr lang="en-US" altLang="en-US" dirty="0" smtClean="0">
                <a:solidFill>
                  <a:srgbClr val="282829"/>
                </a:solidFill>
                <a:latin typeface="Trebuchet MS" panose="020B0603020202020204" pitchFamily="34" charset="0"/>
              </a:rPr>
              <a:t> del campo </a:t>
            </a:r>
            <a:r>
              <a:rPr lang="en-US" altLang="en-US" dirty="0" err="1" smtClean="0">
                <a:solidFill>
                  <a:srgbClr val="282829"/>
                </a:solidFill>
                <a:latin typeface="Trebuchet MS" panose="020B0603020202020204" pitchFamily="34" charset="0"/>
              </a:rPr>
              <a:t>magnético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externo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sigue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aumentando</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resultado</a:t>
            </a:r>
            <a:r>
              <a:rPr lang="en-US" altLang="en-US" dirty="0" smtClean="0">
                <a:solidFill>
                  <a:srgbClr val="282829"/>
                </a:solidFill>
                <a:latin typeface="Trebuchet MS" panose="020B0603020202020204" pitchFamily="34" charset="0"/>
              </a:rPr>
              <a:t> es </a:t>
            </a:r>
            <a:r>
              <a:rPr lang="en-US" altLang="en-US" dirty="0" err="1" smtClean="0">
                <a:solidFill>
                  <a:srgbClr val="282829"/>
                </a:solidFill>
                <a:latin typeface="Trebuchet MS" panose="020B0603020202020204" pitchFamily="34" charset="0"/>
              </a:rPr>
              <a:t>una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disminución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masiva</a:t>
            </a:r>
            <a:r>
              <a:rPr lang="en-US" altLang="en-US" dirty="0" smtClean="0">
                <a:solidFill>
                  <a:srgbClr val="282829"/>
                </a:solidFill>
                <a:latin typeface="Trebuchet MS" panose="020B0603020202020204" pitchFamily="34" charset="0"/>
              </a:rPr>
              <a:t> de la </a:t>
            </a:r>
            <a:r>
              <a:rPr lang="en-US" altLang="en-US" dirty="0" err="1" smtClean="0">
                <a:solidFill>
                  <a:srgbClr val="282829"/>
                </a:solidFill>
                <a:latin typeface="Trebuchet MS" panose="020B0603020202020204" pitchFamily="34" charset="0"/>
              </a:rPr>
              <a:t>eficiencia</a:t>
            </a:r>
            <a:r>
              <a:rPr lang="en-US" altLang="en-US" dirty="0" smtClean="0">
                <a:solidFill>
                  <a:srgbClr val="282829"/>
                </a:solidFill>
                <a:latin typeface="Trebuchet MS" panose="020B0603020202020204" pitchFamily="34" charset="0"/>
              </a:rPr>
              <a:t> y </a:t>
            </a:r>
            <a:r>
              <a:rPr lang="en-US" altLang="en-US" dirty="0" err="1" smtClean="0">
                <a:solidFill>
                  <a:srgbClr val="282829"/>
                </a:solidFill>
                <a:latin typeface="Trebuchet MS" panose="020B0603020202020204" pitchFamily="34" charset="0"/>
              </a:rPr>
              <a:t>desempeño</a:t>
            </a:r>
            <a:r>
              <a:rPr lang="en-US" altLang="en-US" dirty="0" smtClean="0">
                <a:solidFill>
                  <a:srgbClr val="282829"/>
                </a:solidFill>
                <a:latin typeface="Trebuchet MS" panose="020B0603020202020204" pitchFamily="34" charset="0"/>
              </a:rPr>
              <a:t> del TC.</a:t>
            </a:r>
            <a:endParaRPr lang="en-US" altLang="en-US" dirty="0" smtClean="0">
              <a:latin typeface="Trebuchet MS" panose="020B0603020202020204" pitchFamily="34" charset="0"/>
            </a:endParaRPr>
          </a:p>
          <a:p>
            <a:pPr algn="just" eaLnBrk="1" hangingPunct="1">
              <a:lnSpc>
                <a:spcPct val="116000"/>
              </a:lnSpc>
              <a:spcBef>
                <a:spcPts val="425"/>
              </a:spcBef>
            </a:pPr>
            <a:r>
              <a:rPr lang="en-US" altLang="en-US" dirty="0" err="1" smtClean="0">
                <a:solidFill>
                  <a:srgbClr val="282829"/>
                </a:solidFill>
                <a:latin typeface="Trebuchet MS" panose="020B0603020202020204" pitchFamily="34" charset="0"/>
              </a:rPr>
              <a:t>Cuando</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mide</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relación</a:t>
            </a:r>
            <a:r>
              <a:rPr lang="en-US" altLang="en-US" dirty="0" smtClean="0">
                <a:solidFill>
                  <a:srgbClr val="282829"/>
                </a:solidFill>
                <a:latin typeface="Trebuchet MS" panose="020B0603020202020204" pitchFamily="34" charset="0"/>
              </a:rPr>
              <a:t> de los TC </a:t>
            </a:r>
            <a:r>
              <a:rPr lang="en-US" altLang="en-US" dirty="0" err="1" smtClean="0">
                <a:solidFill>
                  <a:srgbClr val="282829"/>
                </a:solidFill>
                <a:latin typeface="Trebuchet MS" panose="020B0603020202020204" pitchFamily="34" charset="0"/>
              </a:rPr>
              <a:t>montados</a:t>
            </a:r>
            <a:r>
              <a:rPr lang="en-US" altLang="en-US" dirty="0" smtClean="0">
                <a:solidFill>
                  <a:srgbClr val="282829"/>
                </a:solidFill>
                <a:latin typeface="Trebuchet MS" panose="020B0603020202020204" pitchFamily="34" charset="0"/>
              </a:rPr>
              <a:t> en el  bushings de los </a:t>
            </a:r>
            <a:r>
              <a:rPr lang="en-US" altLang="en-US" dirty="0" err="1" smtClean="0">
                <a:solidFill>
                  <a:srgbClr val="282829"/>
                </a:solidFill>
                <a:latin typeface="Trebuchet MS" panose="020B0603020202020204" pitchFamily="34" charset="0"/>
              </a:rPr>
              <a:t>terminales</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devanado</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transformador</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utiliza</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método</a:t>
            </a:r>
            <a:r>
              <a:rPr lang="es-E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de </a:t>
            </a:r>
            <a:r>
              <a:rPr lang="en-US" altLang="en-US" dirty="0" err="1" smtClean="0">
                <a:solidFill>
                  <a:srgbClr val="282829"/>
                </a:solidFill>
                <a:latin typeface="Trebuchet MS" panose="020B0603020202020204" pitchFamily="34" charset="0"/>
              </a:rPr>
              <a:t>inyección</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tensión</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lugar</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método</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inyección</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corriente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debido</a:t>
            </a:r>
            <a:r>
              <a:rPr lang="en-US" altLang="en-US" dirty="0" smtClean="0">
                <a:solidFill>
                  <a:srgbClr val="282829"/>
                </a:solidFill>
                <a:latin typeface="Trebuchet MS" panose="020B0603020202020204" pitchFamily="34" charset="0"/>
              </a:rPr>
              <a:t> a la </a:t>
            </a:r>
            <a:r>
              <a:rPr lang="en-US" altLang="en-US" dirty="0" err="1" smtClean="0">
                <a:solidFill>
                  <a:srgbClr val="282829"/>
                </a:solidFill>
                <a:latin typeface="Trebuchet MS" panose="020B0603020202020204" pitchFamily="34" charset="0"/>
              </a:rPr>
              <a:t>impedancia</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devanado</a:t>
            </a:r>
            <a:r>
              <a:rPr lang="en-US" altLang="en-US" dirty="0" smtClean="0">
                <a:solidFill>
                  <a:srgbClr val="282829"/>
                </a:solidFill>
                <a:latin typeface="Trebuchet MS" panose="020B0603020202020204" pitchFamily="34" charset="0"/>
              </a:rPr>
              <a:t> del</a:t>
            </a:r>
            <a:r>
              <a:rPr lang="es-E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transformador</a:t>
            </a:r>
            <a:r>
              <a:rPr lang="en-US" altLang="en-US" dirty="0" smtClean="0">
                <a:solidFill>
                  <a:srgbClr val="282829"/>
                </a:solidFill>
                <a:latin typeface="Trebuchet MS" panose="020B0603020202020204" pitchFamily="34" charset="0"/>
              </a:rPr>
              <a:t>. Para </a:t>
            </a:r>
            <a:r>
              <a:rPr lang="en-US" altLang="en-US" dirty="0" err="1" smtClean="0">
                <a:solidFill>
                  <a:srgbClr val="282829"/>
                </a:solidFill>
                <a:latin typeface="Trebuchet MS" panose="020B0603020202020204" pitchFamily="34" charset="0"/>
              </a:rPr>
              <a:t>este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método</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aplica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una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tensión</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prueba</a:t>
            </a:r>
            <a:r>
              <a:rPr lang="en-US" altLang="en-US" dirty="0" smtClean="0">
                <a:solidFill>
                  <a:srgbClr val="282829"/>
                </a:solidFill>
                <a:latin typeface="Trebuchet MS" panose="020B0603020202020204" pitchFamily="34" charset="0"/>
              </a:rPr>
              <a:t> en el </a:t>
            </a:r>
            <a:r>
              <a:rPr lang="en-US" altLang="en-US" dirty="0" err="1" smtClean="0">
                <a:solidFill>
                  <a:srgbClr val="282829"/>
                </a:solidFill>
                <a:latin typeface="Trebuchet MS" panose="020B0603020202020204" pitchFamily="34" charset="0"/>
              </a:rPr>
              <a:t>lado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secundario</a:t>
            </a:r>
            <a:r>
              <a:rPr lang="en-US" altLang="en-US" dirty="0" smtClean="0">
                <a:solidFill>
                  <a:srgbClr val="282829"/>
                </a:solidFill>
                <a:latin typeface="Trebuchet MS" panose="020B0603020202020204" pitchFamily="34" charset="0"/>
              </a:rPr>
              <a:t> del TC y se </a:t>
            </a:r>
            <a:r>
              <a:rPr lang="en-US" altLang="en-US" dirty="0" err="1" smtClean="0">
                <a:solidFill>
                  <a:srgbClr val="282829"/>
                </a:solidFill>
                <a:latin typeface="Trebuchet MS" panose="020B0603020202020204" pitchFamily="34" charset="0"/>
              </a:rPr>
              <a:t>realiza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una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medición</a:t>
            </a:r>
            <a:r>
              <a:rPr lang="en-US" altLang="en-US" dirty="0" smtClean="0">
                <a:solidFill>
                  <a:srgbClr val="282829"/>
                </a:solidFill>
                <a:latin typeface="Trebuchet MS" panose="020B0603020202020204" pitchFamily="34" charset="0"/>
              </a:rPr>
              <a:t> de la </a:t>
            </a:r>
            <a:r>
              <a:rPr lang="en-US" altLang="en-US" dirty="0" err="1" smtClean="0">
                <a:solidFill>
                  <a:srgbClr val="282829"/>
                </a:solidFill>
                <a:latin typeface="Trebuchet MS" panose="020B0603020202020204" pitchFamily="34" charset="0"/>
              </a:rPr>
              <a:t>tensión</a:t>
            </a:r>
            <a:r>
              <a:rPr lang="en-US" altLang="en-US" dirty="0" smtClean="0">
                <a:solidFill>
                  <a:srgbClr val="282829"/>
                </a:solidFill>
                <a:latin typeface="Trebuchet MS" panose="020B0603020202020204" pitchFamily="34" charset="0"/>
              </a:rPr>
              <a:t> en los </a:t>
            </a:r>
            <a:r>
              <a:rPr lang="en-US" altLang="en-US" dirty="0" err="1" smtClean="0">
                <a:solidFill>
                  <a:srgbClr val="282829"/>
                </a:solidFill>
                <a:latin typeface="Trebuchet MS" panose="020B0603020202020204" pitchFamily="34" charset="0"/>
              </a:rPr>
              <a:t>terminales</a:t>
            </a:r>
            <a:r>
              <a:rPr lang="en-US" altLang="en-US" dirty="0" smtClean="0">
                <a:solidFill>
                  <a:srgbClr val="282829"/>
                </a:solidFill>
                <a:latin typeface="Trebuchet MS" panose="020B0603020202020204" pitchFamily="34" charset="0"/>
              </a:rPr>
              <a:t> de los bushings de los </a:t>
            </a:r>
            <a:r>
              <a:rPr lang="en-US" altLang="en-US" dirty="0" err="1" smtClean="0">
                <a:solidFill>
                  <a:srgbClr val="282829"/>
                </a:solidFill>
                <a:latin typeface="Trebuchet MS" panose="020B0603020202020204" pitchFamily="34" charset="0"/>
              </a:rPr>
              <a:t>devanados</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transformador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Esta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prueba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también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puede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realizarse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usando</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sistema</a:t>
            </a:r>
            <a:r>
              <a:rPr lang="en-US" altLang="en-US" dirty="0" smtClean="0">
                <a:solidFill>
                  <a:srgbClr val="282829"/>
                </a:solidFill>
                <a:latin typeface="Trebuchet MS" panose="020B0603020202020204" pitchFamily="34" charset="0"/>
              </a:rPr>
              <a:t> CPC 100 </a:t>
            </a:r>
            <a:r>
              <a:rPr lang="en-US" altLang="en-US" dirty="0" err="1" smtClean="0">
                <a:solidFill>
                  <a:srgbClr val="282829"/>
                </a:solidFill>
                <a:latin typeface="Trebuchet MS" panose="020B0603020202020204" pitchFamily="34" charset="0"/>
              </a:rPr>
              <a:t>para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comprobar</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relación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polaridad</a:t>
            </a:r>
            <a:r>
              <a:rPr lang="en-US" altLang="en-US" dirty="0" smtClean="0">
                <a:solidFill>
                  <a:srgbClr val="282829"/>
                </a:solidFill>
                <a:latin typeface="Trebuchet MS" panose="020B0603020202020204" pitchFamily="34" charset="0"/>
              </a:rPr>
              <a:t> y la </a:t>
            </a:r>
            <a:r>
              <a:rPr lang="en-US" altLang="en-US" dirty="0" err="1" smtClean="0">
                <a:solidFill>
                  <a:srgbClr val="282829"/>
                </a:solidFill>
                <a:latin typeface="Trebuchet MS" panose="020B0603020202020204" pitchFamily="34" charset="0"/>
              </a:rPr>
              <a:t>clase</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protección</a:t>
            </a:r>
            <a:r>
              <a:rPr lang="en-US" altLang="en-US" dirty="0" smtClean="0">
                <a:solidFill>
                  <a:srgbClr val="282829"/>
                </a:solidFill>
                <a:latin typeface="Trebuchet MS" panose="020B0603020202020204" pitchFamily="34" charset="0"/>
              </a:rPr>
              <a:t> del TC.</a:t>
            </a:r>
            <a:endParaRPr lang="en-US" altLang="en-US" dirty="0" smtClean="0">
              <a:latin typeface="Trebuchet MS" panose="020B0603020202020204" pitchFamily="34" charset="0"/>
            </a:endParaRPr>
          </a:p>
          <a:p>
            <a:pPr eaLnBrk="1" hangingPunct="1"/>
            <a:endParaRPr lang="en-US" altLang="en-US" dirty="0" smtClean="0"/>
          </a:p>
        </p:txBody>
      </p:sp>
      <p:sp>
        <p:nvSpPr>
          <p:cNvPr id="440324" name="Marcador de número de diapositiva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0D619FF-2100-4EBC-9A74-5089C2366288}" type="slidenum">
              <a:rPr lang="en-US" altLang="en-US"/>
              <a:pPr/>
              <a:t>25</a:t>
            </a:fld>
            <a:endParaRPr lang="en-US" altLang="en-US"/>
          </a:p>
        </p:txBody>
      </p:sp>
    </p:spTree>
    <p:extLst>
      <p:ext uri="{BB962C8B-B14F-4D97-AF65-F5344CB8AC3E}">
        <p14:creationId xmlns:p14="http://schemas.microsoft.com/office/powerpoint/2010/main" xmlns="" val="31439621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6"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41347" name="Marcador de nota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ts val="775"/>
              </a:spcBef>
            </a:pPr>
            <a:r>
              <a:rPr lang="en-US" altLang="en-US" sz="1800" b="1" dirty="0" smtClean="0">
                <a:solidFill>
                  <a:srgbClr val="005E9D"/>
                </a:solidFill>
                <a:latin typeface="Trebuchet MS" panose="020B0603020202020204" pitchFamily="34" charset="0"/>
              </a:rPr>
              <a:t>¿</a:t>
            </a:r>
            <a:r>
              <a:rPr lang="en-US" altLang="en-US" sz="1800" b="1" dirty="0" err="1" smtClean="0">
                <a:solidFill>
                  <a:srgbClr val="005E9D"/>
                </a:solidFill>
                <a:latin typeface="Trebuchet MS" panose="020B0603020202020204" pitchFamily="34" charset="0"/>
              </a:rPr>
              <a:t>Por</a:t>
            </a:r>
            <a:r>
              <a:rPr lang="en-US" altLang="en-US" sz="1800" b="1" dirty="0" smtClean="0">
                <a:solidFill>
                  <a:srgbClr val="005E9D"/>
                </a:solidFill>
                <a:latin typeface="Trebuchet MS" panose="020B0603020202020204" pitchFamily="34" charset="0"/>
              </a:rPr>
              <a:t> </a:t>
            </a:r>
            <a:r>
              <a:rPr lang="en-US" altLang="en-US" sz="1800" b="1" dirty="0" err="1" smtClean="0">
                <a:solidFill>
                  <a:srgbClr val="005E9D"/>
                </a:solidFill>
                <a:latin typeface="Trebuchet MS" panose="020B0603020202020204" pitchFamily="34" charset="0"/>
              </a:rPr>
              <a:t>qué</a:t>
            </a:r>
            <a:r>
              <a:rPr lang="en-US" altLang="en-US" sz="1800" b="1" dirty="0" smtClean="0">
                <a:solidFill>
                  <a:srgbClr val="005E9D"/>
                </a:solidFill>
                <a:latin typeface="Trebuchet MS" panose="020B0603020202020204" pitchFamily="34" charset="0"/>
              </a:rPr>
              <a:t> </a:t>
            </a:r>
            <a:r>
              <a:rPr lang="en-US" altLang="en-US" sz="1800" b="1" dirty="0" err="1" smtClean="0">
                <a:solidFill>
                  <a:srgbClr val="005E9D"/>
                </a:solidFill>
                <a:latin typeface="Trebuchet MS" panose="020B0603020202020204" pitchFamily="34" charset="0"/>
              </a:rPr>
              <a:t>medir</a:t>
            </a:r>
            <a:r>
              <a:rPr lang="en-US" altLang="en-US" sz="1800" b="1" dirty="0" smtClean="0">
                <a:solidFill>
                  <a:srgbClr val="005E9D"/>
                </a:solidFill>
                <a:latin typeface="Trebuchet MS" panose="020B0603020202020204" pitchFamily="34" charset="0"/>
              </a:rPr>
              <a:t>?</a:t>
            </a:r>
            <a:endParaRPr lang="en-US" altLang="en-US" sz="1800" b="1" dirty="0" smtClean="0">
              <a:latin typeface="Trebuchet MS" panose="020B0603020202020204" pitchFamily="34" charset="0"/>
            </a:endParaRPr>
          </a:p>
          <a:p>
            <a:pPr eaLnBrk="1" hangingPunct="1">
              <a:lnSpc>
                <a:spcPct val="116000"/>
              </a:lnSpc>
              <a:spcBef>
                <a:spcPts val="388"/>
              </a:spcBef>
            </a:pPr>
            <a:r>
              <a:rPr lang="en-US" altLang="en-US" dirty="0" smtClean="0">
                <a:solidFill>
                  <a:srgbClr val="282829"/>
                </a:solidFill>
                <a:latin typeface="Trebuchet MS" panose="020B0603020202020204" pitchFamily="34" charset="0"/>
              </a:rPr>
              <a:t>Las </a:t>
            </a:r>
            <a:r>
              <a:rPr lang="en-US" altLang="en-US" dirty="0" err="1" smtClean="0">
                <a:solidFill>
                  <a:srgbClr val="282829"/>
                </a:solidFill>
                <a:latin typeface="Trebuchet MS" panose="020B0603020202020204" pitchFamily="34" charset="0"/>
              </a:rPr>
              <a:t>descargas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parciales</a:t>
            </a:r>
            <a:r>
              <a:rPr lang="en-US" altLang="en-US" dirty="0" smtClean="0">
                <a:solidFill>
                  <a:srgbClr val="282829"/>
                </a:solidFill>
                <a:latin typeface="Trebuchet MS" panose="020B0603020202020204" pitchFamily="34" charset="0"/>
              </a:rPr>
              <a:t> (PD) </a:t>
            </a:r>
            <a:r>
              <a:rPr lang="en-US" altLang="en-US" dirty="0" err="1" smtClean="0">
                <a:solidFill>
                  <a:srgbClr val="282829"/>
                </a:solidFill>
                <a:latin typeface="Trebuchet MS" panose="020B0603020202020204" pitchFamily="34" charset="0"/>
              </a:rPr>
              <a:t>pueden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dañar</a:t>
            </a:r>
            <a:r>
              <a:rPr lang="en-US" altLang="en-US" dirty="0" smtClean="0">
                <a:solidFill>
                  <a:srgbClr val="282829"/>
                </a:solidFill>
                <a:latin typeface="Trebuchet MS" panose="020B0603020202020204" pitchFamily="34" charset="0"/>
              </a:rPr>
              <a:t> los </a:t>
            </a:r>
            <a:r>
              <a:rPr lang="en-US" altLang="en-US" dirty="0" err="1" smtClean="0">
                <a:solidFill>
                  <a:srgbClr val="282829"/>
                </a:solidFill>
                <a:latin typeface="Trebuchet MS" panose="020B0603020202020204" pitchFamily="34" charset="0"/>
              </a:rPr>
              <a:t>materiales</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aislamiento</a:t>
            </a:r>
            <a:r>
              <a:rPr lang="en-US" altLang="en-US" dirty="0" smtClean="0">
                <a:solidFill>
                  <a:srgbClr val="282829"/>
                </a:solidFill>
                <a:latin typeface="Trebuchet MS" panose="020B0603020202020204" pitchFamily="34" charset="0"/>
              </a:rPr>
              <a:t> en los bushings y </a:t>
            </a:r>
            <a:r>
              <a:rPr lang="en-US" altLang="en-US" dirty="0" err="1" smtClean="0">
                <a:solidFill>
                  <a:srgbClr val="282829"/>
                </a:solidFill>
                <a:latin typeface="Trebuchet MS" panose="020B0603020202020204" pitchFamily="34" charset="0"/>
              </a:rPr>
              <a:t>devanados</a:t>
            </a:r>
            <a:r>
              <a:rPr lang="en-US" altLang="en-US" dirty="0" smtClean="0">
                <a:solidFill>
                  <a:srgbClr val="282829"/>
                </a:solidFill>
                <a:latin typeface="Trebuchet MS" panose="020B0603020202020204" pitchFamily="34" charset="0"/>
              </a:rPr>
              <a:t> de los </a:t>
            </a:r>
            <a:r>
              <a:rPr lang="en-US" altLang="en-US" dirty="0" err="1" smtClean="0">
                <a:solidFill>
                  <a:srgbClr val="282829"/>
                </a:solidFill>
                <a:latin typeface="Trebuchet MS" panose="020B0603020202020204" pitchFamily="34" charset="0"/>
              </a:rPr>
              <a:t>transformadores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potencia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Esto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puede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producir</a:t>
            </a:r>
            <a:r>
              <a:rPr lang="en-US" altLang="en-US" dirty="0" smtClean="0">
                <a:solidFill>
                  <a:srgbClr val="282829"/>
                </a:solidFill>
                <a:latin typeface="Trebuchet MS" panose="020B0603020202020204" pitchFamily="34" charset="0"/>
              </a:rPr>
              <a:t> graves </a:t>
            </a:r>
            <a:r>
              <a:rPr lang="en-US" altLang="en-US" dirty="0" err="1" smtClean="0">
                <a:solidFill>
                  <a:srgbClr val="282829"/>
                </a:solidFill>
                <a:latin typeface="Trebuchet MS" panose="020B0603020202020204" pitchFamily="34" charset="0"/>
              </a:rPr>
              <a:t>fallas</a:t>
            </a:r>
            <a:r>
              <a:rPr lang="en-US" altLang="en-US" dirty="0" smtClean="0">
                <a:solidFill>
                  <a:srgbClr val="282829"/>
                </a:solidFill>
                <a:latin typeface="Trebuchet MS" panose="020B0603020202020204" pitchFamily="34" charset="0"/>
              </a:rPr>
              <a:t> y </a:t>
            </a:r>
            <a:r>
              <a:rPr lang="en-US" altLang="en-US" dirty="0" err="1" smtClean="0">
                <a:solidFill>
                  <a:srgbClr val="282829"/>
                </a:solidFill>
                <a:latin typeface="Trebuchet MS" panose="020B0603020202020204" pitchFamily="34" charset="0"/>
              </a:rPr>
              <a:t>costosas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interrupciones</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algn="just" eaLnBrk="1" hangingPunct="1">
              <a:lnSpc>
                <a:spcPct val="116000"/>
              </a:lnSpc>
              <a:spcBef>
                <a:spcPts val="425"/>
              </a:spcBef>
            </a:pPr>
            <a:r>
              <a:rPr lang="en-US" altLang="en-US" dirty="0" smtClean="0">
                <a:solidFill>
                  <a:srgbClr val="282829"/>
                </a:solidFill>
                <a:latin typeface="Trebuchet MS" panose="020B0603020202020204" pitchFamily="34" charset="0"/>
              </a:rPr>
              <a:t>Se </a:t>
            </a:r>
            <a:r>
              <a:rPr lang="en-US" altLang="en-US" dirty="0" err="1" smtClean="0">
                <a:solidFill>
                  <a:srgbClr val="282829"/>
                </a:solidFill>
                <a:latin typeface="Trebuchet MS" panose="020B0603020202020204" pitchFamily="34" charset="0"/>
              </a:rPr>
              <a:t>observan</a:t>
            </a:r>
            <a:r>
              <a:rPr lang="en-US" altLang="en-US" dirty="0" smtClean="0">
                <a:solidFill>
                  <a:srgbClr val="282829"/>
                </a:solidFill>
                <a:latin typeface="Trebuchet MS" panose="020B0603020202020204" pitchFamily="34" charset="0"/>
              </a:rPr>
              <a:t> DP en los bushings de </a:t>
            </a:r>
            <a:r>
              <a:rPr lang="en-US" altLang="en-US" dirty="0" err="1" smtClean="0">
                <a:solidFill>
                  <a:srgbClr val="282829"/>
                </a:solidFill>
                <a:latin typeface="Trebuchet MS" panose="020B0603020202020204" pitchFamily="34" charset="0"/>
              </a:rPr>
              <a:t>transformadores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potencia</a:t>
            </a:r>
            <a:r>
              <a:rPr lang="en-US" altLang="en-US" dirty="0" smtClean="0">
                <a:solidFill>
                  <a:srgbClr val="282829"/>
                </a:solidFill>
                <a:latin typeface="Trebuchet MS" panose="020B0603020202020204" pitchFamily="34" charset="0"/>
              </a:rPr>
              <a:t> y </a:t>
            </a:r>
            <a:r>
              <a:rPr lang="en-US" altLang="en-US" dirty="0" err="1" smtClean="0">
                <a:solidFill>
                  <a:srgbClr val="282829"/>
                </a:solidFill>
                <a:latin typeface="Trebuchet MS" panose="020B0603020202020204" pitchFamily="34" charset="0"/>
              </a:rPr>
              <a:t>devanados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si</a:t>
            </a:r>
            <a:r>
              <a:rPr lang="en-US" altLang="en-US" dirty="0" smtClean="0">
                <a:solidFill>
                  <a:srgbClr val="282829"/>
                </a:solidFill>
                <a:latin typeface="Trebuchet MS" panose="020B0603020202020204" pitchFamily="34" charset="0"/>
              </a:rPr>
              <a:t> el material de </a:t>
            </a:r>
            <a:r>
              <a:rPr lang="en-US" altLang="en-US" dirty="0" err="1" smtClean="0">
                <a:solidFill>
                  <a:srgbClr val="282829"/>
                </a:solidFill>
                <a:latin typeface="Trebuchet MS" panose="020B0603020202020204" pitchFamily="34" charset="0"/>
              </a:rPr>
              <a:t>aislamiento</a:t>
            </a:r>
            <a:r>
              <a:rPr lang="en-US" altLang="en-US" dirty="0" smtClean="0">
                <a:solidFill>
                  <a:srgbClr val="282829"/>
                </a:solidFill>
                <a:latin typeface="Trebuchet MS" panose="020B0603020202020204" pitchFamily="34" charset="0"/>
              </a:rPr>
              <a:t> entre los </a:t>
            </a:r>
            <a:r>
              <a:rPr lang="en-US" altLang="en-US" dirty="0" err="1" smtClean="0">
                <a:solidFill>
                  <a:srgbClr val="282829"/>
                </a:solidFill>
                <a:latin typeface="Trebuchet MS" panose="020B0603020202020204" pitchFamily="34" charset="0"/>
              </a:rPr>
              <a:t>diferentes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tensiónes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envejece</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contamina</a:t>
            </a:r>
            <a:r>
              <a:rPr lang="en-US" altLang="en-US" dirty="0" smtClean="0">
                <a:solidFill>
                  <a:srgbClr val="282829"/>
                </a:solidFill>
                <a:latin typeface="Trebuchet MS" panose="020B0603020202020204" pitchFamily="34" charset="0"/>
              </a:rPr>
              <a:t> o es </a:t>
            </a:r>
            <a:r>
              <a:rPr lang="en-US" altLang="en-US" dirty="0" err="1" smtClean="0">
                <a:solidFill>
                  <a:srgbClr val="282829"/>
                </a:solidFill>
                <a:latin typeface="Trebuchet MS" panose="020B0603020202020204" pitchFamily="34" charset="0"/>
              </a:rPr>
              <a:t>defectuoso</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lnSpc>
                <a:spcPct val="116000"/>
              </a:lnSpc>
              <a:spcBef>
                <a:spcPts val="425"/>
              </a:spcBef>
            </a:pPr>
            <a:r>
              <a:rPr lang="en-US" altLang="en-US" dirty="0" smtClean="0">
                <a:solidFill>
                  <a:srgbClr val="282829"/>
                </a:solidFill>
                <a:latin typeface="Trebuchet MS" panose="020B0603020202020204" pitchFamily="34" charset="0"/>
              </a:rPr>
              <a:t>La </a:t>
            </a:r>
            <a:r>
              <a:rPr lang="en-US" altLang="en-US" dirty="0" err="1" smtClean="0">
                <a:solidFill>
                  <a:srgbClr val="282829"/>
                </a:solidFill>
                <a:latin typeface="Trebuchet MS" panose="020B0603020202020204" pitchFamily="34" charset="0"/>
              </a:rPr>
              <a:t>medición</a:t>
            </a:r>
            <a:r>
              <a:rPr lang="en-US" altLang="en-US" dirty="0" smtClean="0">
                <a:solidFill>
                  <a:srgbClr val="282829"/>
                </a:solidFill>
                <a:latin typeface="Trebuchet MS" panose="020B0603020202020204" pitchFamily="34" charset="0"/>
              </a:rPr>
              <a:t> de DP es un </a:t>
            </a:r>
            <a:r>
              <a:rPr lang="en-US" altLang="en-US" dirty="0" err="1" smtClean="0">
                <a:solidFill>
                  <a:srgbClr val="282829"/>
                </a:solidFill>
                <a:latin typeface="Trebuchet MS" panose="020B0603020202020204" pitchFamily="34" charset="0"/>
              </a:rPr>
              <a:t>método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confiable</a:t>
            </a:r>
            <a:r>
              <a:rPr lang="en-US" altLang="en-US" dirty="0" smtClean="0">
                <a:solidFill>
                  <a:srgbClr val="282829"/>
                </a:solidFill>
                <a:latin typeface="Trebuchet MS" panose="020B0603020202020204" pitchFamily="34" charset="0"/>
              </a:rPr>
              <a:t> y no </a:t>
            </a:r>
            <a:r>
              <a:rPr lang="en-US" altLang="en-US" dirty="0" err="1" smtClean="0">
                <a:solidFill>
                  <a:srgbClr val="282829"/>
                </a:solidFill>
                <a:latin typeface="Trebuchet MS" panose="020B0603020202020204" pitchFamily="34" charset="0"/>
              </a:rPr>
              <a:t>destructivo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que</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utiliza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para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diagnosticar</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estado</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sistema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aislamiento</a:t>
            </a:r>
            <a:r>
              <a:rPr lang="en-US" altLang="en-US" dirty="0" smtClean="0">
                <a:solidFill>
                  <a:srgbClr val="282829"/>
                </a:solidFill>
                <a:latin typeface="Trebuchet MS" panose="020B0603020202020204" pitchFamily="34" charset="0"/>
              </a:rPr>
              <a:t> de un </a:t>
            </a:r>
            <a:r>
              <a:rPr lang="en-US" altLang="en-US" dirty="0" err="1" smtClean="0">
                <a:solidFill>
                  <a:srgbClr val="282829"/>
                </a:solidFill>
                <a:latin typeface="Trebuchet MS" panose="020B0603020202020204" pitchFamily="34" charset="0"/>
              </a:rPr>
              <a:t>transformador</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potencia</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lleva</a:t>
            </a:r>
            <a:r>
              <a:rPr lang="en-US" altLang="en-US" dirty="0" smtClean="0">
                <a:solidFill>
                  <a:srgbClr val="282829"/>
                </a:solidFill>
                <a:latin typeface="Trebuchet MS" panose="020B0603020202020204" pitchFamily="34" charset="0"/>
              </a:rPr>
              <a:t> a </a:t>
            </a:r>
            <a:r>
              <a:rPr lang="en-US" altLang="en-US" dirty="0" err="1" smtClean="0">
                <a:solidFill>
                  <a:srgbClr val="282829"/>
                </a:solidFill>
                <a:latin typeface="Trebuchet MS" panose="020B0603020202020204" pitchFamily="34" charset="0"/>
              </a:rPr>
              <a:t>cabo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durante</a:t>
            </a:r>
            <a:r>
              <a:rPr lang="en-U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los </a:t>
            </a:r>
            <a:r>
              <a:rPr lang="en-US" altLang="en-US" dirty="0" err="1" smtClean="0">
                <a:solidFill>
                  <a:srgbClr val="282829"/>
                </a:solidFill>
                <a:latin typeface="Trebuchet MS" panose="020B0603020202020204" pitchFamily="34" charset="0"/>
              </a:rPr>
              <a:t>ensayos</a:t>
            </a:r>
            <a:r>
              <a:rPr lang="en-U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de </a:t>
            </a:r>
            <a:r>
              <a:rPr lang="en-US" altLang="en-US" dirty="0" err="1" smtClean="0">
                <a:solidFill>
                  <a:srgbClr val="282829"/>
                </a:solidFill>
                <a:latin typeface="Trebuchet MS" panose="020B0603020202020204" pitchFamily="34" charset="0"/>
              </a:rPr>
              <a:t>aceptación</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fábrica</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puesta</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servicio</a:t>
            </a:r>
            <a:r>
              <a:rPr lang="en-US" altLang="en-US" dirty="0" smtClean="0">
                <a:solidFill>
                  <a:srgbClr val="282829"/>
                </a:solidFill>
                <a:latin typeface="Trebuchet MS" panose="020B0603020202020204" pitchFamily="34" charset="0"/>
              </a:rPr>
              <a:t> in situ y </a:t>
            </a:r>
            <a:r>
              <a:rPr lang="en-US" altLang="en-US" dirty="0" smtClean="0">
                <a:solidFill>
                  <a:srgbClr val="282829"/>
                </a:solidFill>
                <a:latin typeface="Trebuchet MS" panose="020B0603020202020204" pitchFamily="34" charset="0"/>
              </a:rPr>
              <a:t>los </a:t>
            </a:r>
            <a:r>
              <a:rPr lang="en-US" altLang="en-US" dirty="0" err="1" smtClean="0">
                <a:solidFill>
                  <a:srgbClr val="282829"/>
                </a:solidFill>
                <a:latin typeface="Trebuchet MS" panose="020B0603020202020204" pitchFamily="34" charset="0"/>
              </a:rPr>
              <a:t>ensayos</a:t>
            </a:r>
            <a:r>
              <a:rPr lang="en-U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de </a:t>
            </a:r>
            <a:r>
              <a:rPr lang="en-US" altLang="en-US" dirty="0" err="1" smtClean="0">
                <a:solidFill>
                  <a:srgbClr val="282829"/>
                </a:solidFill>
                <a:latin typeface="Trebuchet MS" panose="020B0603020202020204" pitchFamily="34" charset="0"/>
              </a:rPr>
              <a:t>mantenimiento</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rutina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para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detectar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defectos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críticos</a:t>
            </a:r>
            <a:r>
              <a:rPr lang="en-US" altLang="en-US" dirty="0" smtClean="0">
                <a:solidFill>
                  <a:srgbClr val="282829"/>
                </a:solidFill>
                <a:latin typeface="Trebuchet MS" panose="020B0603020202020204" pitchFamily="34" charset="0"/>
              </a:rPr>
              <a:t> y </a:t>
            </a:r>
            <a:r>
              <a:rPr lang="en-US" altLang="en-US" dirty="0" err="1" smtClean="0">
                <a:solidFill>
                  <a:srgbClr val="282829"/>
                </a:solidFill>
                <a:latin typeface="Trebuchet MS" panose="020B0603020202020204" pitchFamily="34" charset="0"/>
              </a:rPr>
              <a:t>evaluar</a:t>
            </a:r>
            <a:r>
              <a:rPr lang="en-US" altLang="en-US" dirty="0" smtClean="0">
                <a:solidFill>
                  <a:srgbClr val="282829"/>
                </a:solidFill>
                <a:latin typeface="Trebuchet MS" panose="020B0603020202020204" pitchFamily="34" charset="0"/>
              </a:rPr>
              <a:t> los </a:t>
            </a:r>
            <a:r>
              <a:rPr lang="en-US" altLang="en-US" dirty="0" err="1" smtClean="0">
                <a:solidFill>
                  <a:srgbClr val="282829"/>
                </a:solidFill>
                <a:latin typeface="Trebuchet MS" panose="020B0603020202020204" pitchFamily="34" charset="0"/>
              </a:rPr>
              <a:t>riesgos</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endParaRPr lang="es-ES" altLang="en-US" b="1" dirty="0" smtClean="0"/>
          </a:p>
          <a:p>
            <a:pPr eaLnBrk="1" hangingPunct="1">
              <a:spcBef>
                <a:spcPts val="775"/>
              </a:spcBef>
            </a:pPr>
            <a:r>
              <a:rPr lang="en-US" altLang="en-US" sz="1800" b="1" dirty="0" smtClean="0">
                <a:solidFill>
                  <a:srgbClr val="005E9D"/>
                </a:solidFill>
                <a:latin typeface="Trebuchet MS" panose="020B0603020202020204" pitchFamily="34" charset="0"/>
              </a:rPr>
              <a:t>¿</a:t>
            </a:r>
            <a:r>
              <a:rPr lang="en-US" altLang="en-US" sz="1800" b="1" dirty="0" err="1" smtClean="0">
                <a:solidFill>
                  <a:srgbClr val="005E9D"/>
                </a:solidFill>
                <a:latin typeface="Trebuchet MS" panose="020B0603020202020204" pitchFamily="34" charset="0"/>
              </a:rPr>
              <a:t>Cómo</a:t>
            </a:r>
            <a:r>
              <a:rPr lang="en-US" altLang="en-US" sz="1800" b="1" dirty="0" smtClean="0">
                <a:solidFill>
                  <a:srgbClr val="005E9D"/>
                </a:solidFill>
                <a:latin typeface="Trebuchet MS" panose="020B0603020202020204" pitchFamily="34" charset="0"/>
              </a:rPr>
              <a:t> </a:t>
            </a:r>
            <a:r>
              <a:rPr lang="en-US" altLang="en-US" sz="1800" b="1" dirty="0" err="1" smtClean="0">
                <a:solidFill>
                  <a:srgbClr val="005E9D"/>
                </a:solidFill>
                <a:latin typeface="Trebuchet MS" panose="020B0603020202020204" pitchFamily="34" charset="0"/>
              </a:rPr>
              <a:t>funciona</a:t>
            </a:r>
            <a:r>
              <a:rPr lang="en-US" altLang="en-US" sz="1800" b="1" dirty="0" smtClean="0">
                <a:solidFill>
                  <a:srgbClr val="005E9D"/>
                </a:solidFill>
                <a:latin typeface="Trebuchet MS" panose="020B0603020202020204" pitchFamily="34" charset="0"/>
              </a:rPr>
              <a:t>?</a:t>
            </a:r>
            <a:endParaRPr lang="en-US" altLang="en-US" sz="1800" b="1" dirty="0" smtClean="0">
              <a:latin typeface="Trebuchet MS" panose="020B0603020202020204" pitchFamily="34" charset="0"/>
            </a:endParaRPr>
          </a:p>
          <a:p>
            <a:pPr eaLnBrk="1" hangingPunct="1">
              <a:lnSpc>
                <a:spcPct val="116000"/>
              </a:lnSpc>
              <a:spcBef>
                <a:spcPts val="388"/>
              </a:spcBef>
            </a:pPr>
            <a:r>
              <a:rPr lang="en-US" altLang="en-US" dirty="0" smtClean="0">
                <a:solidFill>
                  <a:srgbClr val="404041"/>
                </a:solidFill>
                <a:latin typeface="Trebuchet MS" panose="020B0603020202020204" pitchFamily="34" charset="0"/>
              </a:rPr>
              <a:t>Al </a:t>
            </a:r>
            <a:r>
              <a:rPr lang="en-US" altLang="en-US" dirty="0" err="1" smtClean="0">
                <a:solidFill>
                  <a:srgbClr val="404041"/>
                </a:solidFill>
                <a:latin typeface="Trebuchet MS" panose="020B0603020202020204" pitchFamily="34" charset="0"/>
              </a:rPr>
              <a:t>realizar</a:t>
            </a:r>
            <a:r>
              <a:rPr lang="en-US" altLang="en-US" dirty="0" smtClean="0">
                <a:solidFill>
                  <a:srgbClr val="404041"/>
                </a:solidFill>
                <a:latin typeface="Trebuchet MS" panose="020B0603020202020204" pitchFamily="34" charset="0"/>
              </a:rPr>
              <a:t> la </a:t>
            </a:r>
            <a:r>
              <a:rPr lang="en-US" altLang="en-US" dirty="0" err="1" smtClean="0">
                <a:solidFill>
                  <a:srgbClr val="404041"/>
                </a:solidFill>
                <a:latin typeface="Trebuchet MS" panose="020B0603020202020204" pitchFamily="34" charset="0"/>
              </a:rPr>
              <a:t>medición</a:t>
            </a:r>
            <a:r>
              <a:rPr lang="en-US" altLang="en-US" dirty="0" smtClean="0">
                <a:solidFill>
                  <a:srgbClr val="404041"/>
                </a:solidFill>
                <a:latin typeface="Trebuchet MS" panose="020B0603020202020204" pitchFamily="34" charset="0"/>
              </a:rPr>
              <a:t> y el </a:t>
            </a:r>
            <a:r>
              <a:rPr lang="en-US" altLang="en-US" dirty="0" err="1" smtClean="0">
                <a:solidFill>
                  <a:srgbClr val="404041"/>
                </a:solidFill>
                <a:latin typeface="Trebuchet MS" panose="020B0603020202020204" pitchFamily="34" charset="0"/>
              </a:rPr>
              <a:t>análisis</a:t>
            </a:r>
            <a:r>
              <a:rPr lang="en-US" altLang="en-US" dirty="0" smtClean="0">
                <a:solidFill>
                  <a:srgbClr val="404041"/>
                </a:solidFill>
                <a:latin typeface="Trebuchet MS" panose="020B0603020202020204" pitchFamily="34" charset="0"/>
              </a:rPr>
              <a:t> de la </a:t>
            </a:r>
            <a:r>
              <a:rPr lang="en-US" altLang="en-US" dirty="0" err="1" smtClean="0">
                <a:solidFill>
                  <a:srgbClr val="404041"/>
                </a:solidFill>
                <a:latin typeface="Trebuchet MS" panose="020B0603020202020204" pitchFamily="34" charset="0"/>
              </a:rPr>
              <a:t>actividad</a:t>
            </a:r>
            <a:r>
              <a:rPr lang="en-US" altLang="en-US" dirty="0" smtClean="0">
                <a:solidFill>
                  <a:srgbClr val="404041"/>
                </a:solidFill>
                <a:latin typeface="Trebuchet MS" panose="020B0603020202020204" pitchFamily="34" charset="0"/>
              </a:rPr>
              <a:t> de DP en los </a:t>
            </a:r>
            <a:r>
              <a:rPr lang="en-US" altLang="en-US" dirty="0" err="1" smtClean="0">
                <a:solidFill>
                  <a:srgbClr val="404041"/>
                </a:solidFill>
                <a:latin typeface="Trebuchet MS" panose="020B0603020202020204" pitchFamily="34" charset="0"/>
              </a:rPr>
              <a:t>transformadores</a:t>
            </a:r>
            <a:r>
              <a:rPr lang="en-US" altLang="en-US" dirty="0" smtClean="0">
                <a:solidFill>
                  <a:srgbClr val="404041"/>
                </a:solidFill>
                <a:latin typeface="Trebuchet MS" panose="020B0603020202020204" pitchFamily="34" charset="0"/>
              </a:rPr>
              <a:t> de </a:t>
            </a:r>
            <a:r>
              <a:rPr lang="en-US" altLang="en-US" dirty="0" err="1" smtClean="0">
                <a:solidFill>
                  <a:srgbClr val="404041"/>
                </a:solidFill>
                <a:latin typeface="Trebuchet MS" panose="020B0603020202020204" pitchFamily="34" charset="0"/>
              </a:rPr>
              <a:t>potencia</a:t>
            </a:r>
            <a:r>
              <a:rPr lang="en-US" altLang="en-US" dirty="0" smtClean="0">
                <a:solidFill>
                  <a:srgbClr val="404041"/>
                </a:solidFill>
                <a:latin typeface="Trebuchet MS" panose="020B0603020202020204" pitchFamily="34" charset="0"/>
              </a:rPr>
              <a:t>, se </a:t>
            </a:r>
            <a:r>
              <a:rPr lang="en-US" altLang="en-US" dirty="0" err="1" smtClean="0">
                <a:solidFill>
                  <a:srgbClr val="404041"/>
                </a:solidFill>
                <a:latin typeface="Trebuchet MS" panose="020B0603020202020204" pitchFamily="34" charset="0"/>
              </a:rPr>
              <a:t>determinan</a:t>
            </a:r>
            <a:r>
              <a:rPr lang="en-US" altLang="en-US" dirty="0" smtClean="0">
                <a:solidFill>
                  <a:srgbClr val="404041"/>
                </a:solidFill>
                <a:latin typeface="Trebuchet MS" panose="020B0603020202020204" pitchFamily="34" charset="0"/>
              </a:rPr>
              <a:t> </a:t>
            </a:r>
            <a:r>
              <a:rPr lang="en-US" altLang="en-US" dirty="0" smtClean="0">
                <a:solidFill>
                  <a:srgbClr val="404041"/>
                </a:solidFill>
                <a:latin typeface="Trebuchet MS" panose="020B0603020202020204" pitchFamily="34" charset="0"/>
              </a:rPr>
              <a:t>los </a:t>
            </a:r>
            <a:r>
              <a:rPr lang="en-US" altLang="en-US" dirty="0" err="1" smtClean="0">
                <a:solidFill>
                  <a:srgbClr val="404041"/>
                </a:solidFill>
                <a:latin typeface="Trebuchet MS" panose="020B0603020202020204" pitchFamily="34" charset="0"/>
              </a:rPr>
              <a:t>ensayos</a:t>
            </a:r>
            <a:r>
              <a:rPr lang="en-US" altLang="en-US" dirty="0" smtClean="0">
                <a:solidFill>
                  <a:srgbClr val="404041"/>
                </a:solidFill>
                <a:latin typeface="Trebuchet MS" panose="020B0603020202020204" pitchFamily="34" charset="0"/>
              </a:rPr>
              <a:t> </a:t>
            </a:r>
            <a:r>
              <a:rPr lang="en-US" altLang="en-US" dirty="0" smtClean="0">
                <a:solidFill>
                  <a:srgbClr val="404041"/>
                </a:solidFill>
                <a:latin typeface="Trebuchet MS" panose="020B0603020202020204" pitchFamily="34" charset="0"/>
              </a:rPr>
              <a:t>y </a:t>
            </a:r>
            <a:r>
              <a:rPr lang="en-US" altLang="en-US" dirty="0" err="1" smtClean="0">
                <a:solidFill>
                  <a:srgbClr val="404041"/>
                </a:solidFill>
                <a:latin typeface="Trebuchet MS" panose="020B0603020202020204" pitchFamily="34" charset="0"/>
              </a:rPr>
              <a:t>configuraciones</a:t>
            </a:r>
            <a:r>
              <a:rPr lang="en-US" altLang="en-US" dirty="0" smtClean="0">
                <a:solidFill>
                  <a:srgbClr val="404041"/>
                </a:solidFill>
                <a:latin typeface="Trebuchet MS" panose="020B0603020202020204" pitchFamily="34" charset="0"/>
              </a:rPr>
              <a:t> de </a:t>
            </a:r>
            <a:r>
              <a:rPr lang="en-US" altLang="en-US" dirty="0" err="1" smtClean="0">
                <a:solidFill>
                  <a:srgbClr val="404041"/>
                </a:solidFill>
                <a:latin typeface="Trebuchet MS" panose="020B0603020202020204" pitchFamily="34" charset="0"/>
              </a:rPr>
              <a:t>prueba</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específicas</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mediante</a:t>
            </a:r>
            <a:r>
              <a:rPr lang="en-US" altLang="en-US" dirty="0" smtClean="0">
                <a:solidFill>
                  <a:srgbClr val="404041"/>
                </a:solidFill>
                <a:latin typeface="Trebuchet MS" panose="020B0603020202020204" pitchFamily="34" charset="0"/>
              </a:rPr>
              <a:t> el </a:t>
            </a:r>
            <a:r>
              <a:rPr lang="en-US" altLang="en-US" dirty="0" err="1" smtClean="0">
                <a:solidFill>
                  <a:srgbClr val="404041"/>
                </a:solidFill>
                <a:latin typeface="Trebuchet MS" panose="020B0603020202020204" pitchFamily="34" charset="0"/>
              </a:rPr>
              <a:t>tipo</a:t>
            </a:r>
            <a:r>
              <a:rPr lang="en-US" altLang="en-US" dirty="0" smtClean="0">
                <a:solidFill>
                  <a:srgbClr val="404041"/>
                </a:solidFill>
                <a:latin typeface="Trebuchet MS" panose="020B0603020202020204" pitchFamily="34" charset="0"/>
              </a:rPr>
              <a:t> de </a:t>
            </a:r>
            <a:r>
              <a:rPr lang="en-US" altLang="en-US" dirty="0" err="1" smtClean="0">
                <a:solidFill>
                  <a:srgbClr val="404041"/>
                </a:solidFill>
                <a:latin typeface="Trebuchet MS" panose="020B0603020202020204" pitchFamily="34" charset="0"/>
              </a:rPr>
              <a:t>transformador</a:t>
            </a:r>
            <a:r>
              <a:rPr lang="en-US" altLang="en-US" dirty="0" smtClean="0">
                <a:solidFill>
                  <a:srgbClr val="404041"/>
                </a:solidFill>
                <a:latin typeface="Trebuchet MS" panose="020B0603020202020204" pitchFamily="34" charset="0"/>
              </a:rPr>
              <a:t> y la </a:t>
            </a:r>
            <a:r>
              <a:rPr lang="en-US" altLang="en-US" dirty="0" err="1" smtClean="0">
                <a:solidFill>
                  <a:srgbClr val="404041"/>
                </a:solidFill>
                <a:latin typeface="Trebuchet MS" panose="020B0603020202020204" pitchFamily="34" charset="0"/>
              </a:rPr>
              <a:t>norma</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según</a:t>
            </a:r>
            <a:r>
              <a:rPr lang="en-US" altLang="en-US" dirty="0" smtClean="0">
                <a:solidFill>
                  <a:srgbClr val="404041"/>
                </a:solidFill>
                <a:latin typeface="Trebuchet MS" panose="020B0603020202020204" pitchFamily="34" charset="0"/>
              </a:rPr>
              <a:t> la </a:t>
            </a:r>
            <a:r>
              <a:rPr lang="en-US" altLang="en-US" dirty="0" err="1" smtClean="0">
                <a:solidFill>
                  <a:srgbClr val="404041"/>
                </a:solidFill>
                <a:latin typeface="Trebuchet MS" panose="020B0603020202020204" pitchFamily="34" charset="0"/>
              </a:rPr>
              <a:t>cual</a:t>
            </a:r>
            <a:r>
              <a:rPr lang="en-US" altLang="en-US" dirty="0" smtClean="0">
                <a:solidFill>
                  <a:srgbClr val="404041"/>
                </a:solidFill>
                <a:latin typeface="Trebuchet MS" panose="020B0603020202020204" pitchFamily="34" charset="0"/>
              </a:rPr>
              <a:t> se </a:t>
            </a:r>
            <a:r>
              <a:rPr lang="en-US" altLang="en-US" dirty="0" err="1" smtClean="0">
                <a:solidFill>
                  <a:srgbClr val="404041"/>
                </a:solidFill>
                <a:latin typeface="Trebuchet MS" panose="020B0603020202020204" pitchFamily="34" charset="0"/>
              </a:rPr>
              <a:t>realizan</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las</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mediciones</a:t>
            </a:r>
            <a:r>
              <a:rPr lang="en-US" altLang="en-US" dirty="0" smtClean="0">
                <a:solidFill>
                  <a:srgbClr val="404041"/>
                </a:solidFill>
                <a:latin typeface="Trebuchet MS" panose="020B0603020202020204" pitchFamily="34" charset="0"/>
              </a:rPr>
              <a:t>.</a:t>
            </a:r>
          </a:p>
          <a:p>
            <a:pPr eaLnBrk="1" hangingPunct="1">
              <a:lnSpc>
                <a:spcPct val="116000"/>
              </a:lnSpc>
              <a:spcBef>
                <a:spcPts val="388"/>
              </a:spcBef>
            </a:pPr>
            <a:endParaRPr lang="en-US" altLang="en-US" dirty="0" smtClean="0">
              <a:latin typeface="Trebuchet MS" panose="020B0603020202020204" pitchFamily="34" charset="0"/>
            </a:endParaRPr>
          </a:p>
          <a:p>
            <a:pPr eaLnBrk="1" hangingPunct="1">
              <a:lnSpc>
                <a:spcPct val="116000"/>
              </a:lnSpc>
              <a:spcBef>
                <a:spcPts val="425"/>
              </a:spcBef>
            </a:pPr>
            <a:r>
              <a:rPr lang="en-US" altLang="en-US" dirty="0" err="1" smtClean="0">
                <a:solidFill>
                  <a:srgbClr val="404041"/>
                </a:solidFill>
                <a:latin typeface="Trebuchet MS" panose="020B0603020202020204" pitchFamily="34" charset="0"/>
              </a:rPr>
              <a:t>Dependiendo</a:t>
            </a:r>
            <a:r>
              <a:rPr lang="en-US" altLang="en-US" dirty="0" smtClean="0">
                <a:solidFill>
                  <a:srgbClr val="404041"/>
                </a:solidFill>
                <a:latin typeface="Trebuchet MS" panose="020B0603020202020204" pitchFamily="34" charset="0"/>
              </a:rPr>
              <a:t> del </a:t>
            </a:r>
            <a:r>
              <a:rPr lang="en-US" altLang="en-US" dirty="0" err="1" smtClean="0">
                <a:solidFill>
                  <a:srgbClr val="404041"/>
                </a:solidFill>
                <a:latin typeface="Trebuchet MS" panose="020B0603020202020204" pitchFamily="34" charset="0"/>
              </a:rPr>
              <a:t>tipo</a:t>
            </a:r>
            <a:r>
              <a:rPr lang="en-US" altLang="en-US" dirty="0" smtClean="0">
                <a:solidFill>
                  <a:srgbClr val="404041"/>
                </a:solidFill>
                <a:latin typeface="Trebuchet MS" panose="020B0603020202020204" pitchFamily="34" charset="0"/>
              </a:rPr>
              <a:t> de bushings </a:t>
            </a:r>
            <a:r>
              <a:rPr lang="en-US" altLang="en-US" dirty="0" err="1" smtClean="0">
                <a:solidFill>
                  <a:srgbClr val="404041"/>
                </a:solidFill>
                <a:latin typeface="Trebuchet MS" panose="020B0603020202020204" pitchFamily="34" charset="0"/>
              </a:rPr>
              <a:t>utilizadas</a:t>
            </a:r>
            <a:r>
              <a:rPr lang="en-US" altLang="en-US" dirty="0" smtClean="0">
                <a:solidFill>
                  <a:srgbClr val="404041"/>
                </a:solidFill>
                <a:latin typeface="Trebuchet MS" panose="020B0603020202020204" pitchFamily="34" charset="0"/>
              </a:rPr>
              <a:t>, el </a:t>
            </a:r>
            <a:r>
              <a:rPr lang="en-US" altLang="en-US" dirty="0" err="1" smtClean="0">
                <a:solidFill>
                  <a:srgbClr val="404041"/>
                </a:solidFill>
                <a:latin typeface="Trebuchet MS" panose="020B0603020202020204" pitchFamily="34" charset="0"/>
              </a:rPr>
              <a:t>sistema</a:t>
            </a:r>
            <a:r>
              <a:rPr lang="en-US" altLang="en-US" dirty="0" smtClean="0">
                <a:solidFill>
                  <a:srgbClr val="404041"/>
                </a:solidFill>
                <a:latin typeface="Trebuchet MS" panose="020B0603020202020204" pitchFamily="34" charset="0"/>
              </a:rPr>
              <a:t> de </a:t>
            </a:r>
            <a:r>
              <a:rPr lang="en-US" altLang="en-US" dirty="0" err="1" smtClean="0">
                <a:solidFill>
                  <a:srgbClr val="404041"/>
                </a:solidFill>
                <a:latin typeface="Trebuchet MS" panose="020B0603020202020204" pitchFamily="34" charset="0"/>
              </a:rPr>
              <a:t>análisis</a:t>
            </a:r>
            <a:r>
              <a:rPr lang="en-US" altLang="en-US" dirty="0" smtClean="0">
                <a:solidFill>
                  <a:srgbClr val="404041"/>
                </a:solidFill>
                <a:latin typeface="Trebuchet MS" panose="020B0603020202020204" pitchFamily="34" charset="0"/>
              </a:rPr>
              <a:t> de DP se </a:t>
            </a:r>
            <a:r>
              <a:rPr lang="en-US" altLang="en-US" dirty="0" err="1" smtClean="0">
                <a:solidFill>
                  <a:srgbClr val="404041"/>
                </a:solidFill>
                <a:latin typeface="Trebuchet MS" panose="020B0603020202020204" pitchFamily="34" charset="0"/>
              </a:rPr>
              <a:t>conecta</a:t>
            </a:r>
            <a:r>
              <a:rPr lang="en-US" altLang="en-US" dirty="0" smtClean="0">
                <a:solidFill>
                  <a:srgbClr val="404041"/>
                </a:solidFill>
                <a:latin typeface="Trebuchet MS" panose="020B0603020202020204" pitchFamily="34" charset="0"/>
              </a:rPr>
              <a:t> a la </a:t>
            </a:r>
            <a:r>
              <a:rPr lang="en-US" altLang="en-US" dirty="0" err="1" smtClean="0">
                <a:solidFill>
                  <a:srgbClr val="404041"/>
                </a:solidFill>
                <a:latin typeface="Trebuchet MS" panose="020B0603020202020204" pitchFamily="34" charset="0"/>
              </a:rPr>
              <a:t>toma</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capacitiva</a:t>
            </a:r>
            <a:r>
              <a:rPr lang="en-US" altLang="en-US" dirty="0" smtClean="0">
                <a:solidFill>
                  <a:srgbClr val="404041"/>
                </a:solidFill>
                <a:latin typeface="Trebuchet MS" panose="020B0603020202020204" pitchFamily="34" charset="0"/>
              </a:rPr>
              <a:t> de los bushings o a un </a:t>
            </a:r>
            <a:r>
              <a:rPr lang="en-US" altLang="en-US" dirty="0" err="1" smtClean="0">
                <a:solidFill>
                  <a:srgbClr val="404041"/>
                </a:solidFill>
                <a:latin typeface="Trebuchet MS" panose="020B0603020202020204" pitchFamily="34" charset="0"/>
              </a:rPr>
              <a:t>condensador</a:t>
            </a:r>
            <a:r>
              <a:rPr lang="en-US" altLang="en-US" dirty="0" smtClean="0">
                <a:solidFill>
                  <a:srgbClr val="404041"/>
                </a:solidFill>
                <a:latin typeface="Trebuchet MS" panose="020B0603020202020204" pitchFamily="34" charset="0"/>
              </a:rPr>
              <a:t> de </a:t>
            </a:r>
            <a:r>
              <a:rPr lang="en-US" altLang="en-US" dirty="0" err="1" smtClean="0">
                <a:solidFill>
                  <a:srgbClr val="404041"/>
                </a:solidFill>
                <a:latin typeface="Trebuchet MS" panose="020B0603020202020204" pitchFamily="34" charset="0"/>
              </a:rPr>
              <a:t>acoplamiento</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externo</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Esto</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permite</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mediciones</a:t>
            </a:r>
            <a:r>
              <a:rPr lang="en-US" altLang="en-US" dirty="0" smtClean="0">
                <a:solidFill>
                  <a:srgbClr val="404041"/>
                </a:solidFill>
                <a:latin typeface="Trebuchet MS" panose="020B0603020202020204" pitchFamily="34" charset="0"/>
              </a:rPr>
              <a:t> de DP </a:t>
            </a:r>
            <a:r>
              <a:rPr lang="en-US" altLang="en-US" dirty="0" err="1" smtClean="0">
                <a:solidFill>
                  <a:srgbClr val="404041"/>
                </a:solidFill>
                <a:latin typeface="Trebuchet MS" panose="020B0603020202020204" pitchFamily="34" charset="0"/>
              </a:rPr>
              <a:t>eléctricas</a:t>
            </a:r>
            <a:r>
              <a:rPr lang="en-US" altLang="en-US" dirty="0" smtClean="0">
                <a:solidFill>
                  <a:srgbClr val="404041"/>
                </a:solidFill>
                <a:latin typeface="Trebuchet MS" panose="020B0603020202020204" pitchFamily="34" charset="0"/>
              </a:rPr>
              <a:t> en el </a:t>
            </a:r>
            <a:r>
              <a:rPr lang="en-US" altLang="en-US" dirty="0" err="1" smtClean="0">
                <a:solidFill>
                  <a:srgbClr val="404041"/>
                </a:solidFill>
                <a:latin typeface="Trebuchet MS" panose="020B0603020202020204" pitchFamily="34" charset="0"/>
              </a:rPr>
              <a:t>transformador</a:t>
            </a:r>
            <a:r>
              <a:rPr lang="en-US" altLang="en-US" dirty="0" smtClean="0">
                <a:solidFill>
                  <a:srgbClr val="404041"/>
                </a:solidFill>
                <a:latin typeface="Trebuchet MS" panose="020B0603020202020204" pitchFamily="34" charset="0"/>
              </a:rPr>
              <a:t>.</a:t>
            </a:r>
          </a:p>
          <a:p>
            <a:pPr eaLnBrk="1" hangingPunct="1">
              <a:lnSpc>
                <a:spcPct val="116000"/>
              </a:lnSpc>
              <a:spcBef>
                <a:spcPts val="425"/>
              </a:spcBef>
            </a:pPr>
            <a:endParaRPr lang="en-US" altLang="en-US" dirty="0" smtClean="0">
              <a:latin typeface="Trebuchet MS" panose="020B0603020202020204" pitchFamily="34" charset="0"/>
            </a:endParaRPr>
          </a:p>
          <a:p>
            <a:pPr eaLnBrk="1" hangingPunct="1">
              <a:lnSpc>
                <a:spcPct val="116000"/>
              </a:lnSpc>
              <a:spcBef>
                <a:spcPts val="425"/>
              </a:spcBef>
            </a:pPr>
            <a:r>
              <a:rPr lang="en-US" altLang="en-US" dirty="0" smtClean="0">
                <a:solidFill>
                  <a:srgbClr val="404041"/>
                </a:solidFill>
                <a:latin typeface="Trebuchet MS" panose="020B0603020202020204" pitchFamily="34" charset="0"/>
              </a:rPr>
              <a:t>Las DP se </a:t>
            </a:r>
            <a:r>
              <a:rPr lang="en-US" altLang="en-US" dirty="0" err="1" smtClean="0">
                <a:solidFill>
                  <a:srgbClr val="404041"/>
                </a:solidFill>
                <a:latin typeface="Trebuchet MS" panose="020B0603020202020204" pitchFamily="34" charset="0"/>
              </a:rPr>
              <a:t>miden</a:t>
            </a:r>
            <a:r>
              <a:rPr lang="en-US" altLang="en-US" dirty="0" smtClean="0">
                <a:solidFill>
                  <a:srgbClr val="404041"/>
                </a:solidFill>
                <a:latin typeface="Trebuchet MS" panose="020B0603020202020204" pitchFamily="34" charset="0"/>
              </a:rPr>
              <a:t> en µV (de </a:t>
            </a:r>
            <a:r>
              <a:rPr lang="en-US" altLang="en-US" dirty="0" err="1" smtClean="0">
                <a:solidFill>
                  <a:srgbClr val="404041"/>
                </a:solidFill>
                <a:latin typeface="Trebuchet MS" panose="020B0603020202020204" pitchFamily="34" charset="0"/>
              </a:rPr>
              <a:t>acuerdo</a:t>
            </a:r>
            <a:r>
              <a:rPr lang="en-US" altLang="en-US" dirty="0" smtClean="0">
                <a:solidFill>
                  <a:srgbClr val="404041"/>
                </a:solidFill>
                <a:latin typeface="Trebuchet MS" panose="020B0603020202020204" pitchFamily="34" charset="0"/>
              </a:rPr>
              <a:t> con </a:t>
            </a:r>
            <a:r>
              <a:rPr lang="en-US" altLang="en-US" dirty="0" err="1" smtClean="0">
                <a:solidFill>
                  <a:srgbClr val="404041"/>
                </a:solidFill>
                <a:latin typeface="Trebuchet MS" panose="020B0603020202020204" pitchFamily="34" charset="0"/>
              </a:rPr>
              <a:t>las</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normas</a:t>
            </a:r>
            <a:r>
              <a:rPr lang="en-US" altLang="en-US" dirty="0" smtClean="0">
                <a:solidFill>
                  <a:srgbClr val="404041"/>
                </a:solidFill>
                <a:latin typeface="Trebuchet MS" panose="020B0603020202020204" pitchFamily="34" charset="0"/>
              </a:rPr>
              <a:t> IEEE) o en </a:t>
            </a:r>
            <a:r>
              <a:rPr lang="en-US" altLang="en-US" dirty="0" err="1" smtClean="0">
                <a:solidFill>
                  <a:srgbClr val="404041"/>
                </a:solidFill>
                <a:latin typeface="Trebuchet MS" panose="020B0603020202020204" pitchFamily="34" charset="0"/>
              </a:rPr>
              <a:t>pC</a:t>
            </a:r>
            <a:r>
              <a:rPr lang="en-US" altLang="en-US" dirty="0" smtClean="0">
                <a:solidFill>
                  <a:srgbClr val="404041"/>
                </a:solidFill>
                <a:latin typeface="Trebuchet MS" panose="020B0603020202020204" pitchFamily="34" charset="0"/>
              </a:rPr>
              <a:t> (de </a:t>
            </a:r>
            <a:r>
              <a:rPr lang="en-US" altLang="en-US" dirty="0" err="1" smtClean="0">
                <a:solidFill>
                  <a:srgbClr val="404041"/>
                </a:solidFill>
                <a:latin typeface="Trebuchet MS" panose="020B0603020202020204" pitchFamily="34" charset="0"/>
              </a:rPr>
              <a:t>acuerdo</a:t>
            </a:r>
            <a:r>
              <a:rPr lang="en-US" altLang="en-US" dirty="0" smtClean="0">
                <a:solidFill>
                  <a:srgbClr val="404041"/>
                </a:solidFill>
                <a:latin typeface="Trebuchet MS" panose="020B0603020202020204" pitchFamily="34" charset="0"/>
              </a:rPr>
              <a:t> con la </a:t>
            </a:r>
            <a:r>
              <a:rPr lang="en-US" altLang="en-US" dirty="0" err="1" smtClean="0">
                <a:solidFill>
                  <a:srgbClr val="404041"/>
                </a:solidFill>
                <a:latin typeface="Trebuchet MS" panose="020B0603020202020204" pitchFamily="34" charset="0"/>
              </a:rPr>
              <a:t>norma</a:t>
            </a:r>
            <a:r>
              <a:rPr lang="en-US" altLang="en-US" dirty="0" smtClean="0">
                <a:solidFill>
                  <a:srgbClr val="404041"/>
                </a:solidFill>
                <a:latin typeface="Trebuchet MS" panose="020B0603020202020204" pitchFamily="34" charset="0"/>
              </a:rPr>
              <a:t> IEC 60270).</a:t>
            </a:r>
            <a:endParaRPr lang="en-US" altLang="en-US" dirty="0" smtClean="0">
              <a:latin typeface="Trebuchet MS" panose="020B0603020202020204" pitchFamily="34" charset="0"/>
            </a:endParaRPr>
          </a:p>
          <a:p>
            <a:pPr eaLnBrk="1" hangingPunct="1">
              <a:lnSpc>
                <a:spcPct val="116000"/>
              </a:lnSpc>
              <a:spcBef>
                <a:spcPts val="425"/>
              </a:spcBef>
            </a:pPr>
            <a:r>
              <a:rPr lang="en-US" altLang="en-US" dirty="0" err="1" smtClean="0">
                <a:solidFill>
                  <a:srgbClr val="404041"/>
                </a:solidFill>
                <a:latin typeface="Trebuchet MS" panose="020B0603020202020204" pitchFamily="34" charset="0"/>
              </a:rPr>
              <a:t>Por</a:t>
            </a:r>
            <a:r>
              <a:rPr lang="en-US" altLang="en-US" dirty="0" smtClean="0">
                <a:solidFill>
                  <a:srgbClr val="404041"/>
                </a:solidFill>
                <a:latin typeface="Trebuchet MS" panose="020B0603020202020204" pitchFamily="34" charset="0"/>
              </a:rPr>
              <a:t> lo general se </a:t>
            </a:r>
            <a:r>
              <a:rPr lang="en-US" altLang="en-US" dirty="0" err="1" smtClean="0">
                <a:solidFill>
                  <a:srgbClr val="404041"/>
                </a:solidFill>
                <a:latin typeface="Trebuchet MS" panose="020B0603020202020204" pitchFamily="34" charset="0"/>
              </a:rPr>
              <a:t>despliegan</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avanzadas</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técnicas</a:t>
            </a:r>
            <a:r>
              <a:rPr lang="en-US" altLang="en-US" dirty="0" smtClean="0">
                <a:solidFill>
                  <a:srgbClr val="404041"/>
                </a:solidFill>
                <a:latin typeface="Trebuchet MS" panose="020B0603020202020204" pitchFamily="34" charset="0"/>
              </a:rPr>
              <a:t> de </a:t>
            </a:r>
            <a:r>
              <a:rPr lang="en-US" altLang="en-US" dirty="0" err="1" smtClean="0">
                <a:solidFill>
                  <a:srgbClr val="404041"/>
                </a:solidFill>
                <a:latin typeface="Trebuchet MS" panose="020B0603020202020204" pitchFamily="34" charset="0"/>
              </a:rPr>
              <a:t>supresión</a:t>
            </a:r>
            <a:r>
              <a:rPr lang="en-US" altLang="en-US" dirty="0" smtClean="0">
                <a:solidFill>
                  <a:srgbClr val="404041"/>
                </a:solidFill>
                <a:latin typeface="Trebuchet MS" panose="020B0603020202020204" pitchFamily="34" charset="0"/>
              </a:rPr>
              <a:t> de </a:t>
            </a:r>
            <a:r>
              <a:rPr lang="en-US" altLang="en-US" dirty="0" err="1" smtClean="0">
                <a:solidFill>
                  <a:srgbClr val="404041"/>
                </a:solidFill>
                <a:latin typeface="Trebuchet MS" panose="020B0603020202020204" pitchFamily="34" charset="0"/>
              </a:rPr>
              <a:t>ruidos</a:t>
            </a:r>
            <a:r>
              <a:rPr lang="en-US" altLang="en-US" dirty="0" smtClean="0">
                <a:solidFill>
                  <a:srgbClr val="404041"/>
                </a:solidFill>
                <a:latin typeface="Trebuchet MS" panose="020B0603020202020204" pitchFamily="34" charset="0"/>
              </a:rPr>
              <a:t> en </a:t>
            </a:r>
            <a:r>
              <a:rPr lang="en-US" altLang="en-US" dirty="0" err="1" smtClean="0">
                <a:solidFill>
                  <a:srgbClr val="404041"/>
                </a:solidFill>
                <a:latin typeface="Trebuchet MS" panose="020B0603020202020204" pitchFamily="34" charset="0"/>
              </a:rPr>
              <a:t>entornos</a:t>
            </a:r>
            <a:r>
              <a:rPr lang="en-US" altLang="en-US" dirty="0" smtClean="0">
                <a:solidFill>
                  <a:srgbClr val="404041"/>
                </a:solidFill>
                <a:latin typeface="Trebuchet MS" panose="020B0603020202020204" pitchFamily="34" charset="0"/>
              </a:rPr>
              <a:t> de </a:t>
            </a:r>
            <a:r>
              <a:rPr lang="en-US" altLang="en-US" dirty="0" err="1" smtClean="0">
                <a:solidFill>
                  <a:srgbClr val="404041"/>
                </a:solidFill>
                <a:latin typeface="Trebuchet MS" panose="020B0603020202020204" pitchFamily="34" charset="0"/>
              </a:rPr>
              <a:t>muchas</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interferencias</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para</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minimizar</a:t>
            </a:r>
            <a:r>
              <a:rPr lang="en-US" altLang="en-US" dirty="0" smtClean="0">
                <a:solidFill>
                  <a:srgbClr val="404041"/>
                </a:solidFill>
                <a:latin typeface="Trebuchet MS" panose="020B0603020202020204" pitchFamily="34" charset="0"/>
              </a:rPr>
              <a:t> los </a:t>
            </a:r>
            <a:r>
              <a:rPr lang="en-US" altLang="en-US" dirty="0" err="1" smtClean="0">
                <a:solidFill>
                  <a:srgbClr val="404041"/>
                </a:solidFill>
                <a:latin typeface="Trebuchet MS" panose="020B0603020202020204" pitchFamily="34" charset="0"/>
              </a:rPr>
              <a:t>datos</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irrelevantes</a:t>
            </a:r>
            <a:r>
              <a:rPr lang="en-US" altLang="en-US" dirty="0" smtClean="0">
                <a:solidFill>
                  <a:srgbClr val="404041"/>
                </a:solidFill>
                <a:latin typeface="Trebuchet MS" panose="020B0603020202020204" pitchFamily="34" charset="0"/>
              </a:rPr>
              <a:t>.</a:t>
            </a:r>
            <a:endParaRPr lang="en-US" altLang="en-US" dirty="0" smtClean="0">
              <a:latin typeface="Trebuchet MS" panose="020B0603020202020204" pitchFamily="34" charset="0"/>
            </a:endParaRPr>
          </a:p>
          <a:p>
            <a:pPr eaLnBrk="1" hangingPunct="1"/>
            <a:endParaRPr lang="es-ES" altLang="en-US" dirty="0" smtClean="0"/>
          </a:p>
          <a:p>
            <a:pPr eaLnBrk="1" hangingPunct="1">
              <a:spcBef>
                <a:spcPts val="775"/>
              </a:spcBef>
            </a:pPr>
            <a:r>
              <a:rPr lang="en-US" altLang="en-US" sz="1800" b="1" dirty="0" err="1" smtClean="0">
                <a:solidFill>
                  <a:srgbClr val="005E9D"/>
                </a:solidFill>
                <a:latin typeface="Trebuchet MS" panose="020B0603020202020204" pitchFamily="34" charset="0"/>
              </a:rPr>
              <a:t>Adicionalmente</a:t>
            </a:r>
            <a:r>
              <a:rPr lang="en-US" altLang="en-US" sz="1800" b="1" dirty="0" smtClean="0">
                <a:solidFill>
                  <a:srgbClr val="005E9D"/>
                </a:solidFill>
                <a:latin typeface="Trebuchet MS" panose="020B0603020202020204" pitchFamily="34" charset="0"/>
              </a:rPr>
              <a:t>...</a:t>
            </a:r>
            <a:endParaRPr lang="en-US" altLang="en-US" sz="1800" b="1" dirty="0" smtClean="0">
              <a:latin typeface="Trebuchet MS" panose="020B0603020202020204" pitchFamily="34" charset="0"/>
            </a:endParaRPr>
          </a:p>
          <a:p>
            <a:pPr eaLnBrk="1" hangingPunct="1">
              <a:lnSpc>
                <a:spcPct val="116000"/>
              </a:lnSpc>
              <a:spcBef>
                <a:spcPts val="388"/>
              </a:spcBef>
            </a:pPr>
            <a:r>
              <a:rPr lang="en-US" altLang="en-US" dirty="0" smtClean="0">
                <a:solidFill>
                  <a:srgbClr val="282829"/>
                </a:solidFill>
                <a:latin typeface="Trebuchet MS" panose="020B0603020202020204" pitchFamily="34" charset="0"/>
              </a:rPr>
              <a:t>Las DP </a:t>
            </a:r>
            <a:r>
              <a:rPr lang="en-US" altLang="en-US" dirty="0" err="1" smtClean="0">
                <a:solidFill>
                  <a:srgbClr val="282829"/>
                </a:solidFill>
                <a:latin typeface="Trebuchet MS" panose="020B0603020202020204" pitchFamily="34" charset="0"/>
              </a:rPr>
              <a:t>también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pueden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medirse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directamente</a:t>
            </a:r>
            <a:r>
              <a:rPr lang="en-US" altLang="en-US" dirty="0" smtClean="0">
                <a:solidFill>
                  <a:srgbClr val="282829"/>
                </a:solidFill>
                <a:latin typeface="Trebuchet MS" panose="020B0603020202020204" pitchFamily="34" charset="0"/>
              </a:rPr>
              <a:t> en el interior de la </a:t>
            </a:r>
            <a:r>
              <a:rPr lang="en-US" altLang="en-US" dirty="0" err="1" smtClean="0">
                <a:solidFill>
                  <a:srgbClr val="282829"/>
                </a:solidFill>
                <a:latin typeface="Trebuchet MS" panose="020B0603020202020204" pitchFamily="34" charset="0"/>
              </a:rPr>
              <a:t>cuba</a:t>
            </a:r>
            <a:r>
              <a:rPr lang="en-US" altLang="en-US" dirty="0" smtClean="0">
                <a:solidFill>
                  <a:srgbClr val="282829"/>
                </a:solidFill>
                <a:latin typeface="Trebuchet MS" panose="020B0603020202020204" pitchFamily="34" charset="0"/>
              </a:rPr>
              <a:t> de los </a:t>
            </a:r>
            <a:r>
              <a:rPr lang="en-US" altLang="en-US" dirty="0" err="1" smtClean="0">
                <a:solidFill>
                  <a:srgbClr val="282829"/>
                </a:solidFill>
                <a:latin typeface="Trebuchet MS" panose="020B0603020202020204" pitchFamily="34" charset="0"/>
              </a:rPr>
              <a:t>transformadores</a:t>
            </a:r>
            <a:r>
              <a:rPr lang="en-US" altLang="en-US" dirty="0" smtClean="0">
                <a:solidFill>
                  <a:srgbClr val="282829"/>
                </a:solidFill>
                <a:latin typeface="Trebuchet MS" panose="020B0603020202020204" pitchFamily="34" charset="0"/>
              </a:rPr>
              <a:t> con </a:t>
            </a:r>
            <a:r>
              <a:rPr lang="en-US" altLang="en-US" dirty="0" err="1" smtClean="0">
                <a:solidFill>
                  <a:srgbClr val="282829"/>
                </a:solidFill>
                <a:latin typeface="Trebuchet MS" panose="020B0603020202020204" pitchFamily="34" charset="0"/>
              </a:rPr>
              <a:t>aislamiento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líquido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mediante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sensores</a:t>
            </a:r>
            <a:r>
              <a:rPr lang="en-U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de </a:t>
            </a:r>
            <a:r>
              <a:rPr lang="en-US" altLang="en-US" dirty="0" smtClean="0">
                <a:solidFill>
                  <a:srgbClr val="282829"/>
                </a:solidFill>
                <a:latin typeface="Trebuchet MS" panose="020B0603020202020204" pitchFamily="34" charset="0"/>
              </a:rPr>
              <a:t>ultra </a:t>
            </a:r>
            <a:r>
              <a:rPr lang="en-US" altLang="en-US" dirty="0" err="1" smtClean="0">
                <a:solidFill>
                  <a:srgbClr val="282829"/>
                </a:solidFill>
                <a:latin typeface="Trebuchet MS" panose="020B0603020202020204" pitchFamily="34" charset="0"/>
              </a:rPr>
              <a:t>alta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frecuencia</a:t>
            </a:r>
            <a:r>
              <a:rPr lang="en-US" altLang="en-US" dirty="0" smtClean="0">
                <a:solidFill>
                  <a:srgbClr val="282829"/>
                </a:solidFill>
                <a:latin typeface="Trebuchet MS" panose="020B0603020202020204" pitchFamily="34" charset="0"/>
              </a:rPr>
              <a:t> (UHF). </a:t>
            </a:r>
            <a:endParaRPr lang="en-US" altLang="en-US" dirty="0" smtClean="0">
              <a:solidFill>
                <a:srgbClr val="282829"/>
              </a:solidFill>
              <a:latin typeface="Trebuchet MS" panose="020B0603020202020204" pitchFamily="34" charset="0"/>
            </a:endParaRPr>
          </a:p>
          <a:p>
            <a:pPr eaLnBrk="1" hangingPunct="1">
              <a:lnSpc>
                <a:spcPct val="116000"/>
              </a:lnSpc>
              <a:spcBef>
                <a:spcPts val="388"/>
              </a:spcBef>
            </a:pPr>
            <a:endParaRPr lang="en-US" altLang="en-US" dirty="0" smtClean="0">
              <a:latin typeface="Trebuchet MS" panose="020B0603020202020204" pitchFamily="34" charset="0"/>
            </a:endParaRPr>
          </a:p>
          <a:p>
            <a:pPr algn="just" eaLnBrk="1" hangingPunct="1">
              <a:lnSpc>
                <a:spcPct val="116000"/>
              </a:lnSpc>
              <a:spcBef>
                <a:spcPts val="425"/>
              </a:spcBef>
            </a:pPr>
            <a:r>
              <a:rPr lang="en-US" altLang="en-US" dirty="0" err="1" smtClean="0">
                <a:solidFill>
                  <a:srgbClr val="282829"/>
                </a:solidFill>
                <a:latin typeface="Trebuchet MS" panose="020B0603020202020204" pitchFamily="34" charset="0"/>
              </a:rPr>
              <a:t>Una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vez</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que</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detecta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actividad</a:t>
            </a:r>
            <a:r>
              <a:rPr lang="en-US" altLang="en-US" dirty="0" smtClean="0">
                <a:solidFill>
                  <a:srgbClr val="282829"/>
                </a:solidFill>
                <a:latin typeface="Trebuchet MS" panose="020B0603020202020204" pitchFamily="34" charset="0"/>
              </a:rPr>
              <a:t> de DP, </a:t>
            </a:r>
            <a:r>
              <a:rPr lang="en-US" altLang="en-US" dirty="0" err="1" smtClean="0">
                <a:solidFill>
                  <a:srgbClr val="282829"/>
                </a:solidFill>
                <a:latin typeface="Trebuchet MS" panose="020B0603020202020204" pitchFamily="34" charset="0"/>
              </a:rPr>
              <a:t>pueden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realizarse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mediciones</a:t>
            </a:r>
            <a:r>
              <a:rPr lang="en-US" altLang="en-US" dirty="0" smtClean="0">
                <a:solidFill>
                  <a:srgbClr val="282829"/>
                </a:solidFill>
                <a:latin typeface="Trebuchet MS" panose="020B0603020202020204" pitchFamily="34" charset="0"/>
              </a:rPr>
              <a:t> de DP </a:t>
            </a:r>
            <a:r>
              <a:rPr lang="en-US" altLang="en-US" dirty="0" err="1" smtClean="0">
                <a:solidFill>
                  <a:srgbClr val="282829"/>
                </a:solidFill>
                <a:latin typeface="Trebuchet MS" panose="020B0603020202020204" pitchFamily="34" charset="0"/>
              </a:rPr>
              <a:t>acústicas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para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localizar</a:t>
            </a:r>
            <a:r>
              <a:rPr lang="en-US" altLang="en-US" dirty="0" smtClean="0">
                <a:solidFill>
                  <a:srgbClr val="282829"/>
                </a:solidFill>
                <a:latin typeface="Trebuchet MS" panose="020B0603020202020204" pitchFamily="34" charset="0"/>
              </a:rPr>
              <a:t> con </a:t>
            </a:r>
            <a:r>
              <a:rPr lang="en-US" altLang="en-US" dirty="0" err="1" smtClean="0">
                <a:solidFill>
                  <a:srgbClr val="282829"/>
                </a:solidFill>
                <a:latin typeface="Trebuchet MS" panose="020B0603020202020204" pitchFamily="34" charset="0"/>
              </a:rPr>
              <a:t>precisión</a:t>
            </a:r>
            <a:r>
              <a:rPr lang="en-US" altLang="en-US" dirty="0" smtClean="0">
                <a:solidFill>
                  <a:srgbClr val="282829"/>
                </a:solidFill>
                <a:latin typeface="Trebuchet MS" panose="020B0603020202020204" pitchFamily="34" charset="0"/>
              </a:rPr>
              <a:t> los </a:t>
            </a:r>
            <a:r>
              <a:rPr lang="en-US" altLang="en-US" dirty="0" err="1" smtClean="0">
                <a:solidFill>
                  <a:srgbClr val="282829"/>
                </a:solidFill>
                <a:latin typeface="Trebuchet MS" panose="020B0603020202020204" pitchFamily="34" charset="0"/>
              </a:rPr>
              <a:t>defectos</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transformador</a:t>
            </a:r>
            <a:r>
              <a:rPr lang="en-US" altLang="en-US" dirty="0" smtClean="0">
                <a:solidFill>
                  <a:srgbClr val="282829"/>
                </a:solidFill>
                <a:latin typeface="Trebuchet MS" panose="020B0603020202020204" pitchFamily="34" charset="0"/>
              </a:rPr>
              <a:t>.</a:t>
            </a:r>
          </a:p>
          <a:p>
            <a:pPr algn="just" eaLnBrk="1" hangingPunct="1">
              <a:lnSpc>
                <a:spcPct val="116000"/>
              </a:lnSpc>
              <a:spcBef>
                <a:spcPts val="425"/>
              </a:spcBef>
            </a:pPr>
            <a:endParaRPr lang="en-US" altLang="en-US" dirty="0" smtClean="0">
              <a:latin typeface="Trebuchet MS" panose="020B0603020202020204" pitchFamily="34" charset="0"/>
            </a:endParaRPr>
          </a:p>
          <a:p>
            <a:pPr eaLnBrk="1" hangingPunct="1">
              <a:lnSpc>
                <a:spcPct val="116000"/>
              </a:lnSpc>
              <a:spcBef>
                <a:spcPts val="425"/>
              </a:spcBef>
            </a:pPr>
            <a:r>
              <a:rPr lang="en-US" altLang="en-US" dirty="0" smtClean="0">
                <a:solidFill>
                  <a:srgbClr val="282829"/>
                </a:solidFill>
                <a:latin typeface="Trebuchet MS" panose="020B0603020202020204" pitchFamily="34" charset="0"/>
              </a:rPr>
              <a:t>Para la </a:t>
            </a:r>
            <a:r>
              <a:rPr lang="en-US" altLang="en-US" dirty="0" err="1" smtClean="0">
                <a:solidFill>
                  <a:srgbClr val="282829"/>
                </a:solidFill>
                <a:latin typeface="Trebuchet MS" panose="020B0603020202020204" pitchFamily="34" charset="0"/>
              </a:rPr>
              <a:t>gestión</a:t>
            </a:r>
            <a:r>
              <a:rPr lang="en-US" altLang="en-US" dirty="0" smtClean="0">
                <a:solidFill>
                  <a:srgbClr val="282829"/>
                </a:solidFill>
                <a:latin typeface="Trebuchet MS" panose="020B0603020202020204" pitchFamily="34" charset="0"/>
              </a:rPr>
              <a:t> continua de </a:t>
            </a:r>
            <a:r>
              <a:rPr lang="en-US" altLang="en-US" dirty="0" err="1" smtClean="0">
                <a:solidFill>
                  <a:srgbClr val="282829"/>
                </a:solidFill>
                <a:latin typeface="Trebuchet MS" panose="020B0603020202020204" pitchFamily="34" charset="0"/>
              </a:rPr>
              <a:t>riesgos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puede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instalarse</a:t>
            </a:r>
            <a:r>
              <a:rPr lang="en-US" altLang="en-US" dirty="0" smtClean="0">
                <a:solidFill>
                  <a:srgbClr val="282829"/>
                </a:solidFill>
                <a:latin typeface="Trebuchet MS" panose="020B0603020202020204" pitchFamily="34" charset="0"/>
              </a:rPr>
              <a:t> un </a:t>
            </a:r>
            <a:r>
              <a:rPr lang="en-US" altLang="en-US" dirty="0" err="1" smtClean="0">
                <a:solidFill>
                  <a:srgbClr val="282829"/>
                </a:solidFill>
                <a:latin typeface="Trebuchet MS" panose="020B0603020202020204" pitchFamily="34" charset="0"/>
              </a:rPr>
              <a:t>sistema</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línea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monitoreo</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estado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dieléctrico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para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evaluar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continuamente</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estado</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aislamiento</a:t>
            </a:r>
            <a:r>
              <a:rPr lang="en-US" altLang="en-US" dirty="0" smtClean="0">
                <a:solidFill>
                  <a:srgbClr val="282829"/>
                </a:solidFill>
                <a:latin typeface="Trebuchet MS" panose="020B0603020202020204" pitchFamily="34" charset="0"/>
              </a:rPr>
              <a:t> de los bushings y los </a:t>
            </a:r>
            <a:r>
              <a:rPr lang="en-US" altLang="en-US" dirty="0" err="1" smtClean="0">
                <a:solidFill>
                  <a:srgbClr val="282829"/>
                </a:solidFill>
                <a:latin typeface="Trebuchet MS" panose="020B0603020202020204" pitchFamily="34" charset="0"/>
              </a:rPr>
              <a:t>transformadores</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endParaRPr lang="en-US" altLang="en-US" dirty="0" smtClean="0"/>
          </a:p>
        </p:txBody>
      </p:sp>
      <p:sp>
        <p:nvSpPr>
          <p:cNvPr id="441348" name="Marcador de número de diapositiva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CCDA298-C7EF-49F9-AF1B-111159738883}" type="slidenum">
              <a:rPr lang="en-US" altLang="en-US"/>
              <a:pPr/>
              <a:t>26</a:t>
            </a:fld>
            <a:endParaRPr lang="en-US" altLang="en-US"/>
          </a:p>
        </p:txBody>
      </p:sp>
    </p:spTree>
    <p:extLst>
      <p:ext uri="{BB962C8B-B14F-4D97-AF65-F5344CB8AC3E}">
        <p14:creationId xmlns:p14="http://schemas.microsoft.com/office/powerpoint/2010/main" xmlns="" val="6414050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42371" name="Marcador de nota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lgn="just" eaLnBrk="1" hangingPunct="1">
              <a:spcBef>
                <a:spcPts val="775"/>
              </a:spcBef>
            </a:pPr>
            <a:r>
              <a:rPr lang="en-US" altLang="en-US" sz="1800" b="1" dirty="0" smtClean="0">
                <a:solidFill>
                  <a:srgbClr val="005E9D"/>
                </a:solidFill>
                <a:latin typeface="Trebuchet MS" panose="020B0603020202020204" pitchFamily="34" charset="0"/>
              </a:rPr>
              <a:t>¿</a:t>
            </a:r>
            <a:r>
              <a:rPr lang="en-US" altLang="en-US" sz="1800" b="1" dirty="0" err="1" smtClean="0">
                <a:solidFill>
                  <a:srgbClr val="005E9D"/>
                </a:solidFill>
                <a:latin typeface="Trebuchet MS" panose="020B0603020202020204" pitchFamily="34" charset="0"/>
              </a:rPr>
              <a:t>Por</a:t>
            </a:r>
            <a:r>
              <a:rPr lang="en-US" altLang="en-US" sz="1800" b="1" dirty="0" smtClean="0">
                <a:solidFill>
                  <a:srgbClr val="005E9D"/>
                </a:solidFill>
                <a:latin typeface="Trebuchet MS" panose="020B0603020202020204" pitchFamily="34" charset="0"/>
              </a:rPr>
              <a:t> </a:t>
            </a:r>
            <a:r>
              <a:rPr lang="en-US" altLang="en-US" sz="1800" b="1" dirty="0" err="1" smtClean="0">
                <a:solidFill>
                  <a:srgbClr val="005E9D"/>
                </a:solidFill>
                <a:latin typeface="Trebuchet MS" panose="020B0603020202020204" pitchFamily="34" charset="0"/>
              </a:rPr>
              <a:t>qué</a:t>
            </a:r>
            <a:r>
              <a:rPr lang="en-US" altLang="en-US" sz="1800" b="1" dirty="0" smtClean="0">
                <a:solidFill>
                  <a:srgbClr val="005E9D"/>
                </a:solidFill>
                <a:latin typeface="Trebuchet MS" panose="020B0603020202020204" pitchFamily="34" charset="0"/>
              </a:rPr>
              <a:t> </a:t>
            </a:r>
            <a:r>
              <a:rPr lang="en-US" altLang="en-US" sz="1800" b="1" dirty="0" err="1" smtClean="0">
                <a:solidFill>
                  <a:srgbClr val="005E9D"/>
                </a:solidFill>
                <a:latin typeface="Trebuchet MS" panose="020B0603020202020204" pitchFamily="34" charset="0"/>
              </a:rPr>
              <a:t>medir</a:t>
            </a:r>
            <a:r>
              <a:rPr lang="en-US" altLang="en-US" sz="1800" b="1" dirty="0" smtClean="0">
                <a:solidFill>
                  <a:srgbClr val="005E9D"/>
                </a:solidFill>
                <a:latin typeface="Trebuchet MS" panose="020B0603020202020204" pitchFamily="34" charset="0"/>
              </a:rPr>
              <a:t>?</a:t>
            </a:r>
            <a:endParaRPr lang="en-US" altLang="en-US" sz="1800" b="1" dirty="0" smtClean="0">
              <a:latin typeface="Trebuchet MS" panose="020B0603020202020204" pitchFamily="34" charset="0"/>
            </a:endParaRPr>
          </a:p>
          <a:p>
            <a:pPr algn="just" eaLnBrk="1" hangingPunct="1">
              <a:lnSpc>
                <a:spcPct val="116000"/>
              </a:lnSpc>
              <a:spcBef>
                <a:spcPts val="388"/>
              </a:spcBef>
            </a:pPr>
            <a:r>
              <a:rPr lang="en-US" altLang="en-US" dirty="0" smtClean="0">
                <a:solidFill>
                  <a:srgbClr val="282829"/>
                </a:solidFill>
                <a:latin typeface="Trebuchet MS" panose="020B0603020202020204" pitchFamily="34" charset="0"/>
              </a:rPr>
              <a:t>Las </a:t>
            </a:r>
            <a:r>
              <a:rPr lang="en-US" altLang="en-US" dirty="0" err="1" smtClean="0">
                <a:solidFill>
                  <a:srgbClr val="282829"/>
                </a:solidFill>
                <a:latin typeface="Trebuchet MS" panose="020B0603020202020204" pitchFamily="34" charset="0"/>
              </a:rPr>
              <a:t>descargas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parciales</a:t>
            </a:r>
            <a:r>
              <a:rPr lang="en-US" altLang="en-US" dirty="0" smtClean="0">
                <a:solidFill>
                  <a:srgbClr val="282829"/>
                </a:solidFill>
                <a:latin typeface="Trebuchet MS" panose="020B0603020202020204" pitchFamily="34" charset="0"/>
              </a:rPr>
              <a:t> (DP) </a:t>
            </a:r>
            <a:r>
              <a:rPr lang="en-US" altLang="en-US" dirty="0" err="1" smtClean="0">
                <a:solidFill>
                  <a:srgbClr val="282829"/>
                </a:solidFill>
                <a:latin typeface="Trebuchet MS" panose="020B0603020202020204" pitchFamily="34" charset="0"/>
              </a:rPr>
              <a:t>pueden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causar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daños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irreversibles</a:t>
            </a:r>
            <a:r>
              <a:rPr lang="en-US" altLang="en-US" dirty="0" smtClean="0">
                <a:solidFill>
                  <a:srgbClr val="282829"/>
                </a:solidFill>
                <a:latin typeface="Trebuchet MS" panose="020B0603020202020204" pitchFamily="34" charset="0"/>
              </a:rPr>
              <a:t> en el </a:t>
            </a:r>
            <a:r>
              <a:rPr lang="en-US" altLang="en-US" dirty="0" err="1" smtClean="0">
                <a:solidFill>
                  <a:srgbClr val="282829"/>
                </a:solidFill>
                <a:latin typeface="Trebuchet MS" panose="020B0603020202020204" pitchFamily="34" charset="0"/>
              </a:rPr>
              <a:t>aislamiento</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transformador</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potencia</a:t>
            </a:r>
            <a:r>
              <a:rPr lang="en-US" altLang="en-US" dirty="0" smtClean="0">
                <a:solidFill>
                  <a:srgbClr val="282829"/>
                </a:solidFill>
                <a:latin typeface="Trebuchet MS" panose="020B0603020202020204" pitchFamily="34" charset="0"/>
              </a:rPr>
              <a:t>, mucho antes de </a:t>
            </a:r>
            <a:r>
              <a:rPr lang="en-US" altLang="en-US" dirty="0" err="1" smtClean="0">
                <a:solidFill>
                  <a:srgbClr val="282829"/>
                </a:solidFill>
                <a:latin typeface="Trebuchet MS" panose="020B0603020202020204" pitchFamily="34" charset="0"/>
              </a:rPr>
              <a:t>que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falle</a:t>
            </a:r>
            <a:r>
              <a:rPr lang="en-US" altLang="en-US" dirty="0" smtClean="0">
                <a:solidFill>
                  <a:srgbClr val="282829"/>
                </a:solidFill>
                <a:latin typeface="Trebuchet MS" panose="020B0603020202020204" pitchFamily="34" charset="0"/>
              </a:rPr>
              <a:t> el </a:t>
            </a:r>
            <a:r>
              <a:rPr lang="en-US" altLang="en-US" dirty="0" err="1" smtClean="0">
                <a:solidFill>
                  <a:srgbClr val="282829"/>
                </a:solidFill>
                <a:latin typeface="Trebuchet MS" panose="020B0603020202020204" pitchFamily="34" charset="0"/>
              </a:rPr>
              <a:t>aislamiento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realmente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Incluso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después</a:t>
            </a:r>
            <a:r>
              <a:rPr lang="en-US" altLang="en-US" dirty="0" smtClean="0">
                <a:solidFill>
                  <a:srgbClr val="282829"/>
                </a:solidFill>
                <a:latin typeface="Trebuchet MS" panose="020B0603020202020204" pitchFamily="34" charset="0"/>
              </a:rPr>
              <a:t> de la </a:t>
            </a:r>
            <a:r>
              <a:rPr lang="en-US" altLang="en-US" dirty="0" err="1" smtClean="0">
                <a:solidFill>
                  <a:srgbClr val="282829"/>
                </a:solidFill>
                <a:latin typeface="Trebuchet MS" panose="020B0603020202020204" pitchFamily="34" charset="0"/>
              </a:rPr>
              <a:t>detección</a:t>
            </a:r>
            <a:r>
              <a:rPr lang="en-US" altLang="en-US" dirty="0" smtClean="0">
                <a:solidFill>
                  <a:srgbClr val="282829"/>
                </a:solidFill>
                <a:latin typeface="Trebuchet MS" panose="020B0603020202020204" pitchFamily="34" charset="0"/>
              </a:rPr>
              <a:t> y el </a:t>
            </a:r>
            <a:r>
              <a:rPr lang="en-US" altLang="en-US" dirty="0" err="1" smtClean="0">
                <a:solidFill>
                  <a:srgbClr val="282829"/>
                </a:solidFill>
                <a:latin typeface="Trebuchet MS" panose="020B0603020202020204" pitchFamily="34" charset="0"/>
              </a:rPr>
              <a:t>análisis</a:t>
            </a:r>
            <a:r>
              <a:rPr lang="en-US" altLang="en-US" dirty="0" smtClean="0">
                <a:solidFill>
                  <a:srgbClr val="282829"/>
                </a:solidFill>
                <a:latin typeface="Trebuchet MS" panose="020B0603020202020204" pitchFamily="34" charset="0"/>
              </a:rPr>
              <a:t>, es </a:t>
            </a:r>
            <a:r>
              <a:rPr lang="en-US" altLang="en-US" dirty="0" err="1" smtClean="0">
                <a:solidFill>
                  <a:srgbClr val="282829"/>
                </a:solidFill>
                <a:latin typeface="Trebuchet MS" panose="020B0603020202020204" pitchFamily="34" charset="0"/>
              </a:rPr>
              <a:t>esencial</a:t>
            </a:r>
            <a:r>
              <a:rPr lang="en-US" altLang="en-US" dirty="0" smtClean="0">
                <a:solidFill>
                  <a:srgbClr val="282829"/>
                </a:solidFill>
                <a:latin typeface="Trebuchet MS" panose="020B0603020202020204" pitchFamily="34" charset="0"/>
              </a:rPr>
              <a:t> saber </a:t>
            </a:r>
            <a:r>
              <a:rPr lang="en-US" altLang="en-US" dirty="0" err="1" smtClean="0">
                <a:solidFill>
                  <a:srgbClr val="282829"/>
                </a:solidFill>
                <a:latin typeface="Trebuchet MS" panose="020B0603020202020204" pitchFamily="34" charset="0"/>
              </a:rPr>
              <a:t>exactamente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dónde</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encuentran</a:t>
            </a:r>
            <a:r>
              <a:rPr lang="en-US" altLang="en-US" dirty="0" smtClean="0">
                <a:solidFill>
                  <a:srgbClr val="282829"/>
                </a:solidFill>
                <a:latin typeface="Trebuchet MS" panose="020B0603020202020204" pitchFamily="34" charset="0"/>
              </a:rPr>
              <a:t> los </a:t>
            </a:r>
            <a:r>
              <a:rPr lang="en-US" altLang="en-US" dirty="0" err="1" smtClean="0">
                <a:solidFill>
                  <a:srgbClr val="282829"/>
                </a:solidFill>
                <a:latin typeface="Trebuchet MS" panose="020B0603020202020204" pitchFamily="34" charset="0"/>
              </a:rPr>
              <a:t>defectos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aislamiento</a:t>
            </a:r>
            <a:r>
              <a:rPr lang="en-US" altLang="en-US" dirty="0" smtClean="0">
                <a:solidFill>
                  <a:srgbClr val="282829"/>
                </a:solidFill>
                <a:latin typeface="Trebuchet MS" panose="020B0603020202020204" pitchFamily="34" charset="0"/>
              </a:rPr>
              <a:t> en el </a:t>
            </a:r>
            <a:r>
              <a:rPr lang="en-US" altLang="en-US" dirty="0" err="1" smtClean="0">
                <a:solidFill>
                  <a:srgbClr val="282829"/>
                </a:solidFill>
                <a:latin typeface="Trebuchet MS" panose="020B0603020202020204" pitchFamily="34" charset="0"/>
              </a:rPr>
              <a:t>transformador</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algn="just" eaLnBrk="1" hangingPunct="1">
              <a:lnSpc>
                <a:spcPct val="116000"/>
              </a:lnSpc>
              <a:spcBef>
                <a:spcPts val="425"/>
              </a:spcBef>
            </a:pPr>
            <a:r>
              <a:rPr lang="en-US" altLang="en-US" dirty="0" err="1" smtClean="0">
                <a:solidFill>
                  <a:srgbClr val="282829"/>
                </a:solidFill>
                <a:latin typeface="Trebuchet MS" panose="020B0603020202020204" pitchFamily="34" charset="0"/>
              </a:rPr>
              <a:t>Mediante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las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mediciones</a:t>
            </a:r>
            <a:r>
              <a:rPr lang="en-US" altLang="en-US" dirty="0" smtClean="0">
                <a:solidFill>
                  <a:srgbClr val="282829"/>
                </a:solidFill>
                <a:latin typeface="Trebuchet MS" panose="020B0603020202020204" pitchFamily="34" charset="0"/>
              </a:rPr>
              <a:t> de DP </a:t>
            </a:r>
            <a:r>
              <a:rPr lang="en-US" altLang="en-US" dirty="0" err="1" smtClean="0">
                <a:solidFill>
                  <a:srgbClr val="282829"/>
                </a:solidFill>
                <a:latin typeface="Trebuchet MS" panose="020B0603020202020204" pitchFamily="34" charset="0"/>
              </a:rPr>
              <a:t>acústicas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pueden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localizarse</a:t>
            </a:r>
            <a:r>
              <a:rPr lang="en-US" altLang="en-US" dirty="0" smtClean="0">
                <a:solidFill>
                  <a:srgbClr val="282829"/>
                </a:solidFill>
                <a:latin typeface="Trebuchet MS" panose="020B0603020202020204" pitchFamily="34" charset="0"/>
              </a:rPr>
              <a:t> con </a:t>
            </a:r>
            <a:r>
              <a:rPr lang="en-US" altLang="en-US" dirty="0" err="1" smtClean="0">
                <a:solidFill>
                  <a:srgbClr val="282829"/>
                </a:solidFill>
                <a:latin typeface="Trebuchet MS" panose="020B0603020202020204" pitchFamily="34" charset="0"/>
              </a:rPr>
              <a:t>precisión</a:t>
            </a:r>
            <a:r>
              <a:rPr lang="en-US" altLang="en-US" dirty="0" smtClean="0">
                <a:solidFill>
                  <a:srgbClr val="282829"/>
                </a:solidFill>
                <a:latin typeface="Trebuchet MS" panose="020B0603020202020204" pitchFamily="34" charset="0"/>
              </a:rPr>
              <a:t> los </a:t>
            </a:r>
            <a:r>
              <a:rPr lang="en-US" altLang="en-US" dirty="0" err="1" smtClean="0">
                <a:solidFill>
                  <a:srgbClr val="282829"/>
                </a:solidFill>
                <a:latin typeface="Trebuchet MS" panose="020B0603020202020204" pitchFamily="34" charset="0"/>
              </a:rPr>
              <a:t>puntos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débiles</a:t>
            </a:r>
            <a:r>
              <a:rPr lang="en-US" altLang="en-US" dirty="0" smtClean="0">
                <a:solidFill>
                  <a:srgbClr val="282829"/>
                </a:solidFill>
                <a:latin typeface="Trebuchet MS" panose="020B0603020202020204" pitchFamily="34" charset="0"/>
              </a:rPr>
              <a:t> o </a:t>
            </a:r>
            <a:r>
              <a:rPr lang="en-US" altLang="en-US" dirty="0" err="1" smtClean="0">
                <a:solidFill>
                  <a:srgbClr val="282829"/>
                </a:solidFill>
                <a:latin typeface="Trebuchet MS" panose="020B0603020202020204" pitchFamily="34" charset="0"/>
              </a:rPr>
              <a:t>defectos</a:t>
            </a:r>
            <a:r>
              <a:rPr lang="en-US" altLang="en-US" dirty="0" smtClean="0">
                <a:solidFill>
                  <a:srgbClr val="282829"/>
                </a:solidFill>
                <a:latin typeface="Trebuchet MS" panose="020B0603020202020204" pitchFamily="34" charset="0"/>
              </a:rPr>
              <a:t> del </a:t>
            </a:r>
            <a:r>
              <a:rPr lang="en-US" altLang="en-US" dirty="0" err="1" smtClean="0">
                <a:solidFill>
                  <a:srgbClr val="282829"/>
                </a:solidFill>
                <a:latin typeface="Trebuchet MS" panose="020B0603020202020204" pitchFamily="34" charset="0"/>
              </a:rPr>
              <a:t>aislamiento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Una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vez</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que</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conoce</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ubicación</a:t>
            </a:r>
            <a:r>
              <a:rPr lang="en-US" altLang="en-US" dirty="0" smtClean="0">
                <a:solidFill>
                  <a:srgbClr val="282829"/>
                </a:solidFill>
                <a:latin typeface="Trebuchet MS" panose="020B0603020202020204" pitchFamily="34" charset="0"/>
              </a:rPr>
              <a:t> exacta de </a:t>
            </a:r>
            <a:r>
              <a:rPr lang="en-US" altLang="en-US" dirty="0" err="1" smtClean="0">
                <a:solidFill>
                  <a:srgbClr val="282829"/>
                </a:solidFill>
                <a:latin typeface="Trebuchet MS" panose="020B0603020202020204" pitchFamily="34" charset="0"/>
              </a:rPr>
              <a:t>defectos</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pueden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planificar</a:t>
            </a:r>
            <a:r>
              <a:rPr lang="en-US" altLang="en-US" dirty="0" smtClean="0">
                <a:solidFill>
                  <a:srgbClr val="282829"/>
                </a:solidFill>
                <a:latin typeface="Trebuchet MS" panose="020B0603020202020204" pitchFamily="34" charset="0"/>
              </a:rPr>
              <a:t> y </a:t>
            </a:r>
            <a:r>
              <a:rPr lang="en-US" altLang="en-US" dirty="0" err="1" smtClean="0">
                <a:solidFill>
                  <a:srgbClr val="282829"/>
                </a:solidFill>
                <a:latin typeface="Trebuchet MS" panose="020B0603020202020204" pitchFamily="34" charset="0"/>
              </a:rPr>
              <a:t>ejecutar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medidas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correctivas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manera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eficiente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para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evitar</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falla</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algn="just" eaLnBrk="1" hangingPunct="1">
              <a:lnSpc>
                <a:spcPct val="116000"/>
              </a:lnSpc>
              <a:spcBef>
                <a:spcPts val="425"/>
              </a:spcBef>
            </a:pPr>
            <a:r>
              <a:rPr lang="en-US" altLang="en-US" dirty="0" smtClean="0">
                <a:solidFill>
                  <a:srgbClr val="282829"/>
                </a:solidFill>
                <a:latin typeface="Trebuchet MS" panose="020B0603020202020204" pitchFamily="34" charset="0"/>
              </a:rPr>
              <a:t>Las </a:t>
            </a:r>
            <a:r>
              <a:rPr lang="en-US" altLang="en-US" dirty="0" err="1" smtClean="0">
                <a:solidFill>
                  <a:srgbClr val="282829"/>
                </a:solidFill>
                <a:latin typeface="Trebuchet MS" panose="020B0603020202020204" pitchFamily="34" charset="0"/>
              </a:rPr>
              <a:t>mediciones</a:t>
            </a:r>
            <a:r>
              <a:rPr lang="en-US" altLang="en-US" dirty="0" smtClean="0">
                <a:solidFill>
                  <a:srgbClr val="282829"/>
                </a:solidFill>
                <a:latin typeface="Trebuchet MS" panose="020B0603020202020204" pitchFamily="34" charset="0"/>
              </a:rPr>
              <a:t> de DP </a:t>
            </a:r>
            <a:r>
              <a:rPr lang="en-US" altLang="en-US" dirty="0" err="1" smtClean="0">
                <a:solidFill>
                  <a:srgbClr val="282829"/>
                </a:solidFill>
                <a:latin typeface="Trebuchet MS" panose="020B0603020202020204" pitchFamily="34" charset="0"/>
              </a:rPr>
              <a:t>acústicas</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llevan</a:t>
            </a:r>
            <a:r>
              <a:rPr lang="en-US" altLang="en-US" dirty="0" smtClean="0">
                <a:solidFill>
                  <a:srgbClr val="282829"/>
                </a:solidFill>
                <a:latin typeface="Trebuchet MS" panose="020B0603020202020204" pitchFamily="34" charset="0"/>
              </a:rPr>
              <a:t> a </a:t>
            </a:r>
            <a:r>
              <a:rPr lang="en-US" altLang="en-US" dirty="0" err="1" smtClean="0">
                <a:solidFill>
                  <a:srgbClr val="282829"/>
                </a:solidFill>
                <a:latin typeface="Trebuchet MS" panose="020B0603020202020204" pitchFamily="34" charset="0"/>
              </a:rPr>
              <a:t>cabo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después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detectarse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una</a:t>
            </a:r>
            <a:r>
              <a:rPr lang="en-US" altLang="en-US" dirty="0" smtClean="0">
                <a:solidFill>
                  <a:srgbClr val="282829"/>
                </a:solidFill>
                <a:latin typeface="Trebuchet MS" panose="020B0603020202020204" pitchFamily="34" charset="0"/>
              </a:rPr>
              <a:t> DP </a:t>
            </a:r>
            <a:r>
              <a:rPr lang="en-US" altLang="en-US" dirty="0" err="1" smtClean="0">
                <a:solidFill>
                  <a:srgbClr val="282829"/>
                </a:solidFill>
                <a:latin typeface="Trebuchet MS" panose="020B0603020202020204" pitchFamily="34" charset="0"/>
              </a:rPr>
              <a:t>durante</a:t>
            </a:r>
            <a:r>
              <a:rPr lang="en-U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los </a:t>
            </a:r>
            <a:r>
              <a:rPr lang="en-US" altLang="en-US" dirty="0" err="1" smtClean="0">
                <a:solidFill>
                  <a:srgbClr val="282829"/>
                </a:solidFill>
                <a:latin typeface="Trebuchet MS" panose="020B0603020202020204" pitchFamily="34" charset="0"/>
              </a:rPr>
              <a:t>ensayos</a:t>
            </a:r>
            <a:r>
              <a:rPr lang="en-U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de </a:t>
            </a:r>
            <a:r>
              <a:rPr lang="en-US" altLang="en-US" dirty="0" err="1" smtClean="0">
                <a:solidFill>
                  <a:srgbClr val="282829"/>
                </a:solidFill>
                <a:latin typeface="Trebuchet MS" panose="020B0603020202020204" pitchFamily="34" charset="0"/>
              </a:rPr>
              <a:t>aceptación</a:t>
            </a:r>
            <a:r>
              <a:rPr lang="en-US" altLang="en-US" dirty="0" smtClean="0">
                <a:solidFill>
                  <a:srgbClr val="282829"/>
                </a:solidFill>
                <a:latin typeface="Trebuchet MS" panose="020B0603020202020204" pitchFamily="34" charset="0"/>
              </a:rPr>
              <a:t> en </a:t>
            </a:r>
            <a:r>
              <a:rPr lang="en-US" altLang="en-US" dirty="0" err="1" smtClean="0">
                <a:solidFill>
                  <a:srgbClr val="282829"/>
                </a:solidFill>
                <a:latin typeface="Trebuchet MS" panose="020B0603020202020204" pitchFamily="34" charset="0"/>
              </a:rPr>
              <a:t>fábrica</a:t>
            </a:r>
            <a:r>
              <a:rPr lang="en-US" altLang="en-US" dirty="0" smtClean="0">
                <a:solidFill>
                  <a:srgbClr val="282829"/>
                </a:solidFill>
                <a:latin typeface="Trebuchet MS" panose="020B0603020202020204" pitchFamily="34" charset="0"/>
              </a:rPr>
              <a:t>, y son parte </a:t>
            </a:r>
            <a:r>
              <a:rPr lang="en-US" altLang="en-US" dirty="0" err="1" smtClean="0">
                <a:solidFill>
                  <a:srgbClr val="282829"/>
                </a:solidFill>
                <a:latin typeface="Trebuchet MS" panose="020B0603020202020204" pitchFamily="34" charset="0"/>
              </a:rPr>
              <a:t>integrante</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mediciones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diagnóstico</a:t>
            </a:r>
            <a:r>
              <a:rPr lang="en-US" altLang="en-US" dirty="0" smtClean="0">
                <a:solidFill>
                  <a:srgbClr val="282829"/>
                </a:solidFill>
                <a:latin typeface="Trebuchet MS" panose="020B0603020202020204" pitchFamily="34" charset="0"/>
              </a:rPr>
              <a:t> in situ </a:t>
            </a:r>
            <a:r>
              <a:rPr lang="en-US" altLang="en-US" dirty="0" err="1" smtClean="0">
                <a:solidFill>
                  <a:srgbClr val="282829"/>
                </a:solidFill>
                <a:latin typeface="Trebuchet MS" panose="020B0603020202020204" pitchFamily="34" charset="0"/>
              </a:rPr>
              <a:t>durante</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vida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útil</a:t>
            </a:r>
            <a:r>
              <a:rPr lang="en-US" altLang="en-US" dirty="0" smtClean="0">
                <a:solidFill>
                  <a:srgbClr val="282829"/>
                </a:solidFill>
                <a:latin typeface="Trebuchet MS" panose="020B0603020202020204" pitchFamily="34" charset="0"/>
              </a:rPr>
              <a:t> de los </a:t>
            </a:r>
            <a:r>
              <a:rPr lang="en-US" altLang="en-US" dirty="0" err="1" smtClean="0">
                <a:solidFill>
                  <a:srgbClr val="282829"/>
                </a:solidFill>
                <a:latin typeface="Trebuchet MS" panose="020B0603020202020204" pitchFamily="34" charset="0"/>
              </a:rPr>
              <a:t>transformadores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potencia</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endParaRPr lang="es-ES" altLang="en-US" dirty="0" smtClean="0"/>
          </a:p>
          <a:p>
            <a:pPr eaLnBrk="1" hangingPunct="1">
              <a:spcBef>
                <a:spcPts val="775"/>
              </a:spcBef>
            </a:pPr>
            <a:r>
              <a:rPr lang="en-US" altLang="en-US" sz="1800" b="1" dirty="0" smtClean="0">
                <a:solidFill>
                  <a:srgbClr val="005E9D"/>
                </a:solidFill>
                <a:latin typeface="Trebuchet MS" panose="020B0603020202020204" pitchFamily="34" charset="0"/>
              </a:rPr>
              <a:t>¿</a:t>
            </a:r>
            <a:r>
              <a:rPr lang="en-US" altLang="en-US" sz="1800" b="1" dirty="0" err="1" smtClean="0">
                <a:solidFill>
                  <a:srgbClr val="005E9D"/>
                </a:solidFill>
                <a:latin typeface="Trebuchet MS" panose="020B0603020202020204" pitchFamily="34" charset="0"/>
              </a:rPr>
              <a:t>Cómo</a:t>
            </a:r>
            <a:r>
              <a:rPr lang="en-US" altLang="en-US" sz="1800" b="1" dirty="0" smtClean="0">
                <a:solidFill>
                  <a:srgbClr val="005E9D"/>
                </a:solidFill>
                <a:latin typeface="Trebuchet MS" panose="020B0603020202020204" pitchFamily="34" charset="0"/>
              </a:rPr>
              <a:t> </a:t>
            </a:r>
            <a:r>
              <a:rPr lang="en-US" altLang="en-US" sz="1800" b="1" dirty="0" err="1" smtClean="0">
                <a:solidFill>
                  <a:srgbClr val="005E9D"/>
                </a:solidFill>
                <a:latin typeface="Trebuchet MS" panose="020B0603020202020204" pitchFamily="34" charset="0"/>
              </a:rPr>
              <a:t>funciona</a:t>
            </a:r>
            <a:r>
              <a:rPr lang="en-US" altLang="en-US" sz="1800" b="1" dirty="0" smtClean="0">
                <a:solidFill>
                  <a:srgbClr val="005E9D"/>
                </a:solidFill>
                <a:latin typeface="Trebuchet MS" panose="020B0603020202020204" pitchFamily="34" charset="0"/>
              </a:rPr>
              <a:t>?</a:t>
            </a:r>
            <a:endParaRPr lang="en-US" altLang="en-US" sz="1800" b="1" dirty="0" smtClean="0">
              <a:latin typeface="Trebuchet MS" panose="020B0603020202020204" pitchFamily="34" charset="0"/>
            </a:endParaRPr>
          </a:p>
          <a:p>
            <a:pPr eaLnBrk="1" hangingPunct="1">
              <a:lnSpc>
                <a:spcPct val="116000"/>
              </a:lnSpc>
              <a:spcBef>
                <a:spcPts val="388"/>
              </a:spcBef>
            </a:pPr>
            <a:r>
              <a:rPr lang="en-US" altLang="en-US" dirty="0" smtClean="0">
                <a:solidFill>
                  <a:srgbClr val="404041"/>
                </a:solidFill>
                <a:latin typeface="Trebuchet MS" panose="020B0603020202020204" pitchFamily="34" charset="0"/>
              </a:rPr>
              <a:t>Se </a:t>
            </a:r>
            <a:r>
              <a:rPr lang="en-US" altLang="en-US" dirty="0" err="1" smtClean="0">
                <a:solidFill>
                  <a:srgbClr val="404041"/>
                </a:solidFill>
                <a:latin typeface="Trebuchet MS" panose="020B0603020202020204" pitchFamily="34" charset="0"/>
              </a:rPr>
              <a:t>instalan</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múltiples</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sensores</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acústicos</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magnéticos</a:t>
            </a:r>
            <a:r>
              <a:rPr lang="en-US" altLang="en-US" dirty="0" smtClean="0">
                <a:solidFill>
                  <a:srgbClr val="404041"/>
                </a:solidFill>
                <a:latin typeface="Trebuchet MS" panose="020B0603020202020204" pitchFamily="34" charset="0"/>
              </a:rPr>
              <a:t> en </a:t>
            </a:r>
            <a:r>
              <a:rPr lang="en-US" altLang="en-US" dirty="0" smtClean="0">
                <a:solidFill>
                  <a:srgbClr val="404041"/>
                </a:solidFill>
                <a:latin typeface="Trebuchet MS" panose="020B0603020202020204" pitchFamily="34" charset="0"/>
              </a:rPr>
              <a:t>la </a:t>
            </a:r>
            <a:r>
              <a:rPr lang="en-US" altLang="en-US" dirty="0" err="1" smtClean="0">
                <a:solidFill>
                  <a:srgbClr val="404041"/>
                </a:solidFill>
                <a:latin typeface="Trebuchet MS" panose="020B0603020202020204" pitchFamily="34" charset="0"/>
              </a:rPr>
              <a:t>superficie</a:t>
            </a:r>
            <a:r>
              <a:rPr lang="en-US" altLang="en-US" dirty="0" smtClean="0">
                <a:solidFill>
                  <a:srgbClr val="404041"/>
                </a:solidFill>
                <a:latin typeface="Trebuchet MS" panose="020B0603020202020204" pitchFamily="34" charset="0"/>
              </a:rPr>
              <a:t> de la </a:t>
            </a:r>
            <a:r>
              <a:rPr lang="en-US" altLang="en-US" dirty="0" err="1" smtClean="0">
                <a:solidFill>
                  <a:srgbClr val="404041"/>
                </a:solidFill>
                <a:latin typeface="Trebuchet MS" panose="020B0603020202020204" pitchFamily="34" charset="0"/>
              </a:rPr>
              <a:t>cuba</a:t>
            </a:r>
            <a:r>
              <a:rPr lang="en-US" altLang="en-US" dirty="0" smtClean="0">
                <a:solidFill>
                  <a:srgbClr val="404041"/>
                </a:solidFill>
                <a:latin typeface="Trebuchet MS" panose="020B0603020202020204" pitchFamily="34" charset="0"/>
              </a:rPr>
              <a:t> del </a:t>
            </a:r>
            <a:r>
              <a:rPr lang="en-US" altLang="en-US" dirty="0" err="1" smtClean="0">
                <a:solidFill>
                  <a:srgbClr val="404041"/>
                </a:solidFill>
                <a:latin typeface="Trebuchet MS" panose="020B0603020202020204" pitchFamily="34" charset="0"/>
              </a:rPr>
              <a:t>transformador</a:t>
            </a:r>
            <a:r>
              <a:rPr lang="en-US" altLang="en-US" dirty="0" smtClean="0">
                <a:solidFill>
                  <a:srgbClr val="404041"/>
                </a:solidFill>
                <a:latin typeface="Trebuchet MS" panose="020B0603020202020204" pitchFamily="34" charset="0"/>
              </a:rPr>
              <a:t> de </a:t>
            </a:r>
            <a:r>
              <a:rPr lang="en-US" altLang="en-US" dirty="0" err="1" smtClean="0">
                <a:solidFill>
                  <a:srgbClr val="404041"/>
                </a:solidFill>
                <a:latin typeface="Trebuchet MS" panose="020B0603020202020204" pitchFamily="34" charset="0"/>
              </a:rPr>
              <a:t>potencia</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Cada</a:t>
            </a:r>
            <a:r>
              <a:rPr lang="en-US" altLang="en-US" dirty="0" smtClean="0">
                <a:solidFill>
                  <a:srgbClr val="404041"/>
                </a:solidFill>
                <a:latin typeface="Trebuchet MS" panose="020B0603020202020204" pitchFamily="34" charset="0"/>
              </a:rPr>
              <a:t> sensor </a:t>
            </a:r>
            <a:r>
              <a:rPr lang="en-US" altLang="en-US" dirty="0" err="1" smtClean="0">
                <a:solidFill>
                  <a:srgbClr val="404041"/>
                </a:solidFill>
                <a:latin typeface="Trebuchet MS" panose="020B0603020202020204" pitchFamily="34" charset="0"/>
              </a:rPr>
              <a:t>mide</a:t>
            </a:r>
            <a:r>
              <a:rPr lang="en-US" altLang="en-US" dirty="0" smtClean="0">
                <a:solidFill>
                  <a:srgbClr val="404041"/>
                </a:solidFill>
                <a:latin typeface="Trebuchet MS" panose="020B0603020202020204" pitchFamily="34" charset="0"/>
              </a:rPr>
              <a:t> el </a:t>
            </a:r>
            <a:r>
              <a:rPr lang="en-US" altLang="en-US" dirty="0" err="1" smtClean="0">
                <a:solidFill>
                  <a:srgbClr val="404041"/>
                </a:solidFill>
                <a:latin typeface="Trebuchet MS" panose="020B0603020202020204" pitchFamily="34" charset="0"/>
              </a:rPr>
              <a:t>tiempo</a:t>
            </a:r>
            <a:r>
              <a:rPr lang="en-US" altLang="en-US" dirty="0" smtClean="0">
                <a:solidFill>
                  <a:srgbClr val="404041"/>
                </a:solidFill>
                <a:latin typeface="Trebuchet MS" panose="020B0603020202020204" pitchFamily="34" charset="0"/>
              </a:rPr>
              <a:t> de </a:t>
            </a:r>
            <a:r>
              <a:rPr lang="en-US" altLang="en-US" dirty="0" err="1" smtClean="0">
                <a:solidFill>
                  <a:srgbClr val="404041"/>
                </a:solidFill>
                <a:latin typeface="Trebuchet MS" panose="020B0603020202020204" pitchFamily="34" charset="0"/>
              </a:rPr>
              <a:t>propagación</a:t>
            </a:r>
            <a:r>
              <a:rPr lang="en-US" altLang="en-US" dirty="0" smtClean="0">
                <a:solidFill>
                  <a:srgbClr val="404041"/>
                </a:solidFill>
                <a:latin typeface="Trebuchet MS" panose="020B0603020202020204" pitchFamily="34" charset="0"/>
              </a:rPr>
              <a:t> de la </a:t>
            </a:r>
            <a:r>
              <a:rPr lang="en-US" altLang="en-US" dirty="0" err="1" smtClean="0">
                <a:solidFill>
                  <a:srgbClr val="404041"/>
                </a:solidFill>
                <a:latin typeface="Trebuchet MS" panose="020B0603020202020204" pitchFamily="34" charset="0"/>
              </a:rPr>
              <a:t>señal</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acústica</a:t>
            </a:r>
            <a:r>
              <a:rPr lang="en-US" altLang="en-US" dirty="0" smtClean="0">
                <a:solidFill>
                  <a:srgbClr val="404041"/>
                </a:solidFill>
                <a:latin typeface="Trebuchet MS" panose="020B0603020202020204" pitchFamily="34" charset="0"/>
              </a:rPr>
              <a:t> de la </a:t>
            </a:r>
            <a:r>
              <a:rPr lang="en-US" altLang="en-US" dirty="0" err="1" smtClean="0">
                <a:solidFill>
                  <a:srgbClr val="404041"/>
                </a:solidFill>
                <a:latin typeface="Trebuchet MS" panose="020B0603020202020204" pitchFamily="34" charset="0"/>
              </a:rPr>
              <a:t>fuente</a:t>
            </a:r>
            <a:r>
              <a:rPr lang="en-US" altLang="en-US" dirty="0" smtClean="0">
                <a:solidFill>
                  <a:srgbClr val="404041"/>
                </a:solidFill>
                <a:latin typeface="Trebuchet MS" panose="020B0603020202020204" pitchFamily="34" charset="0"/>
              </a:rPr>
              <a:t> de DP </a:t>
            </a:r>
            <a:r>
              <a:rPr lang="en-US" altLang="en-US" dirty="0" err="1" smtClean="0">
                <a:solidFill>
                  <a:srgbClr val="404041"/>
                </a:solidFill>
                <a:latin typeface="Trebuchet MS" panose="020B0603020202020204" pitchFamily="34" charset="0"/>
              </a:rPr>
              <a:t>hasta</a:t>
            </a:r>
            <a:r>
              <a:rPr lang="en-US" altLang="en-US" dirty="0" smtClean="0">
                <a:solidFill>
                  <a:srgbClr val="404041"/>
                </a:solidFill>
                <a:latin typeface="Trebuchet MS" panose="020B0603020202020204" pitchFamily="34" charset="0"/>
              </a:rPr>
              <a:t> la pared de la </a:t>
            </a:r>
            <a:r>
              <a:rPr lang="en-US" altLang="en-US" dirty="0" err="1" smtClean="0">
                <a:solidFill>
                  <a:srgbClr val="404041"/>
                </a:solidFill>
                <a:latin typeface="Trebuchet MS" panose="020B0603020202020204" pitchFamily="34" charset="0"/>
              </a:rPr>
              <a:t>cuba</a:t>
            </a:r>
            <a:r>
              <a:rPr lang="en-US" altLang="en-US" dirty="0" smtClean="0">
                <a:solidFill>
                  <a:srgbClr val="404041"/>
                </a:solidFill>
                <a:latin typeface="Trebuchet MS" panose="020B0603020202020204" pitchFamily="34" charset="0"/>
              </a:rPr>
              <a:t>. La </a:t>
            </a:r>
            <a:r>
              <a:rPr lang="en-US" altLang="en-US" dirty="0" err="1" smtClean="0">
                <a:solidFill>
                  <a:srgbClr val="404041"/>
                </a:solidFill>
                <a:latin typeface="Trebuchet MS" panose="020B0603020202020204" pitchFamily="34" charset="0"/>
              </a:rPr>
              <a:t>ubicación</a:t>
            </a:r>
            <a:r>
              <a:rPr lang="en-US" altLang="en-US" dirty="0" smtClean="0">
                <a:solidFill>
                  <a:srgbClr val="404041"/>
                </a:solidFill>
                <a:latin typeface="Trebuchet MS" panose="020B0603020202020204" pitchFamily="34" charset="0"/>
              </a:rPr>
              <a:t> del </a:t>
            </a:r>
            <a:r>
              <a:rPr lang="en-US" altLang="en-US" dirty="0" err="1" smtClean="0">
                <a:solidFill>
                  <a:srgbClr val="404041"/>
                </a:solidFill>
                <a:latin typeface="Trebuchet MS" panose="020B0603020202020204" pitchFamily="34" charset="0"/>
              </a:rPr>
              <a:t>defecto</a:t>
            </a:r>
            <a:r>
              <a:rPr lang="en-US" altLang="en-US" dirty="0" smtClean="0">
                <a:solidFill>
                  <a:srgbClr val="404041"/>
                </a:solidFill>
                <a:latin typeface="Trebuchet MS" panose="020B0603020202020204" pitchFamily="34" charset="0"/>
              </a:rPr>
              <a:t> se </a:t>
            </a:r>
            <a:r>
              <a:rPr lang="en-US" altLang="en-US" dirty="0" err="1" smtClean="0">
                <a:solidFill>
                  <a:srgbClr val="404041"/>
                </a:solidFill>
                <a:latin typeface="Trebuchet MS" panose="020B0603020202020204" pitchFamily="34" charset="0"/>
              </a:rPr>
              <a:t>calcula</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basándose</a:t>
            </a:r>
            <a:r>
              <a:rPr lang="en-US" altLang="en-US" dirty="0" smtClean="0">
                <a:solidFill>
                  <a:srgbClr val="404041"/>
                </a:solidFill>
                <a:latin typeface="Trebuchet MS" panose="020B0603020202020204" pitchFamily="34" charset="0"/>
              </a:rPr>
              <a:t> en </a:t>
            </a:r>
            <a:r>
              <a:rPr lang="en-US" altLang="en-US" dirty="0" err="1" smtClean="0">
                <a:solidFill>
                  <a:srgbClr val="404041"/>
                </a:solidFill>
                <a:latin typeface="Trebuchet MS" panose="020B0603020202020204" pitchFamily="34" charset="0"/>
              </a:rPr>
              <a:t>las</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diferencias</a:t>
            </a:r>
            <a:r>
              <a:rPr lang="en-US" altLang="en-US" dirty="0" smtClean="0">
                <a:solidFill>
                  <a:srgbClr val="404041"/>
                </a:solidFill>
                <a:latin typeface="Trebuchet MS" panose="020B0603020202020204" pitchFamily="34" charset="0"/>
              </a:rPr>
              <a:t> de </a:t>
            </a:r>
            <a:r>
              <a:rPr lang="en-US" altLang="en-US" dirty="0" err="1" smtClean="0">
                <a:solidFill>
                  <a:srgbClr val="404041"/>
                </a:solidFill>
                <a:latin typeface="Trebuchet MS" panose="020B0603020202020204" pitchFamily="34" charset="0"/>
              </a:rPr>
              <a:t>tiempo</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posición</a:t>
            </a:r>
            <a:r>
              <a:rPr lang="en-US" altLang="en-US" dirty="0" smtClean="0">
                <a:solidFill>
                  <a:srgbClr val="404041"/>
                </a:solidFill>
                <a:latin typeface="Trebuchet MS" panose="020B0603020202020204" pitchFamily="34" charset="0"/>
              </a:rPr>
              <a:t> del sensor y </a:t>
            </a:r>
            <a:r>
              <a:rPr lang="en-US" altLang="en-US" dirty="0" err="1" smtClean="0">
                <a:solidFill>
                  <a:srgbClr val="404041"/>
                </a:solidFill>
                <a:latin typeface="Trebuchet MS" panose="020B0603020202020204" pitchFamily="34" charset="0"/>
              </a:rPr>
              <a:t>velocidad</a:t>
            </a:r>
            <a:r>
              <a:rPr lang="en-US" altLang="en-US" dirty="0" smtClean="0">
                <a:solidFill>
                  <a:srgbClr val="404041"/>
                </a:solidFill>
                <a:latin typeface="Trebuchet MS" panose="020B0603020202020204" pitchFamily="34" charset="0"/>
              </a:rPr>
              <a:t> de </a:t>
            </a:r>
            <a:r>
              <a:rPr lang="en-US" altLang="en-US" dirty="0" err="1" smtClean="0">
                <a:solidFill>
                  <a:srgbClr val="404041"/>
                </a:solidFill>
                <a:latin typeface="Trebuchet MS" panose="020B0603020202020204" pitchFamily="34" charset="0"/>
              </a:rPr>
              <a:t>propagación</a:t>
            </a:r>
            <a:r>
              <a:rPr lang="en-US" altLang="en-US" dirty="0" smtClean="0">
                <a:solidFill>
                  <a:srgbClr val="404041"/>
                </a:solidFill>
                <a:latin typeface="Trebuchet MS" panose="020B0603020202020204" pitchFamily="34" charset="0"/>
              </a:rPr>
              <a:t>.</a:t>
            </a:r>
            <a:endParaRPr lang="en-US" altLang="en-US" dirty="0" smtClean="0">
              <a:latin typeface="Trebuchet MS" panose="020B0603020202020204" pitchFamily="34" charset="0"/>
            </a:endParaRPr>
          </a:p>
          <a:p>
            <a:pPr eaLnBrk="1" hangingPunct="1">
              <a:lnSpc>
                <a:spcPct val="116000"/>
              </a:lnSpc>
              <a:spcBef>
                <a:spcPts val="425"/>
              </a:spcBef>
            </a:pPr>
            <a:r>
              <a:rPr lang="en-US" altLang="en-US" dirty="0" smtClean="0">
                <a:solidFill>
                  <a:srgbClr val="404041"/>
                </a:solidFill>
                <a:latin typeface="Trebuchet MS" panose="020B0603020202020204" pitchFamily="34" charset="0"/>
              </a:rPr>
              <a:t>Los </a:t>
            </a:r>
            <a:r>
              <a:rPr lang="en-US" altLang="en-US" dirty="0" err="1" smtClean="0">
                <a:solidFill>
                  <a:srgbClr val="404041"/>
                </a:solidFill>
                <a:latin typeface="Trebuchet MS" panose="020B0603020202020204" pitchFamily="34" charset="0"/>
              </a:rPr>
              <a:t>datos</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recogidos</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por</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estos</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sensores</a:t>
            </a:r>
            <a:r>
              <a:rPr lang="en-US" altLang="en-US" dirty="0" smtClean="0">
                <a:solidFill>
                  <a:srgbClr val="404041"/>
                </a:solidFill>
                <a:latin typeface="Trebuchet MS" panose="020B0603020202020204" pitchFamily="34" charset="0"/>
              </a:rPr>
              <a:t> se </a:t>
            </a:r>
            <a:r>
              <a:rPr lang="en-US" altLang="en-US" dirty="0" err="1" smtClean="0">
                <a:solidFill>
                  <a:srgbClr val="404041"/>
                </a:solidFill>
                <a:latin typeface="Trebuchet MS" panose="020B0603020202020204" pitchFamily="34" charset="0"/>
              </a:rPr>
              <a:t>comparan</a:t>
            </a:r>
            <a:r>
              <a:rPr lang="en-US" altLang="en-US" dirty="0" smtClean="0">
                <a:solidFill>
                  <a:srgbClr val="404041"/>
                </a:solidFill>
                <a:latin typeface="Trebuchet MS" panose="020B0603020202020204" pitchFamily="34" charset="0"/>
              </a:rPr>
              <a:t> de forma </a:t>
            </a:r>
            <a:r>
              <a:rPr lang="en-US" altLang="en-US" dirty="0" err="1" smtClean="0">
                <a:solidFill>
                  <a:srgbClr val="404041"/>
                </a:solidFill>
                <a:latin typeface="Trebuchet MS" panose="020B0603020202020204" pitchFamily="34" charset="0"/>
              </a:rPr>
              <a:t>simultánea</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para</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identificar</a:t>
            </a:r>
            <a:r>
              <a:rPr lang="en-US" altLang="en-US" dirty="0" smtClean="0">
                <a:solidFill>
                  <a:srgbClr val="404041"/>
                </a:solidFill>
                <a:latin typeface="Trebuchet MS" panose="020B0603020202020204" pitchFamily="34" charset="0"/>
              </a:rPr>
              <a:t> con </a:t>
            </a:r>
            <a:r>
              <a:rPr lang="en-US" altLang="en-US" dirty="0" err="1" smtClean="0">
                <a:solidFill>
                  <a:srgbClr val="404041"/>
                </a:solidFill>
                <a:latin typeface="Trebuchet MS" panose="020B0603020202020204" pitchFamily="34" charset="0"/>
              </a:rPr>
              <a:t>precisión</a:t>
            </a:r>
            <a:r>
              <a:rPr lang="en-US" altLang="en-US" dirty="0" smtClean="0">
                <a:solidFill>
                  <a:srgbClr val="404041"/>
                </a:solidFill>
                <a:latin typeface="Trebuchet MS" panose="020B0603020202020204" pitchFamily="34" charset="0"/>
              </a:rPr>
              <a:t> la </a:t>
            </a:r>
            <a:r>
              <a:rPr lang="en-US" altLang="en-US" dirty="0" err="1" smtClean="0">
                <a:solidFill>
                  <a:srgbClr val="404041"/>
                </a:solidFill>
                <a:latin typeface="Trebuchet MS" panose="020B0603020202020204" pitchFamily="34" charset="0"/>
              </a:rPr>
              <a:t>ubicación</a:t>
            </a:r>
            <a:r>
              <a:rPr lang="en-US" altLang="en-US" dirty="0" smtClean="0">
                <a:solidFill>
                  <a:srgbClr val="404041"/>
                </a:solidFill>
                <a:latin typeface="Trebuchet MS" panose="020B0603020202020204" pitchFamily="34" charset="0"/>
              </a:rPr>
              <a:t> del </a:t>
            </a:r>
            <a:r>
              <a:rPr lang="en-US" altLang="en-US" dirty="0" err="1" smtClean="0">
                <a:solidFill>
                  <a:srgbClr val="404041"/>
                </a:solidFill>
                <a:latin typeface="Trebuchet MS" panose="020B0603020202020204" pitchFamily="34" charset="0"/>
              </a:rPr>
              <a:t>defecto</a:t>
            </a:r>
            <a:r>
              <a:rPr lang="en-US" altLang="en-US" dirty="0" smtClean="0">
                <a:solidFill>
                  <a:srgbClr val="404041"/>
                </a:solidFill>
                <a:latin typeface="Trebuchet MS" panose="020B0603020202020204" pitchFamily="34" charset="0"/>
              </a:rPr>
              <a:t>.</a:t>
            </a:r>
            <a:endParaRPr lang="en-US" altLang="en-US" dirty="0" smtClean="0">
              <a:latin typeface="Trebuchet MS" panose="020B0603020202020204" pitchFamily="34" charset="0"/>
            </a:endParaRPr>
          </a:p>
          <a:p>
            <a:pPr eaLnBrk="1" hangingPunct="1">
              <a:lnSpc>
                <a:spcPct val="116000"/>
              </a:lnSpc>
              <a:spcBef>
                <a:spcPts val="425"/>
              </a:spcBef>
            </a:pPr>
            <a:r>
              <a:rPr lang="en-US" altLang="en-US" dirty="0" smtClean="0">
                <a:solidFill>
                  <a:srgbClr val="404041"/>
                </a:solidFill>
                <a:latin typeface="Trebuchet MS" panose="020B0603020202020204" pitchFamily="34" charset="0"/>
              </a:rPr>
              <a:t>La </a:t>
            </a:r>
            <a:r>
              <a:rPr lang="en-US" altLang="en-US" dirty="0" err="1" smtClean="0">
                <a:solidFill>
                  <a:srgbClr val="404041"/>
                </a:solidFill>
                <a:latin typeface="Trebuchet MS" panose="020B0603020202020204" pitchFamily="34" charset="0"/>
              </a:rPr>
              <a:t>norma</a:t>
            </a:r>
            <a:r>
              <a:rPr lang="en-US" altLang="en-US" dirty="0" smtClean="0">
                <a:solidFill>
                  <a:srgbClr val="404041"/>
                </a:solidFill>
                <a:latin typeface="Trebuchet MS" panose="020B0603020202020204" pitchFamily="34" charset="0"/>
              </a:rPr>
              <a:t> IEEE C57.127-2007 describe el </a:t>
            </a:r>
            <a:r>
              <a:rPr lang="en-US" altLang="en-US" dirty="0" err="1" smtClean="0">
                <a:solidFill>
                  <a:srgbClr val="404041"/>
                </a:solidFill>
                <a:latin typeface="Trebuchet MS" panose="020B0603020202020204" pitchFamily="34" charset="0"/>
              </a:rPr>
              <a:t>flujo</a:t>
            </a:r>
            <a:r>
              <a:rPr lang="en-US" altLang="en-US" dirty="0" smtClean="0">
                <a:solidFill>
                  <a:srgbClr val="404041"/>
                </a:solidFill>
                <a:latin typeface="Trebuchet MS" panose="020B0603020202020204" pitchFamily="34" charset="0"/>
              </a:rPr>
              <a:t> de </a:t>
            </a:r>
            <a:r>
              <a:rPr lang="en-US" altLang="en-US" dirty="0" err="1" smtClean="0">
                <a:solidFill>
                  <a:srgbClr val="404041"/>
                </a:solidFill>
                <a:latin typeface="Trebuchet MS" panose="020B0603020202020204" pitchFamily="34" charset="0"/>
              </a:rPr>
              <a:t>trabajo</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típico</a:t>
            </a:r>
            <a:r>
              <a:rPr lang="en-US" altLang="en-US" dirty="0" smtClean="0">
                <a:solidFill>
                  <a:srgbClr val="404041"/>
                </a:solidFill>
                <a:latin typeface="Trebuchet MS" panose="020B0603020202020204" pitchFamily="34" charset="0"/>
              </a:rPr>
              <a:t> de </a:t>
            </a:r>
            <a:r>
              <a:rPr lang="en-US" altLang="en-US" dirty="0" err="1" smtClean="0">
                <a:solidFill>
                  <a:srgbClr val="404041"/>
                </a:solidFill>
                <a:latin typeface="Trebuchet MS" panose="020B0603020202020204" pitchFamily="34" charset="0"/>
              </a:rPr>
              <a:t>una</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medición</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acústica</a:t>
            </a:r>
            <a:r>
              <a:rPr lang="en-US" altLang="en-US" dirty="0" smtClean="0">
                <a:solidFill>
                  <a:srgbClr val="404041"/>
                </a:solidFill>
                <a:latin typeface="Trebuchet MS" panose="020B0603020202020204" pitchFamily="34" charset="0"/>
              </a:rPr>
              <a:t>.</a:t>
            </a:r>
            <a:endParaRPr lang="en-US" altLang="en-US" dirty="0" smtClean="0">
              <a:latin typeface="Trebuchet MS" panose="020B0603020202020204" pitchFamily="34" charset="0"/>
            </a:endParaRPr>
          </a:p>
          <a:p>
            <a:pPr eaLnBrk="1" hangingPunct="1"/>
            <a:endParaRPr lang="es-ES" altLang="en-US" b="1" dirty="0" smtClean="0"/>
          </a:p>
          <a:p>
            <a:pPr eaLnBrk="1" hangingPunct="1">
              <a:spcBef>
                <a:spcPts val="775"/>
              </a:spcBef>
            </a:pPr>
            <a:r>
              <a:rPr lang="en-US" altLang="en-US" sz="1800" b="1" dirty="0" err="1" smtClean="0">
                <a:solidFill>
                  <a:srgbClr val="005E9D"/>
                </a:solidFill>
                <a:latin typeface="Trebuchet MS" panose="020B0603020202020204" pitchFamily="34" charset="0"/>
              </a:rPr>
              <a:t>Adicionalmente</a:t>
            </a:r>
            <a:r>
              <a:rPr lang="en-US" altLang="en-US" sz="1800" b="1" dirty="0" smtClean="0">
                <a:solidFill>
                  <a:srgbClr val="005E9D"/>
                </a:solidFill>
                <a:latin typeface="Trebuchet MS" panose="020B0603020202020204" pitchFamily="34" charset="0"/>
              </a:rPr>
              <a:t>...</a:t>
            </a:r>
            <a:endParaRPr lang="en-US" altLang="en-US" sz="1800" b="1" dirty="0" smtClean="0">
              <a:latin typeface="Trebuchet MS" panose="020B0603020202020204" pitchFamily="34" charset="0"/>
            </a:endParaRPr>
          </a:p>
          <a:p>
            <a:pPr eaLnBrk="1" hangingPunct="1">
              <a:lnSpc>
                <a:spcPct val="116000"/>
              </a:lnSpc>
              <a:spcBef>
                <a:spcPts val="388"/>
              </a:spcBef>
            </a:pPr>
            <a:r>
              <a:rPr lang="en-US" altLang="en-US" dirty="0" smtClean="0">
                <a:solidFill>
                  <a:srgbClr val="282829"/>
                </a:solidFill>
                <a:latin typeface="Trebuchet MS" panose="020B0603020202020204" pitchFamily="34" charset="0"/>
              </a:rPr>
              <a:t>El </a:t>
            </a:r>
            <a:r>
              <a:rPr lang="en-US" altLang="en-US" dirty="0" err="1" smtClean="0">
                <a:solidFill>
                  <a:srgbClr val="282829"/>
                </a:solidFill>
                <a:latin typeface="Trebuchet MS" panose="020B0603020202020204" pitchFamily="34" charset="0"/>
              </a:rPr>
              <a:t>análisis</a:t>
            </a:r>
            <a:r>
              <a:rPr lang="en-US" altLang="en-US" dirty="0" smtClean="0">
                <a:solidFill>
                  <a:srgbClr val="282829"/>
                </a:solidFill>
                <a:latin typeface="Trebuchet MS" panose="020B0603020202020204" pitchFamily="34" charset="0"/>
              </a:rPr>
              <a:t> de gases </a:t>
            </a:r>
            <a:r>
              <a:rPr lang="en-US" altLang="en-US" dirty="0" err="1" smtClean="0">
                <a:solidFill>
                  <a:srgbClr val="282829"/>
                </a:solidFill>
                <a:latin typeface="Trebuchet MS" panose="020B0603020202020204" pitchFamily="34" charset="0"/>
              </a:rPr>
              <a:t>disueltos</a:t>
            </a:r>
            <a:r>
              <a:rPr lang="en-US" altLang="en-US" dirty="0" smtClean="0">
                <a:solidFill>
                  <a:srgbClr val="282829"/>
                </a:solidFill>
                <a:latin typeface="Trebuchet MS" panose="020B0603020202020204" pitchFamily="34" charset="0"/>
              </a:rPr>
              <a:t> (DGA) </a:t>
            </a:r>
            <a:r>
              <a:rPr lang="en-US" altLang="en-US" dirty="0" err="1" smtClean="0">
                <a:solidFill>
                  <a:srgbClr val="282829"/>
                </a:solidFill>
                <a:latin typeface="Trebuchet MS" panose="020B0603020202020204" pitchFamily="34" charset="0"/>
              </a:rPr>
              <a:t>puede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indicar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actividad</a:t>
            </a:r>
            <a:r>
              <a:rPr lang="en-US" altLang="en-US" dirty="0" smtClean="0">
                <a:solidFill>
                  <a:srgbClr val="282829"/>
                </a:solidFill>
                <a:latin typeface="Trebuchet MS" panose="020B0603020202020204" pitchFamily="34" charset="0"/>
              </a:rPr>
              <a:t> de DP, </a:t>
            </a:r>
            <a:r>
              <a:rPr lang="en-US" altLang="en-US" dirty="0" err="1" smtClean="0">
                <a:solidFill>
                  <a:srgbClr val="282829"/>
                </a:solidFill>
                <a:latin typeface="Trebuchet MS" panose="020B0603020202020204" pitchFamily="34" charset="0"/>
              </a:rPr>
              <a:t>pero</a:t>
            </a:r>
            <a:r>
              <a:rPr lang="en-US" altLang="en-US" dirty="0" smtClean="0">
                <a:solidFill>
                  <a:srgbClr val="282829"/>
                </a:solidFill>
                <a:latin typeface="Trebuchet MS" panose="020B0603020202020204" pitchFamily="34" charset="0"/>
              </a:rPr>
              <a:t> no </a:t>
            </a:r>
            <a:r>
              <a:rPr lang="en-US" altLang="en-US" dirty="0" err="1" smtClean="0">
                <a:solidFill>
                  <a:srgbClr val="282829"/>
                </a:solidFill>
                <a:latin typeface="Trebuchet MS" panose="020B0603020202020204" pitchFamily="34" charset="0"/>
              </a:rPr>
              <a:t>puede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ubicarla</a:t>
            </a:r>
            <a:r>
              <a:rPr lang="en-US" altLang="en-US" dirty="0" smtClean="0">
                <a:solidFill>
                  <a:srgbClr val="282829"/>
                </a:solidFill>
                <a:latin typeface="Trebuchet MS" panose="020B0603020202020204" pitchFamily="34" charset="0"/>
              </a:rPr>
              <a:t> en los </a:t>
            </a:r>
            <a:r>
              <a:rPr lang="en-US" altLang="en-US" dirty="0" err="1" smtClean="0">
                <a:solidFill>
                  <a:srgbClr val="282829"/>
                </a:solidFill>
                <a:latin typeface="Trebuchet MS" panose="020B0603020202020204" pitchFamily="34" charset="0"/>
              </a:rPr>
              <a:t>transformadores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potencia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Por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ese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motivo</a:t>
            </a:r>
            <a:r>
              <a:rPr lang="en-US" altLang="en-US" dirty="0" smtClean="0">
                <a:solidFill>
                  <a:srgbClr val="282829"/>
                </a:solidFill>
                <a:latin typeface="Trebuchet MS" panose="020B0603020202020204" pitchFamily="34" charset="0"/>
              </a:rPr>
              <a:t> se </a:t>
            </a:r>
            <a:r>
              <a:rPr lang="en-US" altLang="en-US" dirty="0" err="1" smtClean="0">
                <a:solidFill>
                  <a:srgbClr val="282829"/>
                </a:solidFill>
                <a:latin typeface="Trebuchet MS" panose="020B0603020202020204" pitchFamily="34" charset="0"/>
              </a:rPr>
              <a:t>realizan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mediciones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acústicas</a:t>
            </a:r>
            <a:r>
              <a:rPr lang="en-US" altLang="en-US" dirty="0" smtClean="0">
                <a:solidFill>
                  <a:srgbClr val="282829"/>
                </a:solidFill>
                <a:latin typeface="Trebuchet MS" panose="020B0603020202020204" pitchFamily="34" charset="0"/>
              </a:rPr>
              <a:t> de DP </a:t>
            </a:r>
            <a:r>
              <a:rPr lang="en-US" altLang="en-US" dirty="0" err="1" smtClean="0">
                <a:solidFill>
                  <a:srgbClr val="282829"/>
                </a:solidFill>
                <a:latin typeface="Trebuchet MS" panose="020B0603020202020204" pitchFamily="34" charset="0"/>
              </a:rPr>
              <a:t>si</a:t>
            </a:r>
            <a:r>
              <a:rPr lang="en-US" altLang="en-US" dirty="0" smtClean="0">
                <a:solidFill>
                  <a:srgbClr val="282829"/>
                </a:solidFill>
                <a:latin typeface="Trebuchet MS" panose="020B0603020202020204" pitchFamily="34" charset="0"/>
              </a:rPr>
              <a:t> los </a:t>
            </a:r>
            <a:r>
              <a:rPr lang="en-US" altLang="en-US" dirty="0" err="1" smtClean="0">
                <a:solidFill>
                  <a:srgbClr val="282829"/>
                </a:solidFill>
                <a:latin typeface="Trebuchet MS" panose="020B0603020202020204" pitchFamily="34" charset="0"/>
              </a:rPr>
              <a:t>resultados</a:t>
            </a:r>
            <a:r>
              <a:rPr lang="en-US" altLang="en-US" dirty="0" smtClean="0">
                <a:solidFill>
                  <a:srgbClr val="282829"/>
                </a:solidFill>
                <a:latin typeface="Trebuchet MS" panose="020B0603020202020204" pitchFamily="34" charset="0"/>
              </a:rPr>
              <a:t> del DGA </a:t>
            </a:r>
            <a:r>
              <a:rPr lang="en-US" altLang="en-US" dirty="0" err="1" smtClean="0">
                <a:solidFill>
                  <a:srgbClr val="282829"/>
                </a:solidFill>
                <a:latin typeface="Trebuchet MS" panose="020B0603020202020204" pitchFamily="34" charset="0"/>
              </a:rPr>
              <a:t>muestran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evidencias</a:t>
            </a:r>
            <a:r>
              <a:rPr lang="en-US" altLang="en-US" dirty="0" smtClean="0">
                <a:solidFill>
                  <a:srgbClr val="282829"/>
                </a:solidFill>
                <a:latin typeface="Trebuchet MS" panose="020B0603020202020204" pitchFamily="34" charset="0"/>
              </a:rPr>
              <a:t> de DP.</a:t>
            </a:r>
            <a:endParaRPr lang="en-US" altLang="en-US" dirty="0" smtClean="0">
              <a:latin typeface="Trebuchet MS" panose="020B0603020202020204" pitchFamily="34" charset="0"/>
            </a:endParaRPr>
          </a:p>
          <a:p>
            <a:pPr eaLnBrk="1" hangingPunct="1">
              <a:lnSpc>
                <a:spcPct val="116000"/>
              </a:lnSpc>
              <a:spcBef>
                <a:spcPts val="425"/>
              </a:spcBef>
            </a:pPr>
            <a:r>
              <a:rPr lang="en-US" altLang="en-US" dirty="0" smtClean="0">
                <a:solidFill>
                  <a:srgbClr val="282829"/>
                </a:solidFill>
                <a:latin typeface="Trebuchet MS" panose="020B0603020202020204" pitchFamily="34" charset="0"/>
              </a:rPr>
              <a:t>Se </a:t>
            </a:r>
            <a:r>
              <a:rPr lang="en-US" altLang="en-US" dirty="0" err="1" smtClean="0">
                <a:solidFill>
                  <a:srgbClr val="282829"/>
                </a:solidFill>
                <a:latin typeface="Trebuchet MS" panose="020B0603020202020204" pitchFamily="34" charset="0"/>
              </a:rPr>
              <a:t>puede</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utilizar</a:t>
            </a:r>
            <a:r>
              <a:rPr lang="en-US" altLang="en-US" dirty="0" smtClean="0">
                <a:solidFill>
                  <a:srgbClr val="282829"/>
                </a:solidFill>
                <a:latin typeface="Trebuchet MS" panose="020B0603020202020204" pitchFamily="34" charset="0"/>
              </a:rPr>
              <a:t> la </a:t>
            </a:r>
            <a:r>
              <a:rPr lang="en-US" altLang="en-US" dirty="0" err="1" smtClean="0">
                <a:solidFill>
                  <a:srgbClr val="282829"/>
                </a:solidFill>
                <a:latin typeface="Trebuchet MS" panose="020B0603020202020204" pitchFamily="34" charset="0"/>
              </a:rPr>
              <a:t>combinación</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mediciones</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detección</a:t>
            </a:r>
            <a:r>
              <a:rPr lang="en-US" altLang="en-US" dirty="0" smtClean="0">
                <a:solidFill>
                  <a:srgbClr val="282829"/>
                </a:solidFill>
                <a:latin typeface="Trebuchet MS" panose="020B0603020202020204" pitchFamily="34" charset="0"/>
              </a:rPr>
              <a:t> de DP </a:t>
            </a:r>
            <a:r>
              <a:rPr lang="en-US" altLang="en-US" dirty="0" err="1" smtClean="0">
                <a:solidFill>
                  <a:srgbClr val="282829"/>
                </a:solidFill>
                <a:latin typeface="Trebuchet MS" panose="020B0603020202020204" pitchFamily="34" charset="0"/>
              </a:rPr>
              <a:t>eléctricas</a:t>
            </a:r>
            <a:r>
              <a:rPr lang="en-US" altLang="en-US" dirty="0" smtClean="0">
                <a:solidFill>
                  <a:srgbClr val="282829"/>
                </a:solidFill>
                <a:latin typeface="Trebuchet MS" panose="020B0603020202020204" pitchFamily="34" charset="0"/>
              </a:rPr>
              <a:t> y de </a:t>
            </a:r>
            <a:r>
              <a:rPr lang="en-US" altLang="en-US" dirty="0" err="1" smtClean="0">
                <a:solidFill>
                  <a:srgbClr val="282829"/>
                </a:solidFill>
                <a:latin typeface="Trebuchet MS" panose="020B0603020202020204" pitchFamily="34" charset="0"/>
              </a:rPr>
              <a:t>ultraalta</a:t>
            </a:r>
            <a:r>
              <a:rPr lang="en-US" altLang="en-US" dirty="0" smtClean="0">
                <a:solidFill>
                  <a:srgbClr val="282829"/>
                </a:solidFill>
                <a:latin typeface="Trebuchet MS" panose="020B0603020202020204" pitchFamily="34" charset="0"/>
              </a:rPr>
              <a:t> (UHF) </a:t>
            </a:r>
            <a:r>
              <a:rPr lang="en-US" altLang="en-US" dirty="0" err="1" smtClean="0">
                <a:solidFill>
                  <a:srgbClr val="282829"/>
                </a:solidFill>
                <a:latin typeface="Trebuchet MS" panose="020B0603020202020204" pitchFamily="34" charset="0"/>
              </a:rPr>
              <a:t>para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desencadenar</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una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medición</a:t>
            </a:r>
            <a:r>
              <a:rPr lang="en-US" altLang="en-US" dirty="0" smtClean="0">
                <a:solidFill>
                  <a:srgbClr val="282829"/>
                </a:solidFill>
                <a:latin typeface="Trebuchet MS" panose="020B0603020202020204" pitchFamily="34" charset="0"/>
              </a:rPr>
              <a:t> </a:t>
            </a:r>
            <a:r>
              <a:rPr lang="en-US" altLang="en-US" dirty="0" smtClean="0">
                <a:solidFill>
                  <a:srgbClr val="282829"/>
                </a:solidFill>
                <a:latin typeface="Trebuchet MS" panose="020B0603020202020204" pitchFamily="34" charset="0"/>
              </a:rPr>
              <a:t>de DP </a:t>
            </a:r>
            <a:r>
              <a:rPr lang="en-US" altLang="en-US" dirty="0" err="1" smtClean="0">
                <a:solidFill>
                  <a:srgbClr val="282829"/>
                </a:solidFill>
                <a:latin typeface="Trebuchet MS" panose="020B0603020202020204" pitchFamily="34" charset="0"/>
              </a:rPr>
              <a:t>acústica</a:t>
            </a:r>
            <a:r>
              <a:rPr lang="en-US" altLang="en-US" dirty="0" smtClean="0">
                <a:solidFill>
                  <a:srgbClr val="282829"/>
                </a:solidFill>
                <a:latin typeface="Trebuchet MS" panose="020B0603020202020204" pitchFamily="34" charset="0"/>
              </a:rPr>
              <a:t>. Este </a:t>
            </a:r>
            <a:r>
              <a:rPr lang="en-US" altLang="en-US" dirty="0" err="1" smtClean="0">
                <a:solidFill>
                  <a:srgbClr val="282829"/>
                </a:solidFill>
                <a:latin typeface="Trebuchet MS" panose="020B0603020202020204" pitchFamily="34" charset="0"/>
              </a:rPr>
              <a:t>método</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garantiza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una</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localización</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óptima</a:t>
            </a:r>
            <a:r>
              <a:rPr lang="en-US" altLang="en-US" dirty="0" smtClean="0">
                <a:solidFill>
                  <a:srgbClr val="282829"/>
                </a:solidFill>
                <a:latin typeface="Trebuchet MS" panose="020B0603020202020204" pitchFamily="34" charset="0"/>
              </a:rPr>
              <a:t> de </a:t>
            </a:r>
            <a:r>
              <a:rPr lang="en-US" altLang="en-US" dirty="0" err="1" smtClean="0">
                <a:solidFill>
                  <a:srgbClr val="282829"/>
                </a:solidFill>
                <a:latin typeface="Trebuchet MS" panose="020B0603020202020204" pitchFamily="34" charset="0"/>
              </a:rPr>
              <a:t>las</a:t>
            </a:r>
            <a:r>
              <a:rPr lang="en-US" altLang="en-US" dirty="0" smtClean="0">
                <a:solidFill>
                  <a:srgbClr val="282829"/>
                </a:solidFill>
                <a:latin typeface="Trebuchet MS" panose="020B0603020202020204" pitchFamily="34" charset="0"/>
              </a:rPr>
              <a:t> DP en </a:t>
            </a:r>
            <a:r>
              <a:rPr lang="en-US" altLang="en-US" dirty="0" err="1" smtClean="0">
                <a:solidFill>
                  <a:srgbClr val="282829"/>
                </a:solidFill>
                <a:latin typeface="Trebuchet MS" panose="020B0603020202020204" pitchFamily="34" charset="0"/>
              </a:rPr>
              <a:t>entornos</a:t>
            </a:r>
            <a:r>
              <a:rPr lang="en-US" altLang="en-US" dirty="0" smtClean="0">
                <a:solidFill>
                  <a:srgbClr val="282829"/>
                </a:solidFill>
                <a:latin typeface="Trebuchet MS" panose="020B0603020202020204" pitchFamily="34" charset="0"/>
              </a:rPr>
              <a:t> con </a:t>
            </a:r>
            <a:r>
              <a:rPr lang="en-US" altLang="en-US" dirty="0" err="1" smtClean="0">
                <a:solidFill>
                  <a:srgbClr val="282829"/>
                </a:solidFill>
                <a:latin typeface="Trebuchet MS" panose="020B0603020202020204" pitchFamily="34" charset="0"/>
              </a:rPr>
              <a:t>fuertes</a:t>
            </a:r>
            <a:r>
              <a:rPr lang="en-US" altLang="en-US" dirty="0" smtClean="0">
                <a:solidFill>
                  <a:srgbClr val="282829"/>
                </a:solidFill>
                <a:latin typeface="Trebuchet MS" panose="020B0603020202020204" pitchFamily="34" charset="0"/>
              </a:rPr>
              <a:t> </a:t>
            </a:r>
            <a:r>
              <a:rPr lang="en-US" altLang="en-US" dirty="0" err="1" smtClean="0">
                <a:solidFill>
                  <a:srgbClr val="282829"/>
                </a:solidFill>
                <a:latin typeface="Trebuchet MS" panose="020B0603020202020204" pitchFamily="34" charset="0"/>
              </a:rPr>
              <a:t>interferencias</a:t>
            </a:r>
            <a:r>
              <a:rPr lang="en-US" altLang="en-US" dirty="0" smtClean="0">
                <a:solidFill>
                  <a:srgbClr val="282829"/>
                </a:solidFill>
                <a:latin typeface="Trebuchet MS" panose="020B0603020202020204" pitchFamily="34" charset="0"/>
              </a:rPr>
              <a:t>.</a:t>
            </a:r>
            <a:endParaRPr lang="en-US" altLang="en-US" dirty="0" smtClean="0">
              <a:latin typeface="Trebuchet MS" panose="020B0603020202020204" pitchFamily="34" charset="0"/>
            </a:endParaRPr>
          </a:p>
          <a:p>
            <a:pPr eaLnBrk="1" hangingPunct="1">
              <a:lnSpc>
                <a:spcPct val="116000"/>
              </a:lnSpc>
              <a:spcBef>
                <a:spcPts val="425"/>
              </a:spcBef>
            </a:pPr>
            <a:r>
              <a:rPr lang="en-US" altLang="en-US" dirty="0" smtClean="0">
                <a:solidFill>
                  <a:srgbClr val="404041"/>
                </a:solidFill>
                <a:latin typeface="Trebuchet MS" panose="020B0603020202020204" pitchFamily="34" charset="0"/>
              </a:rPr>
              <a:t>Las </a:t>
            </a:r>
            <a:r>
              <a:rPr lang="en-US" altLang="en-US" dirty="0" err="1" smtClean="0">
                <a:solidFill>
                  <a:srgbClr val="404041"/>
                </a:solidFill>
                <a:latin typeface="Trebuchet MS" panose="020B0603020202020204" pitchFamily="34" charset="0"/>
              </a:rPr>
              <a:t>mediciones</a:t>
            </a:r>
            <a:r>
              <a:rPr lang="en-US" altLang="en-US" dirty="0" smtClean="0">
                <a:solidFill>
                  <a:srgbClr val="404041"/>
                </a:solidFill>
                <a:latin typeface="Trebuchet MS" panose="020B0603020202020204" pitchFamily="34" charset="0"/>
              </a:rPr>
              <a:t> de DP </a:t>
            </a:r>
            <a:r>
              <a:rPr lang="en-US" altLang="en-US" dirty="0" err="1" smtClean="0">
                <a:solidFill>
                  <a:srgbClr val="404041"/>
                </a:solidFill>
                <a:latin typeface="Trebuchet MS" panose="020B0603020202020204" pitchFamily="34" charset="0"/>
              </a:rPr>
              <a:t>acústicas</a:t>
            </a:r>
            <a:r>
              <a:rPr lang="en-US" altLang="en-US" dirty="0" smtClean="0">
                <a:solidFill>
                  <a:srgbClr val="404041"/>
                </a:solidFill>
                <a:latin typeface="Trebuchet MS" panose="020B0603020202020204" pitchFamily="34" charset="0"/>
              </a:rPr>
              <a:t> se </a:t>
            </a:r>
            <a:r>
              <a:rPr lang="en-US" altLang="en-US" dirty="0" err="1" smtClean="0">
                <a:solidFill>
                  <a:srgbClr val="404041"/>
                </a:solidFill>
                <a:latin typeface="Trebuchet MS" panose="020B0603020202020204" pitchFamily="34" charset="0"/>
              </a:rPr>
              <a:t>realizan</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mientras</a:t>
            </a:r>
            <a:r>
              <a:rPr lang="en-US" altLang="en-US" dirty="0" smtClean="0">
                <a:solidFill>
                  <a:srgbClr val="404041"/>
                </a:solidFill>
                <a:latin typeface="Trebuchet MS" panose="020B0603020202020204" pitchFamily="34" charset="0"/>
              </a:rPr>
              <a:t> los </a:t>
            </a:r>
            <a:r>
              <a:rPr lang="en-US" altLang="en-US" dirty="0" err="1" smtClean="0">
                <a:solidFill>
                  <a:srgbClr val="404041"/>
                </a:solidFill>
                <a:latin typeface="Trebuchet MS" panose="020B0603020202020204" pitchFamily="34" charset="0"/>
              </a:rPr>
              <a:t>transformadores</a:t>
            </a:r>
            <a:r>
              <a:rPr lang="en-US" altLang="en-US" dirty="0" smtClean="0">
                <a:solidFill>
                  <a:srgbClr val="404041"/>
                </a:solidFill>
                <a:latin typeface="Trebuchet MS" panose="020B0603020202020204" pitchFamily="34" charset="0"/>
              </a:rPr>
              <a:t> de </a:t>
            </a:r>
            <a:r>
              <a:rPr lang="en-US" altLang="en-US" dirty="0" err="1" smtClean="0">
                <a:solidFill>
                  <a:srgbClr val="404041"/>
                </a:solidFill>
                <a:latin typeface="Trebuchet MS" panose="020B0603020202020204" pitchFamily="34" charset="0"/>
              </a:rPr>
              <a:t>potencia</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están</a:t>
            </a:r>
            <a:r>
              <a:rPr lang="en-US" altLang="en-US" dirty="0" smtClean="0">
                <a:solidFill>
                  <a:srgbClr val="404041"/>
                </a:solidFill>
                <a:latin typeface="Trebuchet MS" panose="020B0603020202020204" pitchFamily="34" charset="0"/>
              </a:rPr>
              <a:t> en </a:t>
            </a:r>
            <a:r>
              <a:rPr lang="en-US" altLang="en-US" dirty="0" err="1" smtClean="0">
                <a:solidFill>
                  <a:srgbClr val="404041"/>
                </a:solidFill>
                <a:latin typeface="Trebuchet MS" panose="020B0603020202020204" pitchFamily="34" charset="0"/>
              </a:rPr>
              <a:t>servicio</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Esto</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elimina</a:t>
            </a:r>
            <a:r>
              <a:rPr lang="en-US" altLang="en-US" dirty="0" smtClean="0">
                <a:solidFill>
                  <a:srgbClr val="404041"/>
                </a:solidFill>
                <a:latin typeface="Trebuchet MS" panose="020B0603020202020204" pitchFamily="34" charset="0"/>
              </a:rPr>
              <a:t> la </a:t>
            </a:r>
            <a:r>
              <a:rPr lang="en-US" altLang="en-US" dirty="0" err="1" smtClean="0">
                <a:solidFill>
                  <a:srgbClr val="404041"/>
                </a:solidFill>
                <a:latin typeface="Trebuchet MS" panose="020B0603020202020204" pitchFamily="34" charset="0"/>
              </a:rPr>
              <a:t>necesidad</a:t>
            </a:r>
            <a:r>
              <a:rPr lang="en-US" altLang="en-US" dirty="0" smtClean="0">
                <a:solidFill>
                  <a:srgbClr val="404041"/>
                </a:solidFill>
                <a:latin typeface="Trebuchet MS" panose="020B0603020202020204" pitchFamily="34" charset="0"/>
              </a:rPr>
              <a:t> de </a:t>
            </a:r>
            <a:r>
              <a:rPr lang="en-US" altLang="en-US" dirty="0" err="1" smtClean="0">
                <a:solidFill>
                  <a:srgbClr val="404041"/>
                </a:solidFill>
                <a:latin typeface="Trebuchet MS" panose="020B0603020202020204" pitchFamily="34" charset="0"/>
              </a:rPr>
              <a:t>cortes</a:t>
            </a:r>
            <a:r>
              <a:rPr lang="en-US" altLang="en-US" dirty="0" smtClean="0">
                <a:solidFill>
                  <a:srgbClr val="404041"/>
                </a:solidFill>
                <a:latin typeface="Trebuchet MS" panose="020B0603020202020204" pitchFamily="34" charset="0"/>
              </a:rPr>
              <a:t> de </a:t>
            </a:r>
            <a:r>
              <a:rPr lang="en-US" altLang="en-US" dirty="0" err="1" smtClean="0">
                <a:solidFill>
                  <a:srgbClr val="404041"/>
                </a:solidFill>
                <a:latin typeface="Trebuchet MS" panose="020B0603020202020204" pitchFamily="34" charset="0"/>
              </a:rPr>
              <a:t>suministro</a:t>
            </a:r>
            <a:r>
              <a:rPr lang="en-US" altLang="en-US" dirty="0" smtClean="0">
                <a:solidFill>
                  <a:srgbClr val="404041"/>
                </a:solidFill>
                <a:latin typeface="Trebuchet MS" panose="020B0603020202020204" pitchFamily="34" charset="0"/>
              </a:rPr>
              <a:t> y </a:t>
            </a:r>
            <a:r>
              <a:rPr lang="en-US" altLang="en-US" dirty="0" err="1" smtClean="0">
                <a:solidFill>
                  <a:srgbClr val="404041"/>
                </a:solidFill>
                <a:latin typeface="Trebuchet MS" panose="020B0603020202020204" pitchFamily="34" charset="0"/>
              </a:rPr>
              <a:t>mantiene</a:t>
            </a:r>
            <a:r>
              <a:rPr lang="en-US" altLang="en-US" dirty="0" smtClean="0">
                <a:solidFill>
                  <a:srgbClr val="404041"/>
                </a:solidFill>
                <a:latin typeface="Trebuchet MS" panose="020B0603020202020204" pitchFamily="34" charset="0"/>
              </a:rPr>
              <a:t> el </a:t>
            </a:r>
            <a:r>
              <a:rPr lang="en-US" altLang="en-US" dirty="0" err="1" smtClean="0">
                <a:solidFill>
                  <a:srgbClr val="404041"/>
                </a:solidFill>
                <a:latin typeface="Trebuchet MS" panose="020B0603020202020204" pitchFamily="34" charset="0"/>
              </a:rPr>
              <a:t>transformador</a:t>
            </a:r>
            <a:r>
              <a:rPr lang="en-US" altLang="en-US" dirty="0" smtClean="0">
                <a:solidFill>
                  <a:srgbClr val="404041"/>
                </a:solidFill>
                <a:latin typeface="Trebuchet MS" panose="020B0603020202020204" pitchFamily="34" charset="0"/>
              </a:rPr>
              <a:t> a </a:t>
            </a:r>
            <a:r>
              <a:rPr lang="en-US" altLang="en-US" dirty="0" err="1" smtClean="0">
                <a:solidFill>
                  <a:srgbClr val="404041"/>
                </a:solidFill>
                <a:latin typeface="Trebuchet MS" panose="020B0603020202020204" pitchFamily="34" charset="0"/>
              </a:rPr>
              <a:t>pleno</a:t>
            </a:r>
            <a:r>
              <a:rPr lang="en-US" altLang="en-US" dirty="0" smtClean="0">
                <a:solidFill>
                  <a:srgbClr val="404041"/>
                </a:solidFill>
                <a:latin typeface="Trebuchet MS" panose="020B0603020202020204" pitchFamily="34" charset="0"/>
              </a:rPr>
              <a:t> </a:t>
            </a:r>
            <a:r>
              <a:rPr lang="en-US" altLang="en-US" dirty="0" err="1" smtClean="0">
                <a:solidFill>
                  <a:srgbClr val="404041"/>
                </a:solidFill>
                <a:latin typeface="Trebuchet MS" panose="020B0603020202020204" pitchFamily="34" charset="0"/>
              </a:rPr>
              <a:t>servicio</a:t>
            </a:r>
            <a:r>
              <a:rPr lang="en-US" altLang="en-US" dirty="0" smtClean="0">
                <a:solidFill>
                  <a:srgbClr val="404041"/>
                </a:solidFill>
                <a:latin typeface="Trebuchet MS" panose="020B0603020202020204" pitchFamily="34" charset="0"/>
              </a:rPr>
              <a:t>.</a:t>
            </a:r>
            <a:endParaRPr lang="en-US" altLang="en-US" dirty="0" smtClean="0">
              <a:latin typeface="Trebuchet MS" panose="020B0603020202020204" pitchFamily="34" charset="0"/>
            </a:endParaRPr>
          </a:p>
          <a:p>
            <a:pPr eaLnBrk="1" hangingPunct="1"/>
            <a:endParaRPr lang="en-US" altLang="en-US" dirty="0" smtClean="0"/>
          </a:p>
        </p:txBody>
      </p:sp>
      <p:sp>
        <p:nvSpPr>
          <p:cNvPr id="442372" name="Marcador de número de diapositiva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766C252-31F2-4D8E-BACA-04FBC195C32E}" type="slidenum">
              <a:rPr lang="en-US" altLang="en-US"/>
              <a:pPr/>
              <a:t>27</a:t>
            </a:fld>
            <a:endParaRPr lang="en-US" altLang="en-US"/>
          </a:p>
        </p:txBody>
      </p:sp>
    </p:spTree>
    <p:extLst>
      <p:ext uri="{BB962C8B-B14F-4D97-AF65-F5344CB8AC3E}">
        <p14:creationId xmlns:p14="http://schemas.microsoft.com/office/powerpoint/2010/main" xmlns="" val="1151047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n-U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a:p>
        </p:txBody>
      </p:sp>
      <p:sp>
        <p:nvSpPr>
          <p:cNvPr id="4" name="Marcador de fecha 3"/>
          <p:cNvSpPr>
            <a:spLocks noGrp="1"/>
          </p:cNvSpPr>
          <p:nvPr>
            <p:ph type="dt" sz="half" idx="10"/>
          </p:nvPr>
        </p:nvSpPr>
        <p:spPr/>
        <p:txBody>
          <a:bodyPr/>
          <a:lstStyle/>
          <a:p>
            <a:fld id="{7A5B912D-1B11-4479-9236-60934B7AF0C7}" type="datetimeFigureOut">
              <a:rPr lang="en-US" smtClean="0"/>
              <a:pPr/>
              <a:t>8/1/2022</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F4A6ABD1-C0F5-488D-B119-7A2C147A05E0}" type="slidenum">
              <a:rPr lang="en-US" smtClean="0"/>
              <a:pPr/>
              <a:t>‹Nº›</a:t>
            </a:fld>
            <a:endParaRPr lang="en-US"/>
          </a:p>
        </p:txBody>
      </p:sp>
    </p:spTree>
    <p:extLst>
      <p:ext uri="{BB962C8B-B14F-4D97-AF65-F5344CB8AC3E}">
        <p14:creationId xmlns:p14="http://schemas.microsoft.com/office/powerpoint/2010/main" xmlns="" val="2214043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10"/>
          </p:nvPr>
        </p:nvSpPr>
        <p:spPr/>
        <p:txBody>
          <a:bodyPr/>
          <a:lstStyle/>
          <a:p>
            <a:fld id="{7A5B912D-1B11-4479-9236-60934B7AF0C7}" type="datetimeFigureOut">
              <a:rPr lang="en-US" smtClean="0"/>
              <a:pPr/>
              <a:t>8/1/2022</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F4A6ABD1-C0F5-488D-B119-7A2C147A05E0}" type="slidenum">
              <a:rPr lang="en-US" smtClean="0"/>
              <a:pPr/>
              <a:t>‹Nº›</a:t>
            </a:fld>
            <a:endParaRPr lang="en-US"/>
          </a:p>
        </p:txBody>
      </p:sp>
    </p:spTree>
    <p:extLst>
      <p:ext uri="{BB962C8B-B14F-4D97-AF65-F5344CB8AC3E}">
        <p14:creationId xmlns:p14="http://schemas.microsoft.com/office/powerpoint/2010/main" xmlns="" val="3893937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n-U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7A5B912D-1B11-4479-9236-60934B7AF0C7}" type="datetimeFigureOut">
              <a:rPr lang="en-US" smtClean="0"/>
              <a:pPr/>
              <a:t>8/1/2022</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F4A6ABD1-C0F5-488D-B119-7A2C147A05E0}" type="slidenum">
              <a:rPr lang="en-US" smtClean="0"/>
              <a:pPr/>
              <a:t>‹Nº›</a:t>
            </a:fld>
            <a:endParaRPr lang="en-US"/>
          </a:p>
        </p:txBody>
      </p:sp>
    </p:spTree>
    <p:extLst>
      <p:ext uri="{BB962C8B-B14F-4D97-AF65-F5344CB8AC3E}">
        <p14:creationId xmlns:p14="http://schemas.microsoft.com/office/powerpoint/2010/main" xmlns="" val="1666762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Marcador de fecha 4"/>
          <p:cNvSpPr>
            <a:spLocks noGrp="1"/>
          </p:cNvSpPr>
          <p:nvPr>
            <p:ph type="dt" sz="half" idx="10"/>
          </p:nvPr>
        </p:nvSpPr>
        <p:spPr/>
        <p:txBody>
          <a:bodyPr/>
          <a:lstStyle/>
          <a:p>
            <a:fld id="{7A5B912D-1B11-4479-9236-60934B7AF0C7}" type="datetimeFigureOut">
              <a:rPr lang="en-US" smtClean="0"/>
              <a:pPr/>
              <a:t>8/1/2022</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F4A6ABD1-C0F5-488D-B119-7A2C147A05E0}" type="slidenum">
              <a:rPr lang="en-US" smtClean="0"/>
              <a:pPr/>
              <a:t>‹Nº›</a:t>
            </a:fld>
            <a:endParaRPr lang="en-US"/>
          </a:p>
        </p:txBody>
      </p:sp>
    </p:spTree>
    <p:extLst>
      <p:ext uri="{BB962C8B-B14F-4D97-AF65-F5344CB8AC3E}">
        <p14:creationId xmlns:p14="http://schemas.microsoft.com/office/powerpoint/2010/main" xmlns="" val="1219483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n-U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Marcador de fecha 6"/>
          <p:cNvSpPr>
            <a:spLocks noGrp="1"/>
          </p:cNvSpPr>
          <p:nvPr>
            <p:ph type="dt" sz="half" idx="10"/>
          </p:nvPr>
        </p:nvSpPr>
        <p:spPr/>
        <p:txBody>
          <a:bodyPr/>
          <a:lstStyle/>
          <a:p>
            <a:fld id="{7A5B912D-1B11-4479-9236-60934B7AF0C7}" type="datetimeFigureOut">
              <a:rPr lang="en-US" smtClean="0"/>
              <a:pPr/>
              <a:t>8/1/2022</a:t>
            </a:fld>
            <a:endParaRPr lang="en-US"/>
          </a:p>
        </p:txBody>
      </p:sp>
      <p:sp>
        <p:nvSpPr>
          <p:cNvPr id="8" name="Marcador de pie de página 7"/>
          <p:cNvSpPr>
            <a:spLocks noGrp="1"/>
          </p:cNvSpPr>
          <p:nvPr>
            <p:ph type="ftr" sz="quarter" idx="11"/>
          </p:nvPr>
        </p:nvSpPr>
        <p:spPr/>
        <p:txBody>
          <a:bodyPr/>
          <a:lstStyle/>
          <a:p>
            <a:endParaRPr lang="en-US"/>
          </a:p>
        </p:txBody>
      </p:sp>
      <p:sp>
        <p:nvSpPr>
          <p:cNvPr id="9" name="Marcador de número de diapositiva 8"/>
          <p:cNvSpPr>
            <a:spLocks noGrp="1"/>
          </p:cNvSpPr>
          <p:nvPr>
            <p:ph type="sldNum" sz="quarter" idx="12"/>
          </p:nvPr>
        </p:nvSpPr>
        <p:spPr/>
        <p:txBody>
          <a:bodyPr/>
          <a:lstStyle/>
          <a:p>
            <a:fld id="{F4A6ABD1-C0F5-488D-B119-7A2C147A05E0}" type="slidenum">
              <a:rPr lang="en-US" smtClean="0"/>
              <a:pPr/>
              <a:t>‹Nº›</a:t>
            </a:fld>
            <a:endParaRPr lang="en-US"/>
          </a:p>
        </p:txBody>
      </p:sp>
    </p:spTree>
    <p:extLst>
      <p:ext uri="{BB962C8B-B14F-4D97-AF65-F5344CB8AC3E}">
        <p14:creationId xmlns:p14="http://schemas.microsoft.com/office/powerpoint/2010/main" xmlns="" val="28733407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fecha 2"/>
          <p:cNvSpPr>
            <a:spLocks noGrp="1"/>
          </p:cNvSpPr>
          <p:nvPr>
            <p:ph type="dt" sz="half" idx="10"/>
          </p:nvPr>
        </p:nvSpPr>
        <p:spPr/>
        <p:txBody>
          <a:bodyPr/>
          <a:lstStyle/>
          <a:p>
            <a:fld id="{7A5B912D-1B11-4479-9236-60934B7AF0C7}" type="datetimeFigureOut">
              <a:rPr lang="en-US" smtClean="0"/>
              <a:pPr/>
              <a:t>8/1/2022</a:t>
            </a:fld>
            <a:endParaRPr lang="en-US"/>
          </a:p>
        </p:txBody>
      </p:sp>
      <p:sp>
        <p:nvSpPr>
          <p:cNvPr id="4" name="Marcador de pie de página 3"/>
          <p:cNvSpPr>
            <a:spLocks noGrp="1"/>
          </p:cNvSpPr>
          <p:nvPr>
            <p:ph type="ftr" sz="quarter" idx="11"/>
          </p:nvPr>
        </p:nvSpPr>
        <p:spPr/>
        <p:txBody>
          <a:bodyPr/>
          <a:lstStyle/>
          <a:p>
            <a:endParaRPr lang="en-US"/>
          </a:p>
        </p:txBody>
      </p:sp>
      <p:sp>
        <p:nvSpPr>
          <p:cNvPr id="5" name="Marcador de número de diapositiva 4"/>
          <p:cNvSpPr>
            <a:spLocks noGrp="1"/>
          </p:cNvSpPr>
          <p:nvPr>
            <p:ph type="sldNum" sz="quarter" idx="12"/>
          </p:nvPr>
        </p:nvSpPr>
        <p:spPr/>
        <p:txBody>
          <a:bodyPr/>
          <a:lstStyle/>
          <a:p>
            <a:fld id="{F4A6ABD1-C0F5-488D-B119-7A2C147A05E0}" type="slidenum">
              <a:rPr lang="en-US" smtClean="0"/>
              <a:pPr/>
              <a:t>‹Nº›</a:t>
            </a:fld>
            <a:endParaRPr lang="en-US"/>
          </a:p>
        </p:txBody>
      </p:sp>
    </p:spTree>
    <p:extLst>
      <p:ext uri="{BB962C8B-B14F-4D97-AF65-F5344CB8AC3E}">
        <p14:creationId xmlns:p14="http://schemas.microsoft.com/office/powerpoint/2010/main" xmlns="" val="3054693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7A5B912D-1B11-4479-9236-60934B7AF0C7}" type="datetimeFigureOut">
              <a:rPr lang="en-US" smtClean="0"/>
              <a:pPr/>
              <a:t>8/1/2022</a:t>
            </a:fld>
            <a:endParaRPr lang="en-US"/>
          </a:p>
        </p:txBody>
      </p:sp>
      <p:sp>
        <p:nvSpPr>
          <p:cNvPr id="3" name="Marcador de pie de página 2"/>
          <p:cNvSpPr>
            <a:spLocks noGrp="1"/>
          </p:cNvSpPr>
          <p:nvPr>
            <p:ph type="ftr" sz="quarter" idx="11"/>
          </p:nvPr>
        </p:nvSpPr>
        <p:spPr/>
        <p:txBody>
          <a:bodyPr/>
          <a:lstStyle/>
          <a:p>
            <a:endParaRPr lang="en-US"/>
          </a:p>
        </p:txBody>
      </p:sp>
      <p:sp>
        <p:nvSpPr>
          <p:cNvPr id="4" name="Marcador de número de diapositiva 3"/>
          <p:cNvSpPr>
            <a:spLocks noGrp="1"/>
          </p:cNvSpPr>
          <p:nvPr>
            <p:ph type="sldNum" sz="quarter" idx="12"/>
          </p:nvPr>
        </p:nvSpPr>
        <p:spPr/>
        <p:txBody>
          <a:bodyPr/>
          <a:lstStyle/>
          <a:p>
            <a:fld id="{F4A6ABD1-C0F5-488D-B119-7A2C147A05E0}" type="slidenum">
              <a:rPr lang="en-US" smtClean="0"/>
              <a:pPr/>
              <a:t>‹Nº›</a:t>
            </a:fld>
            <a:endParaRPr lang="en-US"/>
          </a:p>
        </p:txBody>
      </p:sp>
    </p:spTree>
    <p:extLst>
      <p:ext uri="{BB962C8B-B14F-4D97-AF65-F5344CB8AC3E}">
        <p14:creationId xmlns:p14="http://schemas.microsoft.com/office/powerpoint/2010/main" xmlns="" val="10937717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U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7A5B912D-1B11-4479-9236-60934B7AF0C7}" type="datetimeFigureOut">
              <a:rPr lang="en-US" smtClean="0"/>
              <a:pPr/>
              <a:t>8/1/2022</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F4A6ABD1-C0F5-488D-B119-7A2C147A05E0}" type="slidenum">
              <a:rPr lang="en-US" smtClean="0"/>
              <a:pPr/>
              <a:t>‹Nº›</a:t>
            </a:fld>
            <a:endParaRPr lang="en-US"/>
          </a:p>
        </p:txBody>
      </p:sp>
    </p:spTree>
    <p:extLst>
      <p:ext uri="{BB962C8B-B14F-4D97-AF65-F5344CB8AC3E}">
        <p14:creationId xmlns:p14="http://schemas.microsoft.com/office/powerpoint/2010/main" xmlns="" val="1969086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U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7A5B912D-1B11-4479-9236-60934B7AF0C7}" type="datetimeFigureOut">
              <a:rPr lang="en-US" smtClean="0"/>
              <a:pPr/>
              <a:t>8/1/2022</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F4A6ABD1-C0F5-488D-B119-7A2C147A05E0}" type="slidenum">
              <a:rPr lang="en-US" smtClean="0"/>
              <a:pPr/>
              <a:t>‹Nº›</a:t>
            </a:fld>
            <a:endParaRPr lang="en-US"/>
          </a:p>
        </p:txBody>
      </p:sp>
    </p:spTree>
    <p:extLst>
      <p:ext uri="{BB962C8B-B14F-4D97-AF65-F5344CB8AC3E}">
        <p14:creationId xmlns:p14="http://schemas.microsoft.com/office/powerpoint/2010/main" xmlns="" val="1136776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10"/>
          </p:nvPr>
        </p:nvSpPr>
        <p:spPr/>
        <p:txBody>
          <a:bodyPr/>
          <a:lstStyle/>
          <a:p>
            <a:fld id="{7A5B912D-1B11-4479-9236-60934B7AF0C7}" type="datetimeFigureOut">
              <a:rPr lang="en-US" smtClean="0"/>
              <a:pPr/>
              <a:t>8/1/2022</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F4A6ABD1-C0F5-488D-B119-7A2C147A05E0}" type="slidenum">
              <a:rPr lang="en-US" smtClean="0"/>
              <a:pPr/>
              <a:t>‹Nº›</a:t>
            </a:fld>
            <a:endParaRPr lang="en-US"/>
          </a:p>
        </p:txBody>
      </p:sp>
    </p:spTree>
    <p:extLst>
      <p:ext uri="{BB962C8B-B14F-4D97-AF65-F5344CB8AC3E}">
        <p14:creationId xmlns:p14="http://schemas.microsoft.com/office/powerpoint/2010/main" xmlns="" val="483372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n-U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10"/>
          </p:nvPr>
        </p:nvSpPr>
        <p:spPr/>
        <p:txBody>
          <a:bodyPr/>
          <a:lstStyle/>
          <a:p>
            <a:fld id="{7A5B912D-1B11-4479-9236-60934B7AF0C7}" type="datetimeFigureOut">
              <a:rPr lang="en-US" smtClean="0"/>
              <a:pPr/>
              <a:t>8/1/2022</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F4A6ABD1-C0F5-488D-B119-7A2C147A05E0}" type="slidenum">
              <a:rPr lang="en-US" smtClean="0"/>
              <a:pPr/>
              <a:t>‹Nº›</a:t>
            </a:fld>
            <a:endParaRPr lang="en-US"/>
          </a:p>
        </p:txBody>
      </p:sp>
    </p:spTree>
    <p:extLst>
      <p:ext uri="{BB962C8B-B14F-4D97-AF65-F5344CB8AC3E}">
        <p14:creationId xmlns:p14="http://schemas.microsoft.com/office/powerpoint/2010/main" xmlns="" val="35568985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982603" y="522153"/>
            <a:ext cx="10226799" cy="334911"/>
          </a:xfrm>
        </p:spPr>
        <p:txBody>
          <a:bodyPr lIns="0" tIns="0" rIns="0" bIns="0"/>
          <a:lstStyle>
            <a:lvl1pPr>
              <a:defRPr sz="2176" b="1" i="0">
                <a:solidFill>
                  <a:srgbClr val="001F5F"/>
                </a:solidFill>
                <a:latin typeface="Calibri"/>
                <a:cs typeface="Calibri"/>
              </a:defRPr>
            </a:lvl1pPr>
          </a:lstStyle>
          <a:p>
            <a:endParaRPr/>
          </a:p>
        </p:txBody>
      </p:sp>
      <p:sp>
        <p:nvSpPr>
          <p:cNvPr id="3" name="Holder 3"/>
          <p:cNvSpPr>
            <a:spLocks noGrp="1"/>
          </p:cNvSpPr>
          <p:nvPr>
            <p:ph sz="half" idx="2"/>
          </p:nvPr>
        </p:nvSpPr>
        <p:spPr>
          <a:xfrm>
            <a:off x="609601" y="1577339"/>
            <a:ext cx="5303520" cy="387798"/>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1" y="1577339"/>
            <a:ext cx="5303520" cy="387798"/>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8/1/2022</a:t>
            </a:fld>
            <a:endParaRPr lang="en-US"/>
          </a:p>
        </p:txBody>
      </p:sp>
      <p:sp>
        <p:nvSpPr>
          <p:cNvPr id="7" name="Holder 7"/>
          <p:cNvSpPr>
            <a:spLocks noGrp="1"/>
          </p:cNvSpPr>
          <p:nvPr>
            <p:ph type="sldNum" sz="quarter" idx="7"/>
          </p:nvPr>
        </p:nvSpPr>
        <p:spPr/>
        <p:txBody>
          <a:bodyPr lIns="0" tIns="0" rIns="0" bIns="0"/>
          <a:lstStyle>
            <a:lvl1pPr marL="34546">
              <a:lnSpc>
                <a:spcPts val="1043"/>
              </a:lnSpc>
              <a:defRPr sz="997" b="0" i="0">
                <a:solidFill>
                  <a:schemeClr val="tx1"/>
                </a:solidFill>
                <a:latin typeface="Calibri"/>
                <a:cs typeface="Calibri"/>
              </a:defRPr>
            </a:lvl1pPr>
          </a:lstStyle>
          <a:p>
            <a:fld id="{81D60167-4931-47E6-BA6A-407CBD079E47}" type="slidenum">
              <a:rPr lang="es-AR" smtClean="0"/>
              <a:pPr/>
              <a:t>‹Nº›</a:t>
            </a:fld>
            <a:endParaRPr lang="es-AR" dirty="0"/>
          </a:p>
        </p:txBody>
      </p:sp>
    </p:spTree>
    <p:extLst>
      <p:ext uri="{BB962C8B-B14F-4D97-AF65-F5344CB8AC3E}">
        <p14:creationId xmlns:p14="http://schemas.microsoft.com/office/powerpoint/2010/main" xmlns="" val="1584925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n-U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5B912D-1B11-4479-9236-60934B7AF0C7}" type="datetimeFigureOut">
              <a:rPr lang="en-US" smtClean="0"/>
              <a:pPr/>
              <a:t>8/1/2022</a:t>
            </a:fld>
            <a:endParaRPr lang="en-U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A6ABD1-C0F5-488D-B119-7A2C147A05E0}" type="slidenum">
              <a:rPr lang="en-US" smtClean="0"/>
              <a:pPr/>
              <a:t>‹Nº›</a:t>
            </a:fld>
            <a:endParaRPr lang="en-US"/>
          </a:p>
        </p:txBody>
      </p:sp>
    </p:spTree>
    <p:extLst>
      <p:ext uri="{BB962C8B-B14F-4D97-AF65-F5344CB8AC3E}">
        <p14:creationId xmlns:p14="http://schemas.microsoft.com/office/powerpoint/2010/main" xmlns="" val="7357203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963464" y="1023449"/>
            <a:ext cx="8265301"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sz="1632"/>
          </a:p>
        </p:txBody>
      </p:sp>
      <p:sp>
        <p:nvSpPr>
          <p:cNvPr id="4" name="object 4"/>
          <p:cNvSpPr/>
          <p:nvPr/>
        </p:nvSpPr>
        <p:spPr>
          <a:xfrm>
            <a:off x="1899895" y="6431952"/>
            <a:ext cx="8325762"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sz="1632"/>
          </a:p>
        </p:txBody>
      </p:sp>
      <p:sp>
        <p:nvSpPr>
          <p:cNvPr id="6" name="object 6"/>
          <p:cNvSpPr txBox="1">
            <a:spLocks noGrp="1"/>
          </p:cNvSpPr>
          <p:nvPr>
            <p:ph type="title"/>
          </p:nvPr>
        </p:nvSpPr>
        <p:spPr>
          <a:xfrm>
            <a:off x="2014857" y="2662146"/>
            <a:ext cx="8291846" cy="1504779"/>
          </a:xfrm>
          <a:prstGeom prst="rect">
            <a:avLst/>
          </a:prstGeom>
        </p:spPr>
        <p:txBody>
          <a:bodyPr vert="horz" wrap="square" lIns="0" tIns="146820" rIns="0" bIns="0" rtlCol="0" anchor="ctr">
            <a:spAutoFit/>
          </a:bodyPr>
          <a:lstStyle/>
          <a:p>
            <a:pPr algn="ctr">
              <a:defRPr/>
            </a:pPr>
            <a:r>
              <a:rPr lang="es-ES" sz="4897" b="1" dirty="0">
                <a:solidFill>
                  <a:srgbClr val="0070C0"/>
                </a:solidFill>
                <a:effectLst>
                  <a:outerShdw blurRad="38100" dist="38100" dir="2700000" algn="tl">
                    <a:srgbClr val="000000">
                      <a:alpha val="43137"/>
                    </a:srgbClr>
                  </a:outerShdw>
                </a:effectLst>
              </a:rPr>
              <a:t>Ensayos de Transformadores de Potencia</a:t>
            </a:r>
          </a:p>
        </p:txBody>
      </p:sp>
      <p:sp>
        <p:nvSpPr>
          <p:cNvPr id="10" name="object 10"/>
          <p:cNvSpPr txBox="1"/>
          <p:nvPr/>
        </p:nvSpPr>
        <p:spPr>
          <a:xfrm>
            <a:off x="10127881" y="6151770"/>
            <a:ext cx="210750" cy="256480"/>
          </a:xfrm>
          <a:prstGeom prst="rect">
            <a:avLst/>
          </a:prstGeom>
        </p:spPr>
        <p:txBody>
          <a:bodyPr vert="horz" wrap="square" lIns="0" tIns="0" rIns="0" bIns="0" rtlCol="0">
            <a:spAutoFit/>
          </a:bodyPr>
          <a:lstStyle/>
          <a:p>
            <a:pPr marL="34546">
              <a:lnSpc>
                <a:spcPts val="1043"/>
              </a:lnSpc>
            </a:pPr>
            <a:fld id="{81D60167-4931-47E6-BA6A-407CBD079E47}" type="slidenum">
              <a:rPr sz="997" dirty="0">
                <a:latin typeface="Calibri"/>
                <a:cs typeface="Calibri"/>
              </a:rPr>
              <a:pPr marL="34546">
                <a:lnSpc>
                  <a:spcPts val="1043"/>
                </a:lnSpc>
              </a:pPr>
              <a:t>1</a:t>
            </a:fld>
            <a:endParaRPr sz="997">
              <a:latin typeface="Calibri"/>
              <a:cs typeface="Calibri"/>
            </a:endParaRPr>
          </a:p>
        </p:txBody>
      </p:sp>
      <p:sp>
        <p:nvSpPr>
          <p:cNvPr id="7" name="Rectángulo 6"/>
          <p:cNvSpPr/>
          <p:nvPr/>
        </p:nvSpPr>
        <p:spPr>
          <a:xfrm>
            <a:off x="0" y="0"/>
            <a:ext cx="12192000" cy="68580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extLst>
      <p:ext uri="{BB962C8B-B14F-4D97-AF65-F5344CB8AC3E}">
        <p14:creationId xmlns:p14="http://schemas.microsoft.com/office/powerpoint/2010/main" xmlns="" val="18057087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963464" y="1023449"/>
            <a:ext cx="8265301"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sz="1632"/>
          </a:p>
        </p:txBody>
      </p:sp>
      <p:sp>
        <p:nvSpPr>
          <p:cNvPr id="4" name="object 4"/>
          <p:cNvSpPr/>
          <p:nvPr/>
        </p:nvSpPr>
        <p:spPr>
          <a:xfrm>
            <a:off x="1899895" y="6431952"/>
            <a:ext cx="8325762"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sz="1632"/>
          </a:p>
        </p:txBody>
      </p:sp>
      <p:sp>
        <p:nvSpPr>
          <p:cNvPr id="6" name="object 6"/>
          <p:cNvSpPr txBox="1"/>
          <p:nvPr/>
        </p:nvSpPr>
        <p:spPr>
          <a:xfrm>
            <a:off x="1899894" y="1226035"/>
            <a:ext cx="3133605" cy="320601"/>
          </a:xfrm>
          <a:prstGeom prst="rect">
            <a:avLst/>
          </a:prstGeom>
          <a:solidFill>
            <a:srgbClr val="00FFFF"/>
          </a:solidFill>
        </p:spPr>
        <p:txBody>
          <a:bodyPr vert="horz" wrap="square" lIns="0" tIns="0" rIns="0" bIns="0" rtlCol="0">
            <a:spAutoFit/>
          </a:bodyPr>
          <a:lstStyle/>
          <a:p>
            <a:pPr>
              <a:lnSpc>
                <a:spcPts val="2457"/>
              </a:lnSpc>
            </a:pPr>
            <a:r>
              <a:rPr sz="2176" b="1" u="sng" spc="-5" dirty="0">
                <a:uFill>
                  <a:solidFill>
                    <a:srgbClr val="000000"/>
                  </a:solidFill>
                </a:uFill>
                <a:latin typeface="Arial"/>
                <a:cs typeface="Arial"/>
              </a:rPr>
              <a:t>INDICE</a:t>
            </a:r>
            <a:r>
              <a:rPr sz="2176" b="1" u="sng" spc="-14" dirty="0">
                <a:uFill>
                  <a:solidFill>
                    <a:srgbClr val="000000"/>
                  </a:solidFill>
                </a:uFill>
                <a:latin typeface="Arial"/>
                <a:cs typeface="Arial"/>
              </a:rPr>
              <a:t> </a:t>
            </a:r>
            <a:r>
              <a:rPr sz="2176" b="1" u="sng" spc="-5" dirty="0">
                <a:uFill>
                  <a:solidFill>
                    <a:srgbClr val="000000"/>
                  </a:solidFill>
                </a:uFill>
                <a:latin typeface="Arial"/>
                <a:cs typeface="Arial"/>
              </a:rPr>
              <a:t>DE</a:t>
            </a:r>
            <a:r>
              <a:rPr sz="2176" b="1" u="sng" spc="5" dirty="0">
                <a:uFill>
                  <a:solidFill>
                    <a:srgbClr val="000000"/>
                  </a:solidFill>
                </a:uFill>
                <a:latin typeface="Arial"/>
                <a:cs typeface="Arial"/>
              </a:rPr>
              <a:t> </a:t>
            </a:r>
            <a:r>
              <a:rPr sz="2176" b="1" u="sng" spc="-5" dirty="0">
                <a:uFill>
                  <a:solidFill>
                    <a:srgbClr val="000000"/>
                  </a:solidFill>
                </a:uFill>
                <a:latin typeface="Arial"/>
                <a:cs typeface="Arial"/>
              </a:rPr>
              <a:t>CONTENIDO</a:t>
            </a:r>
            <a:endParaRPr sz="2176">
              <a:latin typeface="Arial"/>
              <a:cs typeface="Arial"/>
            </a:endParaRPr>
          </a:p>
        </p:txBody>
      </p:sp>
      <p:sp>
        <p:nvSpPr>
          <p:cNvPr id="9" name="object 9"/>
          <p:cNvSpPr txBox="1"/>
          <p:nvPr/>
        </p:nvSpPr>
        <p:spPr>
          <a:xfrm>
            <a:off x="10127881" y="6151770"/>
            <a:ext cx="210750" cy="256480"/>
          </a:xfrm>
          <a:prstGeom prst="rect">
            <a:avLst/>
          </a:prstGeom>
        </p:spPr>
        <p:txBody>
          <a:bodyPr vert="horz" wrap="square" lIns="0" tIns="0" rIns="0" bIns="0" rtlCol="0">
            <a:spAutoFit/>
          </a:bodyPr>
          <a:lstStyle/>
          <a:p>
            <a:pPr marL="34546">
              <a:lnSpc>
                <a:spcPts val="1043"/>
              </a:lnSpc>
            </a:pPr>
            <a:fld id="{81D60167-4931-47E6-BA6A-407CBD079E47}" type="slidenum">
              <a:rPr sz="997" dirty="0">
                <a:latin typeface="Calibri"/>
                <a:cs typeface="Calibri"/>
              </a:rPr>
              <a:pPr marL="34546">
                <a:lnSpc>
                  <a:spcPts val="1043"/>
                </a:lnSpc>
              </a:pPr>
              <a:t>2</a:t>
            </a:fld>
            <a:endParaRPr sz="997">
              <a:latin typeface="Calibri"/>
              <a:cs typeface="Calibri"/>
            </a:endParaRPr>
          </a:p>
        </p:txBody>
      </p:sp>
      <p:sp>
        <p:nvSpPr>
          <p:cNvPr id="7" name="object 7"/>
          <p:cNvSpPr txBox="1"/>
          <p:nvPr/>
        </p:nvSpPr>
        <p:spPr>
          <a:xfrm>
            <a:off x="1888378" y="2075826"/>
            <a:ext cx="4016335" cy="3474695"/>
          </a:xfrm>
          <a:prstGeom prst="rect">
            <a:avLst/>
          </a:prstGeom>
        </p:spPr>
        <p:txBody>
          <a:bodyPr vert="horz" wrap="square" lIns="0" tIns="12091" rIns="0" bIns="0" rtlCol="0">
            <a:spAutoFit/>
          </a:bodyPr>
          <a:lstStyle/>
          <a:p>
            <a:pPr marL="192306" indent="-181366">
              <a:lnSpc>
                <a:spcPts val="1492"/>
              </a:lnSpc>
              <a:spcBef>
                <a:spcPts val="95"/>
              </a:spcBef>
              <a:buAutoNum type="arabicPeriod"/>
              <a:tabLst>
                <a:tab pos="192882" algn="l"/>
              </a:tabLst>
            </a:pPr>
            <a:r>
              <a:rPr sz="1270" b="1" dirty="0">
                <a:latin typeface="Arial"/>
                <a:cs typeface="Arial"/>
              </a:rPr>
              <a:t>-</a:t>
            </a:r>
            <a:r>
              <a:rPr sz="1270" b="1" spc="-50" dirty="0">
                <a:latin typeface="Arial"/>
                <a:cs typeface="Arial"/>
              </a:rPr>
              <a:t> </a:t>
            </a:r>
            <a:r>
              <a:rPr sz="1270" b="1" spc="-5" dirty="0">
                <a:latin typeface="Arial"/>
                <a:cs typeface="Arial"/>
              </a:rPr>
              <a:t>INTRODUCCION</a:t>
            </a:r>
            <a:endParaRPr sz="1270">
              <a:latin typeface="Arial"/>
              <a:cs typeface="Arial"/>
            </a:endParaRPr>
          </a:p>
          <a:p>
            <a:pPr marL="192306" indent="-181366">
              <a:lnSpc>
                <a:spcPts val="1464"/>
              </a:lnSpc>
              <a:buAutoNum type="arabicPeriod"/>
              <a:tabLst>
                <a:tab pos="192882" algn="l"/>
              </a:tabLst>
            </a:pPr>
            <a:r>
              <a:rPr sz="1270" b="1" dirty="0">
                <a:latin typeface="Arial"/>
                <a:cs typeface="Arial"/>
              </a:rPr>
              <a:t>-</a:t>
            </a:r>
            <a:r>
              <a:rPr sz="1270" b="1" spc="-19" dirty="0">
                <a:latin typeface="Arial"/>
                <a:cs typeface="Arial"/>
              </a:rPr>
              <a:t> </a:t>
            </a:r>
            <a:r>
              <a:rPr sz="1270" b="1" spc="-5" dirty="0">
                <a:latin typeface="Arial"/>
                <a:cs typeface="Arial"/>
              </a:rPr>
              <a:t>TIPOS</a:t>
            </a:r>
            <a:r>
              <a:rPr sz="1270" b="1" spc="-19" dirty="0">
                <a:latin typeface="Arial"/>
                <a:cs typeface="Arial"/>
              </a:rPr>
              <a:t> </a:t>
            </a:r>
            <a:r>
              <a:rPr sz="1270" b="1" spc="-5" dirty="0">
                <a:latin typeface="Arial"/>
                <a:cs typeface="Arial"/>
              </a:rPr>
              <a:t>DE</a:t>
            </a:r>
            <a:r>
              <a:rPr sz="1270" b="1" spc="-9" dirty="0">
                <a:latin typeface="Arial"/>
                <a:cs typeface="Arial"/>
              </a:rPr>
              <a:t> PRUEBAS</a:t>
            </a:r>
            <a:endParaRPr sz="1270">
              <a:latin typeface="Arial"/>
              <a:cs typeface="Arial"/>
            </a:endParaRPr>
          </a:p>
          <a:p>
            <a:pPr marL="326460" lvl="1" indent="-315520">
              <a:lnSpc>
                <a:spcPts val="1464"/>
              </a:lnSpc>
              <a:buAutoNum type="arabicPeriod"/>
              <a:tabLst>
                <a:tab pos="327036" algn="l"/>
              </a:tabLst>
            </a:pPr>
            <a:r>
              <a:rPr sz="1270" spc="-5" dirty="0">
                <a:latin typeface="Arial"/>
                <a:cs typeface="Arial"/>
              </a:rPr>
              <a:t>-Pruebas</a:t>
            </a:r>
            <a:r>
              <a:rPr sz="1270" spc="-9" dirty="0">
                <a:latin typeface="Arial"/>
                <a:cs typeface="Arial"/>
              </a:rPr>
              <a:t> </a:t>
            </a:r>
            <a:r>
              <a:rPr sz="1270" dirty="0">
                <a:latin typeface="Arial"/>
                <a:cs typeface="Arial"/>
              </a:rPr>
              <a:t>de</a:t>
            </a:r>
            <a:r>
              <a:rPr sz="1270" spc="-23" dirty="0">
                <a:latin typeface="Arial"/>
                <a:cs typeface="Arial"/>
              </a:rPr>
              <a:t> </a:t>
            </a:r>
            <a:r>
              <a:rPr sz="1270" spc="-5" dirty="0">
                <a:latin typeface="Arial"/>
                <a:cs typeface="Arial"/>
              </a:rPr>
              <a:t>Fábrica</a:t>
            </a:r>
            <a:endParaRPr sz="1270">
              <a:latin typeface="Arial"/>
              <a:cs typeface="Arial"/>
            </a:endParaRPr>
          </a:p>
          <a:p>
            <a:pPr marL="326460" lvl="1" indent="-315520">
              <a:lnSpc>
                <a:spcPts val="1460"/>
              </a:lnSpc>
              <a:buAutoNum type="arabicPeriod"/>
              <a:tabLst>
                <a:tab pos="327036" algn="l"/>
              </a:tabLst>
            </a:pPr>
            <a:r>
              <a:rPr sz="1270" dirty="0">
                <a:latin typeface="Arial"/>
                <a:cs typeface="Arial"/>
              </a:rPr>
              <a:t>-</a:t>
            </a:r>
            <a:r>
              <a:rPr sz="1270" spc="-14" dirty="0">
                <a:latin typeface="Arial"/>
                <a:cs typeface="Arial"/>
              </a:rPr>
              <a:t> </a:t>
            </a:r>
            <a:r>
              <a:rPr sz="1270" spc="-5" dirty="0">
                <a:latin typeface="Arial"/>
                <a:cs typeface="Arial"/>
              </a:rPr>
              <a:t>Pruebas</a:t>
            </a:r>
            <a:r>
              <a:rPr sz="1270" spc="-14" dirty="0">
                <a:latin typeface="Arial"/>
                <a:cs typeface="Arial"/>
              </a:rPr>
              <a:t> </a:t>
            </a:r>
            <a:r>
              <a:rPr sz="1270" dirty="0">
                <a:latin typeface="Arial"/>
                <a:cs typeface="Arial"/>
              </a:rPr>
              <a:t>de</a:t>
            </a:r>
            <a:r>
              <a:rPr sz="1270" spc="-14" dirty="0">
                <a:latin typeface="Arial"/>
                <a:cs typeface="Arial"/>
              </a:rPr>
              <a:t> </a:t>
            </a:r>
            <a:r>
              <a:rPr sz="1270" spc="-5" dirty="0">
                <a:latin typeface="Arial"/>
                <a:cs typeface="Arial"/>
              </a:rPr>
              <a:t>Aceptación</a:t>
            </a:r>
            <a:endParaRPr sz="1270">
              <a:latin typeface="Arial"/>
              <a:cs typeface="Arial"/>
            </a:endParaRPr>
          </a:p>
          <a:p>
            <a:pPr marL="326460" lvl="1" indent="-315520">
              <a:lnSpc>
                <a:spcPts val="1460"/>
              </a:lnSpc>
              <a:buAutoNum type="arabicPeriod"/>
              <a:tabLst>
                <a:tab pos="327036" algn="l"/>
              </a:tabLst>
            </a:pPr>
            <a:r>
              <a:rPr sz="1270" dirty="0">
                <a:latin typeface="Arial"/>
                <a:cs typeface="Arial"/>
              </a:rPr>
              <a:t>-</a:t>
            </a:r>
            <a:r>
              <a:rPr sz="1270" spc="-5" dirty="0">
                <a:latin typeface="Arial"/>
                <a:cs typeface="Arial"/>
              </a:rPr>
              <a:t> Pruebas</a:t>
            </a:r>
            <a:r>
              <a:rPr sz="1270" dirty="0">
                <a:latin typeface="Arial"/>
                <a:cs typeface="Arial"/>
              </a:rPr>
              <a:t> de</a:t>
            </a:r>
            <a:r>
              <a:rPr sz="1270" spc="-14" dirty="0">
                <a:latin typeface="Arial"/>
                <a:cs typeface="Arial"/>
              </a:rPr>
              <a:t> </a:t>
            </a:r>
            <a:r>
              <a:rPr sz="1270" spc="-5" dirty="0">
                <a:latin typeface="Arial"/>
                <a:cs typeface="Arial"/>
              </a:rPr>
              <a:t>Mantenimiento</a:t>
            </a:r>
            <a:r>
              <a:rPr sz="1270" spc="9" dirty="0">
                <a:latin typeface="Arial"/>
                <a:cs typeface="Arial"/>
              </a:rPr>
              <a:t> </a:t>
            </a:r>
            <a:r>
              <a:rPr sz="1270" spc="-5" dirty="0">
                <a:latin typeface="Arial"/>
                <a:cs typeface="Arial"/>
              </a:rPr>
              <a:t>Planificado</a:t>
            </a:r>
            <a:endParaRPr sz="1270">
              <a:latin typeface="Arial"/>
              <a:cs typeface="Arial"/>
            </a:endParaRPr>
          </a:p>
          <a:p>
            <a:pPr marL="11515">
              <a:lnSpc>
                <a:spcPts val="1460"/>
              </a:lnSpc>
            </a:pPr>
            <a:r>
              <a:rPr sz="1270" dirty="0">
                <a:latin typeface="Arial"/>
                <a:cs typeface="Arial"/>
              </a:rPr>
              <a:t>2.4</a:t>
            </a:r>
            <a:r>
              <a:rPr sz="1270" spc="-5" dirty="0">
                <a:latin typeface="Arial"/>
                <a:cs typeface="Arial"/>
              </a:rPr>
              <a:t> </a:t>
            </a:r>
            <a:r>
              <a:rPr sz="1270" dirty="0">
                <a:latin typeface="Arial"/>
                <a:cs typeface="Arial"/>
              </a:rPr>
              <a:t>-</a:t>
            </a:r>
            <a:r>
              <a:rPr sz="1270" spc="5" dirty="0">
                <a:latin typeface="Arial"/>
                <a:cs typeface="Arial"/>
              </a:rPr>
              <a:t> </a:t>
            </a:r>
            <a:r>
              <a:rPr sz="1270" spc="-5" dirty="0">
                <a:latin typeface="Arial"/>
                <a:cs typeface="Arial"/>
              </a:rPr>
              <a:t>Pruebas</a:t>
            </a:r>
            <a:r>
              <a:rPr sz="1270" spc="14" dirty="0">
                <a:latin typeface="Arial"/>
                <a:cs typeface="Arial"/>
              </a:rPr>
              <a:t> </a:t>
            </a:r>
            <a:r>
              <a:rPr sz="1270" spc="-5" dirty="0">
                <a:latin typeface="Arial"/>
                <a:cs typeface="Arial"/>
              </a:rPr>
              <a:t>Especiales</a:t>
            </a:r>
            <a:r>
              <a:rPr sz="1270" spc="5" dirty="0">
                <a:latin typeface="Arial"/>
                <a:cs typeface="Arial"/>
              </a:rPr>
              <a:t> </a:t>
            </a:r>
            <a:r>
              <a:rPr sz="1270" spc="-9" dirty="0">
                <a:latin typeface="Arial"/>
                <a:cs typeface="Arial"/>
              </a:rPr>
              <a:t>de</a:t>
            </a:r>
            <a:r>
              <a:rPr sz="1270" spc="5" dirty="0">
                <a:latin typeface="Arial"/>
                <a:cs typeface="Arial"/>
              </a:rPr>
              <a:t> </a:t>
            </a:r>
            <a:r>
              <a:rPr sz="1270" spc="-5" dirty="0">
                <a:latin typeface="Arial"/>
                <a:cs typeface="Arial"/>
              </a:rPr>
              <a:t>Mantenimiento</a:t>
            </a:r>
            <a:endParaRPr sz="1270">
              <a:latin typeface="Arial"/>
              <a:cs typeface="Arial"/>
            </a:endParaRPr>
          </a:p>
          <a:p>
            <a:pPr marL="192306" indent="-181366">
              <a:lnSpc>
                <a:spcPts val="1460"/>
              </a:lnSpc>
              <a:buAutoNum type="arabicPeriod" startAt="3"/>
              <a:tabLst>
                <a:tab pos="192882" algn="l"/>
              </a:tabLst>
            </a:pPr>
            <a:r>
              <a:rPr sz="1270" b="1" dirty="0">
                <a:latin typeface="Arial"/>
                <a:cs typeface="Arial"/>
              </a:rPr>
              <a:t>-</a:t>
            </a:r>
            <a:r>
              <a:rPr sz="1270" b="1" spc="-36" dirty="0">
                <a:latin typeface="Arial"/>
                <a:cs typeface="Arial"/>
              </a:rPr>
              <a:t> </a:t>
            </a:r>
            <a:r>
              <a:rPr sz="1270" b="1" dirty="0">
                <a:latin typeface="Arial"/>
                <a:cs typeface="Arial"/>
              </a:rPr>
              <a:t>METODOS</a:t>
            </a:r>
            <a:r>
              <a:rPr sz="1270" b="1" spc="-27" dirty="0">
                <a:latin typeface="Arial"/>
                <a:cs typeface="Arial"/>
              </a:rPr>
              <a:t> </a:t>
            </a:r>
            <a:r>
              <a:rPr sz="1270" b="1" spc="-5" dirty="0">
                <a:latin typeface="Arial"/>
                <a:cs typeface="Arial"/>
              </a:rPr>
              <a:t>DE</a:t>
            </a:r>
            <a:r>
              <a:rPr sz="1270" b="1" spc="-23" dirty="0">
                <a:latin typeface="Arial"/>
                <a:cs typeface="Arial"/>
              </a:rPr>
              <a:t> </a:t>
            </a:r>
            <a:r>
              <a:rPr sz="1270" b="1" dirty="0">
                <a:latin typeface="Arial"/>
                <a:cs typeface="Arial"/>
              </a:rPr>
              <a:t>PRUEBA</a:t>
            </a:r>
            <a:endParaRPr sz="1270">
              <a:latin typeface="Arial"/>
              <a:cs typeface="Arial"/>
            </a:endParaRPr>
          </a:p>
          <a:p>
            <a:pPr marL="326460" lvl="1" indent="-315520">
              <a:lnSpc>
                <a:spcPts val="1464"/>
              </a:lnSpc>
              <a:buAutoNum type="arabicPeriod"/>
              <a:tabLst>
                <a:tab pos="327036" algn="l"/>
              </a:tabLst>
            </a:pPr>
            <a:r>
              <a:rPr sz="1270" dirty="0">
                <a:latin typeface="Arial"/>
                <a:cs typeface="Arial"/>
              </a:rPr>
              <a:t>-</a:t>
            </a:r>
            <a:r>
              <a:rPr sz="1270" spc="-14" dirty="0">
                <a:latin typeface="Arial"/>
                <a:cs typeface="Arial"/>
              </a:rPr>
              <a:t> </a:t>
            </a:r>
            <a:r>
              <a:rPr sz="1270" spc="-5" dirty="0">
                <a:latin typeface="Arial"/>
                <a:cs typeface="Arial"/>
              </a:rPr>
              <a:t>Pruebas</a:t>
            </a:r>
            <a:r>
              <a:rPr sz="1270" spc="-14" dirty="0">
                <a:latin typeface="Arial"/>
                <a:cs typeface="Arial"/>
              </a:rPr>
              <a:t> </a:t>
            </a:r>
            <a:r>
              <a:rPr sz="1270" dirty="0">
                <a:latin typeface="Arial"/>
                <a:cs typeface="Arial"/>
              </a:rPr>
              <a:t>de</a:t>
            </a:r>
            <a:r>
              <a:rPr sz="1270" spc="-19" dirty="0">
                <a:latin typeface="Arial"/>
                <a:cs typeface="Arial"/>
              </a:rPr>
              <a:t> </a:t>
            </a:r>
            <a:r>
              <a:rPr sz="1270" dirty="0">
                <a:latin typeface="Arial"/>
                <a:cs typeface="Arial"/>
              </a:rPr>
              <a:t>Corriente</a:t>
            </a:r>
            <a:r>
              <a:rPr sz="1270" spc="-19" dirty="0">
                <a:latin typeface="Arial"/>
                <a:cs typeface="Arial"/>
              </a:rPr>
              <a:t> </a:t>
            </a:r>
            <a:r>
              <a:rPr sz="1270" spc="-5" dirty="0">
                <a:latin typeface="Arial"/>
                <a:cs typeface="Arial"/>
              </a:rPr>
              <a:t>Continua</a:t>
            </a:r>
            <a:endParaRPr sz="1270">
              <a:latin typeface="Arial"/>
              <a:cs typeface="Arial"/>
            </a:endParaRPr>
          </a:p>
          <a:p>
            <a:pPr marL="326460" lvl="1" indent="-315520">
              <a:lnSpc>
                <a:spcPts val="1464"/>
              </a:lnSpc>
              <a:buAutoNum type="arabicPeriod"/>
              <a:tabLst>
                <a:tab pos="327036" algn="l"/>
              </a:tabLst>
            </a:pPr>
            <a:r>
              <a:rPr sz="1270" dirty="0">
                <a:latin typeface="Arial"/>
                <a:cs typeface="Arial"/>
              </a:rPr>
              <a:t>-</a:t>
            </a:r>
            <a:r>
              <a:rPr sz="1270" spc="-9" dirty="0">
                <a:latin typeface="Arial"/>
                <a:cs typeface="Arial"/>
              </a:rPr>
              <a:t> </a:t>
            </a:r>
            <a:r>
              <a:rPr sz="1270" spc="-5" dirty="0">
                <a:latin typeface="Arial"/>
                <a:cs typeface="Arial"/>
              </a:rPr>
              <a:t>Pruebas</a:t>
            </a:r>
            <a:r>
              <a:rPr sz="1270" spc="-9" dirty="0">
                <a:latin typeface="Arial"/>
                <a:cs typeface="Arial"/>
              </a:rPr>
              <a:t> </a:t>
            </a:r>
            <a:r>
              <a:rPr sz="1270" dirty="0">
                <a:latin typeface="Arial"/>
                <a:cs typeface="Arial"/>
              </a:rPr>
              <a:t>de</a:t>
            </a:r>
            <a:r>
              <a:rPr sz="1270" spc="-14" dirty="0">
                <a:latin typeface="Arial"/>
                <a:cs typeface="Arial"/>
              </a:rPr>
              <a:t> </a:t>
            </a:r>
            <a:r>
              <a:rPr sz="1270" dirty="0">
                <a:latin typeface="Arial"/>
                <a:cs typeface="Arial"/>
              </a:rPr>
              <a:t>Corriente</a:t>
            </a:r>
            <a:r>
              <a:rPr sz="1270" spc="-14" dirty="0">
                <a:latin typeface="Arial"/>
                <a:cs typeface="Arial"/>
              </a:rPr>
              <a:t> </a:t>
            </a:r>
            <a:r>
              <a:rPr sz="1270" spc="-5" dirty="0">
                <a:latin typeface="Arial"/>
                <a:cs typeface="Arial"/>
              </a:rPr>
              <a:t>Alterna</a:t>
            </a:r>
            <a:endParaRPr sz="1270">
              <a:latin typeface="Arial"/>
              <a:cs typeface="Arial"/>
            </a:endParaRPr>
          </a:p>
          <a:p>
            <a:pPr marL="326460" lvl="1" indent="-315520">
              <a:lnSpc>
                <a:spcPts val="1460"/>
              </a:lnSpc>
              <a:buAutoNum type="arabicPeriod"/>
              <a:tabLst>
                <a:tab pos="327036" algn="l"/>
              </a:tabLst>
            </a:pPr>
            <a:r>
              <a:rPr sz="1270" dirty="0">
                <a:latin typeface="Arial"/>
                <a:cs typeface="Arial"/>
              </a:rPr>
              <a:t>-</a:t>
            </a:r>
            <a:r>
              <a:rPr sz="1270" spc="-14" dirty="0">
                <a:latin typeface="Arial"/>
                <a:cs typeface="Arial"/>
              </a:rPr>
              <a:t> </a:t>
            </a:r>
            <a:r>
              <a:rPr sz="1270" spc="-5" dirty="0">
                <a:latin typeface="Arial"/>
                <a:cs typeface="Arial"/>
              </a:rPr>
              <a:t>Las</a:t>
            </a:r>
            <a:r>
              <a:rPr sz="1270" dirty="0">
                <a:latin typeface="Arial"/>
                <a:cs typeface="Arial"/>
              </a:rPr>
              <a:t> </a:t>
            </a:r>
            <a:r>
              <a:rPr sz="1270" spc="-5" dirty="0">
                <a:latin typeface="Arial"/>
                <a:cs typeface="Arial"/>
              </a:rPr>
              <a:t>pruebas</a:t>
            </a:r>
            <a:r>
              <a:rPr sz="1270" spc="-14" dirty="0">
                <a:latin typeface="Arial"/>
                <a:cs typeface="Arial"/>
              </a:rPr>
              <a:t> </a:t>
            </a:r>
            <a:r>
              <a:rPr sz="1270" spc="-5" dirty="0">
                <a:latin typeface="Arial"/>
                <a:cs typeface="Arial"/>
              </a:rPr>
              <a:t>destructivas</a:t>
            </a:r>
            <a:endParaRPr sz="1270">
              <a:latin typeface="Arial"/>
              <a:cs typeface="Arial"/>
            </a:endParaRPr>
          </a:p>
          <a:p>
            <a:pPr marL="326460" lvl="1" indent="-315520">
              <a:lnSpc>
                <a:spcPts val="1460"/>
              </a:lnSpc>
              <a:buAutoNum type="arabicPeriod"/>
              <a:tabLst>
                <a:tab pos="327036" algn="l"/>
              </a:tabLst>
            </a:pPr>
            <a:r>
              <a:rPr sz="1270" dirty="0">
                <a:latin typeface="Arial"/>
                <a:cs typeface="Arial"/>
              </a:rPr>
              <a:t>-</a:t>
            </a:r>
            <a:r>
              <a:rPr sz="1270" spc="-14" dirty="0">
                <a:latin typeface="Arial"/>
                <a:cs typeface="Arial"/>
              </a:rPr>
              <a:t> </a:t>
            </a:r>
            <a:r>
              <a:rPr sz="1270" spc="-5" dirty="0">
                <a:latin typeface="Arial"/>
                <a:cs typeface="Arial"/>
              </a:rPr>
              <a:t>Las pruebas</a:t>
            </a:r>
            <a:r>
              <a:rPr sz="1270" spc="-14" dirty="0">
                <a:latin typeface="Arial"/>
                <a:cs typeface="Arial"/>
              </a:rPr>
              <a:t> </a:t>
            </a:r>
            <a:r>
              <a:rPr sz="1270" dirty="0">
                <a:latin typeface="Arial"/>
                <a:cs typeface="Arial"/>
              </a:rPr>
              <a:t>no</a:t>
            </a:r>
            <a:r>
              <a:rPr sz="1270" spc="-9" dirty="0">
                <a:latin typeface="Arial"/>
                <a:cs typeface="Arial"/>
              </a:rPr>
              <a:t> </a:t>
            </a:r>
            <a:r>
              <a:rPr sz="1270" spc="-5" dirty="0">
                <a:latin typeface="Arial"/>
                <a:cs typeface="Arial"/>
              </a:rPr>
              <a:t>destructivas</a:t>
            </a:r>
            <a:endParaRPr sz="1270">
              <a:latin typeface="Arial"/>
              <a:cs typeface="Arial"/>
            </a:endParaRPr>
          </a:p>
          <a:p>
            <a:pPr marL="174457" marR="4607" indent="-163518" algn="just">
              <a:lnSpc>
                <a:spcPts val="1460"/>
              </a:lnSpc>
              <a:spcBef>
                <a:spcPts val="68"/>
              </a:spcBef>
            </a:pPr>
            <a:r>
              <a:rPr sz="1270" b="1" spc="-5" dirty="0">
                <a:latin typeface="Arial"/>
                <a:cs typeface="Arial"/>
              </a:rPr>
              <a:t>4</a:t>
            </a:r>
            <a:r>
              <a:rPr sz="1270" b="1" spc="5" dirty="0">
                <a:latin typeface="Arial"/>
                <a:cs typeface="Arial"/>
              </a:rPr>
              <a:t>.</a:t>
            </a:r>
            <a:r>
              <a:rPr sz="1270" b="1" dirty="0">
                <a:latin typeface="Arial"/>
                <a:cs typeface="Arial"/>
              </a:rPr>
              <a:t>-</a:t>
            </a:r>
            <a:r>
              <a:rPr sz="1270" b="1" spc="-9" dirty="0">
                <a:latin typeface="Arial"/>
                <a:cs typeface="Arial"/>
              </a:rPr>
              <a:t>C</a:t>
            </a:r>
            <a:r>
              <a:rPr sz="1270" b="1" spc="-14" dirty="0">
                <a:latin typeface="Arial"/>
                <a:cs typeface="Arial"/>
              </a:rPr>
              <a:t>O</a:t>
            </a:r>
            <a:r>
              <a:rPr sz="1270" b="1" spc="5" dirty="0">
                <a:latin typeface="Arial"/>
                <a:cs typeface="Arial"/>
              </a:rPr>
              <a:t>M</a:t>
            </a:r>
            <a:r>
              <a:rPr sz="1270" b="1" dirty="0">
                <a:latin typeface="Arial"/>
                <a:cs typeface="Arial"/>
              </a:rPr>
              <a:t>PO</a:t>
            </a:r>
            <a:r>
              <a:rPr sz="1270" b="1" spc="-9" dirty="0">
                <a:latin typeface="Arial"/>
                <a:cs typeface="Arial"/>
              </a:rPr>
              <a:t>R</a:t>
            </a:r>
            <a:r>
              <a:rPr sz="1270" b="1" dirty="0">
                <a:latin typeface="Arial"/>
                <a:cs typeface="Arial"/>
              </a:rPr>
              <a:t>T</a:t>
            </a:r>
            <a:r>
              <a:rPr sz="1270" b="1" spc="-40" dirty="0">
                <a:latin typeface="Arial"/>
                <a:cs typeface="Arial"/>
              </a:rPr>
              <a:t>A</a:t>
            </a:r>
            <a:r>
              <a:rPr sz="1270" b="1" spc="14" dirty="0">
                <a:latin typeface="Arial"/>
                <a:cs typeface="Arial"/>
              </a:rPr>
              <a:t>M</a:t>
            </a:r>
            <a:r>
              <a:rPr sz="1270" b="1" spc="-9" dirty="0">
                <a:latin typeface="Arial"/>
                <a:cs typeface="Arial"/>
              </a:rPr>
              <a:t>I</a:t>
            </a:r>
            <a:r>
              <a:rPr sz="1270" b="1" dirty="0">
                <a:latin typeface="Arial"/>
                <a:cs typeface="Arial"/>
              </a:rPr>
              <a:t>E</a:t>
            </a:r>
            <a:r>
              <a:rPr sz="1270" b="1" spc="-9" dirty="0">
                <a:latin typeface="Arial"/>
                <a:cs typeface="Arial"/>
              </a:rPr>
              <a:t>NT</a:t>
            </a:r>
            <a:r>
              <a:rPr sz="1270" b="1" dirty="0">
                <a:latin typeface="Arial"/>
                <a:cs typeface="Arial"/>
              </a:rPr>
              <a:t>O</a:t>
            </a:r>
            <a:r>
              <a:rPr sz="1270" b="1" spc="-73" dirty="0">
                <a:latin typeface="Arial"/>
                <a:cs typeface="Arial"/>
              </a:rPr>
              <a:t> </a:t>
            </a:r>
            <a:r>
              <a:rPr sz="1270" b="1" spc="-9" dirty="0">
                <a:latin typeface="Arial"/>
                <a:cs typeface="Arial"/>
              </a:rPr>
              <a:t>D</a:t>
            </a:r>
            <a:r>
              <a:rPr sz="1270" b="1" dirty="0">
                <a:latin typeface="Arial"/>
                <a:cs typeface="Arial"/>
              </a:rPr>
              <a:t>E</a:t>
            </a:r>
            <a:r>
              <a:rPr sz="1270" b="1" spc="-73" dirty="0">
                <a:latin typeface="Arial"/>
                <a:cs typeface="Arial"/>
              </a:rPr>
              <a:t> </a:t>
            </a:r>
            <a:r>
              <a:rPr sz="1270" b="1" spc="-9" dirty="0">
                <a:latin typeface="Arial"/>
                <a:cs typeface="Arial"/>
              </a:rPr>
              <a:t>U</a:t>
            </a:r>
            <a:r>
              <a:rPr sz="1270" b="1" dirty="0">
                <a:latin typeface="Arial"/>
                <a:cs typeface="Arial"/>
              </a:rPr>
              <a:t>N</a:t>
            </a:r>
            <a:r>
              <a:rPr sz="1270" b="1" spc="-100" dirty="0">
                <a:latin typeface="Arial"/>
                <a:cs typeface="Arial"/>
              </a:rPr>
              <a:t> </a:t>
            </a:r>
            <a:r>
              <a:rPr sz="1270" b="1" spc="23" dirty="0">
                <a:latin typeface="Arial"/>
                <a:cs typeface="Arial"/>
              </a:rPr>
              <a:t>M</a:t>
            </a:r>
            <a:r>
              <a:rPr sz="1270" b="1" spc="-40" dirty="0">
                <a:latin typeface="Arial"/>
                <a:cs typeface="Arial"/>
              </a:rPr>
              <a:t>A</a:t>
            </a:r>
            <a:r>
              <a:rPr sz="1270" b="1" dirty="0">
                <a:latin typeface="Arial"/>
                <a:cs typeface="Arial"/>
              </a:rPr>
              <a:t>TE</a:t>
            </a:r>
            <a:r>
              <a:rPr sz="1270" b="1" spc="-9" dirty="0">
                <a:latin typeface="Arial"/>
                <a:cs typeface="Arial"/>
              </a:rPr>
              <a:t>R</a:t>
            </a:r>
            <a:r>
              <a:rPr sz="1270" b="1" spc="14" dirty="0">
                <a:latin typeface="Arial"/>
                <a:cs typeface="Arial"/>
              </a:rPr>
              <a:t>I</a:t>
            </a:r>
            <a:r>
              <a:rPr sz="1270" b="1" spc="-27" dirty="0">
                <a:latin typeface="Arial"/>
                <a:cs typeface="Arial"/>
              </a:rPr>
              <a:t>A</a:t>
            </a:r>
            <a:r>
              <a:rPr sz="1270" b="1" dirty="0">
                <a:latin typeface="Arial"/>
                <a:cs typeface="Arial"/>
              </a:rPr>
              <a:t>L</a:t>
            </a:r>
            <a:r>
              <a:rPr sz="1270" b="1" spc="-54" dirty="0">
                <a:latin typeface="Arial"/>
                <a:cs typeface="Arial"/>
              </a:rPr>
              <a:t> </a:t>
            </a:r>
            <a:r>
              <a:rPr sz="1270" b="1" spc="-40" dirty="0">
                <a:latin typeface="Arial"/>
                <a:cs typeface="Arial"/>
              </a:rPr>
              <a:t>A</a:t>
            </a:r>
            <a:r>
              <a:rPr sz="1270" b="1" dirty="0">
                <a:latin typeface="Arial"/>
                <a:cs typeface="Arial"/>
              </a:rPr>
              <a:t>IS</a:t>
            </a:r>
            <a:r>
              <a:rPr sz="1270" b="1" spc="14" dirty="0">
                <a:latin typeface="Arial"/>
                <a:cs typeface="Arial"/>
              </a:rPr>
              <a:t>L</a:t>
            </a:r>
            <a:r>
              <a:rPr sz="1270" b="1" spc="-27" dirty="0">
                <a:latin typeface="Arial"/>
                <a:cs typeface="Arial"/>
              </a:rPr>
              <a:t>A</a:t>
            </a:r>
            <a:r>
              <a:rPr sz="1270" b="1" dirty="0">
                <a:latin typeface="Arial"/>
                <a:cs typeface="Arial"/>
              </a:rPr>
              <a:t>N</a:t>
            </a:r>
            <a:r>
              <a:rPr sz="1270" b="1" spc="-9" dirty="0">
                <a:latin typeface="Arial"/>
                <a:cs typeface="Arial"/>
              </a:rPr>
              <a:t>T</a:t>
            </a:r>
            <a:r>
              <a:rPr sz="1270" b="1" dirty="0">
                <a:latin typeface="Arial"/>
                <a:cs typeface="Arial"/>
              </a:rPr>
              <a:t>E  </a:t>
            </a:r>
            <a:r>
              <a:rPr sz="1270" b="1" spc="-5" dirty="0">
                <a:latin typeface="Arial"/>
                <a:cs typeface="Arial"/>
              </a:rPr>
              <a:t>ANTE</a:t>
            </a:r>
            <a:r>
              <a:rPr sz="1270" b="1" spc="-27" dirty="0">
                <a:latin typeface="Arial"/>
                <a:cs typeface="Arial"/>
              </a:rPr>
              <a:t> </a:t>
            </a:r>
            <a:r>
              <a:rPr sz="1270" b="1" spc="9" dirty="0">
                <a:latin typeface="Arial"/>
                <a:cs typeface="Arial"/>
              </a:rPr>
              <a:t>LA</a:t>
            </a:r>
            <a:r>
              <a:rPr sz="1270" b="1" spc="-68" dirty="0">
                <a:latin typeface="Arial"/>
                <a:cs typeface="Arial"/>
              </a:rPr>
              <a:t> </a:t>
            </a:r>
            <a:r>
              <a:rPr sz="1270" b="1" spc="-5" dirty="0">
                <a:latin typeface="Arial"/>
                <a:cs typeface="Arial"/>
              </a:rPr>
              <a:t>INCIDENCIA</a:t>
            </a:r>
            <a:r>
              <a:rPr sz="1270" b="1" spc="-59" dirty="0">
                <a:latin typeface="Arial"/>
                <a:cs typeface="Arial"/>
              </a:rPr>
              <a:t> </a:t>
            </a:r>
            <a:r>
              <a:rPr sz="1270" b="1" spc="-5" dirty="0">
                <a:latin typeface="Arial"/>
                <a:cs typeface="Arial"/>
              </a:rPr>
              <a:t>DE</a:t>
            </a:r>
            <a:r>
              <a:rPr sz="1270" b="1" spc="-27" dirty="0">
                <a:latin typeface="Arial"/>
                <a:cs typeface="Arial"/>
              </a:rPr>
              <a:t> </a:t>
            </a:r>
            <a:r>
              <a:rPr sz="1270" b="1" spc="-5" dirty="0">
                <a:latin typeface="Arial"/>
                <a:cs typeface="Arial"/>
              </a:rPr>
              <a:t>UN</a:t>
            </a:r>
            <a:r>
              <a:rPr sz="1270" b="1" spc="-36" dirty="0">
                <a:latin typeface="Arial"/>
                <a:cs typeface="Arial"/>
              </a:rPr>
              <a:t> </a:t>
            </a:r>
            <a:r>
              <a:rPr sz="1270" b="1" spc="-5" dirty="0">
                <a:latin typeface="Arial"/>
                <a:cs typeface="Arial"/>
              </a:rPr>
              <a:t>CAMPO</a:t>
            </a:r>
            <a:r>
              <a:rPr sz="1270" b="1" spc="-9" dirty="0">
                <a:latin typeface="Arial"/>
                <a:cs typeface="Arial"/>
              </a:rPr>
              <a:t> </a:t>
            </a:r>
            <a:r>
              <a:rPr sz="1270" b="1" spc="-5" dirty="0">
                <a:latin typeface="Arial"/>
                <a:cs typeface="Arial"/>
              </a:rPr>
              <a:t>ELECTRICO </a:t>
            </a:r>
            <a:r>
              <a:rPr sz="1270" b="1" spc="-340" dirty="0">
                <a:latin typeface="Arial"/>
                <a:cs typeface="Arial"/>
              </a:rPr>
              <a:t> </a:t>
            </a:r>
            <a:r>
              <a:rPr sz="1270" b="1" spc="-9" dirty="0">
                <a:latin typeface="Arial"/>
                <a:cs typeface="Arial"/>
              </a:rPr>
              <a:t>DC</a:t>
            </a:r>
            <a:endParaRPr sz="1270">
              <a:latin typeface="Arial"/>
              <a:cs typeface="Arial"/>
            </a:endParaRPr>
          </a:p>
          <a:p>
            <a:pPr marL="326460" lvl="1" indent="-315520">
              <a:lnSpc>
                <a:spcPts val="1387"/>
              </a:lnSpc>
              <a:buAutoNum type="arabicPeriod"/>
              <a:tabLst>
                <a:tab pos="327036" algn="l"/>
              </a:tabLst>
            </a:pPr>
            <a:r>
              <a:rPr sz="1270" dirty="0">
                <a:latin typeface="Arial"/>
                <a:cs typeface="Arial"/>
              </a:rPr>
              <a:t>-</a:t>
            </a:r>
            <a:r>
              <a:rPr sz="1270" spc="-9" dirty="0">
                <a:latin typeface="Arial"/>
                <a:cs typeface="Arial"/>
              </a:rPr>
              <a:t> </a:t>
            </a:r>
            <a:r>
              <a:rPr sz="1270" spc="-5" dirty="0">
                <a:latin typeface="Arial"/>
                <a:cs typeface="Arial"/>
              </a:rPr>
              <a:t>Corriente</a:t>
            </a:r>
            <a:r>
              <a:rPr sz="1270" spc="-9" dirty="0">
                <a:latin typeface="Arial"/>
                <a:cs typeface="Arial"/>
              </a:rPr>
              <a:t> </a:t>
            </a:r>
            <a:r>
              <a:rPr sz="1270" dirty="0">
                <a:latin typeface="Arial"/>
                <a:cs typeface="Arial"/>
              </a:rPr>
              <a:t>de</a:t>
            </a:r>
            <a:r>
              <a:rPr sz="1270" spc="-9" dirty="0">
                <a:latin typeface="Arial"/>
                <a:cs typeface="Arial"/>
              </a:rPr>
              <a:t> </a:t>
            </a:r>
            <a:r>
              <a:rPr sz="1270" spc="-5" dirty="0">
                <a:latin typeface="Arial"/>
                <a:cs typeface="Arial"/>
              </a:rPr>
              <a:t>Fuga</a:t>
            </a:r>
            <a:r>
              <a:rPr sz="1270" dirty="0">
                <a:latin typeface="Arial"/>
                <a:cs typeface="Arial"/>
              </a:rPr>
              <a:t> </a:t>
            </a:r>
            <a:r>
              <a:rPr sz="1270" spc="-5" dirty="0">
                <a:latin typeface="Arial"/>
                <a:cs typeface="Arial"/>
              </a:rPr>
              <a:t>Superficial</a:t>
            </a:r>
            <a:endParaRPr sz="1270">
              <a:latin typeface="Arial"/>
              <a:cs typeface="Arial"/>
            </a:endParaRPr>
          </a:p>
          <a:p>
            <a:pPr marL="326460" lvl="1" indent="-315520">
              <a:lnSpc>
                <a:spcPts val="1464"/>
              </a:lnSpc>
              <a:buAutoNum type="arabicPeriod"/>
              <a:tabLst>
                <a:tab pos="327036" algn="l"/>
              </a:tabLst>
            </a:pPr>
            <a:r>
              <a:rPr sz="1270" dirty="0">
                <a:latin typeface="Arial"/>
                <a:cs typeface="Arial"/>
              </a:rPr>
              <a:t>-</a:t>
            </a:r>
            <a:r>
              <a:rPr sz="1270" spc="-9" dirty="0">
                <a:latin typeface="Arial"/>
                <a:cs typeface="Arial"/>
              </a:rPr>
              <a:t> </a:t>
            </a:r>
            <a:r>
              <a:rPr sz="1270" spc="-5" dirty="0">
                <a:latin typeface="Arial"/>
                <a:cs typeface="Arial"/>
              </a:rPr>
              <a:t>Corriente</a:t>
            </a:r>
            <a:r>
              <a:rPr sz="1270" spc="-14" dirty="0">
                <a:latin typeface="Arial"/>
                <a:cs typeface="Arial"/>
              </a:rPr>
              <a:t> </a:t>
            </a:r>
            <a:r>
              <a:rPr sz="1270" dirty="0">
                <a:latin typeface="Arial"/>
                <a:cs typeface="Arial"/>
              </a:rPr>
              <a:t>de</a:t>
            </a:r>
            <a:r>
              <a:rPr sz="1270" spc="-14" dirty="0">
                <a:latin typeface="Arial"/>
                <a:cs typeface="Arial"/>
              </a:rPr>
              <a:t> </a:t>
            </a:r>
            <a:r>
              <a:rPr sz="1270" dirty="0">
                <a:latin typeface="Arial"/>
                <a:cs typeface="Arial"/>
              </a:rPr>
              <a:t>Absorción</a:t>
            </a:r>
            <a:r>
              <a:rPr sz="1270" spc="-14" dirty="0">
                <a:latin typeface="Arial"/>
                <a:cs typeface="Arial"/>
              </a:rPr>
              <a:t> </a:t>
            </a:r>
            <a:r>
              <a:rPr sz="1270" spc="-5" dirty="0">
                <a:latin typeface="Arial"/>
                <a:cs typeface="Arial"/>
              </a:rPr>
              <a:t>Dieléctrica</a:t>
            </a:r>
            <a:endParaRPr sz="1270">
              <a:latin typeface="Arial"/>
              <a:cs typeface="Arial"/>
            </a:endParaRPr>
          </a:p>
          <a:p>
            <a:pPr marL="326460" lvl="1" indent="-315520">
              <a:lnSpc>
                <a:spcPts val="1460"/>
              </a:lnSpc>
              <a:buAutoNum type="arabicPeriod"/>
              <a:tabLst>
                <a:tab pos="327036" algn="l"/>
              </a:tabLst>
            </a:pPr>
            <a:r>
              <a:rPr sz="1270" dirty="0">
                <a:latin typeface="Arial"/>
                <a:cs typeface="Arial"/>
              </a:rPr>
              <a:t>-</a:t>
            </a:r>
            <a:r>
              <a:rPr sz="1270" spc="-9" dirty="0">
                <a:latin typeface="Arial"/>
                <a:cs typeface="Arial"/>
              </a:rPr>
              <a:t> </a:t>
            </a:r>
            <a:r>
              <a:rPr sz="1270" spc="-5" dirty="0">
                <a:latin typeface="Arial"/>
                <a:cs typeface="Arial"/>
              </a:rPr>
              <a:t>Corriente</a:t>
            </a:r>
            <a:r>
              <a:rPr sz="1270" spc="-14" dirty="0">
                <a:latin typeface="Arial"/>
                <a:cs typeface="Arial"/>
              </a:rPr>
              <a:t> </a:t>
            </a:r>
            <a:r>
              <a:rPr sz="1270" dirty="0">
                <a:latin typeface="Arial"/>
                <a:cs typeface="Arial"/>
              </a:rPr>
              <a:t>de</a:t>
            </a:r>
            <a:r>
              <a:rPr sz="1270" spc="-9" dirty="0">
                <a:latin typeface="Arial"/>
                <a:cs typeface="Arial"/>
              </a:rPr>
              <a:t> </a:t>
            </a:r>
            <a:r>
              <a:rPr sz="1270" spc="-5" dirty="0">
                <a:latin typeface="Arial"/>
                <a:cs typeface="Arial"/>
              </a:rPr>
              <a:t>Descarga Parcial</a:t>
            </a:r>
            <a:endParaRPr sz="1270">
              <a:latin typeface="Arial"/>
              <a:cs typeface="Arial"/>
            </a:endParaRPr>
          </a:p>
          <a:p>
            <a:pPr marL="326460" lvl="1" indent="-315520">
              <a:lnSpc>
                <a:spcPts val="1492"/>
              </a:lnSpc>
              <a:buAutoNum type="arabicPeriod"/>
              <a:tabLst>
                <a:tab pos="327036" algn="l"/>
              </a:tabLst>
            </a:pPr>
            <a:r>
              <a:rPr sz="1270" dirty="0">
                <a:latin typeface="Arial"/>
                <a:cs typeface="Arial"/>
              </a:rPr>
              <a:t>-</a:t>
            </a:r>
            <a:r>
              <a:rPr sz="1270" spc="-19" dirty="0">
                <a:latin typeface="Arial"/>
                <a:cs typeface="Arial"/>
              </a:rPr>
              <a:t> </a:t>
            </a:r>
            <a:r>
              <a:rPr sz="1270" spc="-5" dirty="0">
                <a:latin typeface="Arial"/>
                <a:cs typeface="Arial"/>
              </a:rPr>
              <a:t>Corriente</a:t>
            </a:r>
            <a:r>
              <a:rPr sz="1270" spc="-9" dirty="0">
                <a:latin typeface="Arial"/>
                <a:cs typeface="Arial"/>
              </a:rPr>
              <a:t> </a:t>
            </a:r>
            <a:r>
              <a:rPr sz="1270" spc="-5" dirty="0">
                <a:latin typeface="Arial"/>
                <a:cs typeface="Arial"/>
              </a:rPr>
              <a:t>Capacitiva </a:t>
            </a:r>
            <a:r>
              <a:rPr sz="1270" dirty="0">
                <a:latin typeface="Arial"/>
                <a:cs typeface="Arial"/>
              </a:rPr>
              <a:t>de</a:t>
            </a:r>
            <a:r>
              <a:rPr sz="1270" spc="-14" dirty="0">
                <a:latin typeface="Arial"/>
                <a:cs typeface="Arial"/>
              </a:rPr>
              <a:t> </a:t>
            </a:r>
            <a:r>
              <a:rPr sz="1270" dirty="0">
                <a:latin typeface="Arial"/>
                <a:cs typeface="Arial"/>
              </a:rPr>
              <a:t>Carga</a:t>
            </a:r>
            <a:endParaRPr sz="1270">
              <a:latin typeface="Arial"/>
              <a:cs typeface="Arial"/>
            </a:endParaRPr>
          </a:p>
        </p:txBody>
      </p:sp>
      <p:sp>
        <p:nvSpPr>
          <p:cNvPr id="8" name="object 8"/>
          <p:cNvSpPr txBox="1"/>
          <p:nvPr/>
        </p:nvSpPr>
        <p:spPr>
          <a:xfrm>
            <a:off x="6287747" y="2075826"/>
            <a:ext cx="4016911" cy="2846285"/>
          </a:xfrm>
          <a:prstGeom prst="rect">
            <a:avLst/>
          </a:prstGeom>
        </p:spPr>
        <p:txBody>
          <a:bodyPr vert="horz" wrap="square" lIns="0" tIns="24758" rIns="0" bIns="0" rtlCol="0">
            <a:spAutoFit/>
          </a:bodyPr>
          <a:lstStyle/>
          <a:p>
            <a:pPr marL="174457" marR="8637" indent="-163518">
              <a:lnSpc>
                <a:spcPts val="1460"/>
              </a:lnSpc>
              <a:spcBef>
                <a:spcPts val="194"/>
              </a:spcBef>
              <a:tabLst>
                <a:tab pos="1178594" algn="l"/>
                <a:tab pos="1594874" algn="l"/>
                <a:tab pos="2734318" algn="l"/>
                <a:tab pos="3775878" algn="l"/>
              </a:tabLst>
            </a:pPr>
            <a:r>
              <a:rPr sz="1270" b="1" spc="-5" dirty="0">
                <a:latin typeface="Arial"/>
                <a:cs typeface="Arial"/>
              </a:rPr>
              <a:t>5</a:t>
            </a:r>
            <a:r>
              <a:rPr sz="1270" b="1" spc="5" dirty="0">
                <a:latin typeface="Arial"/>
                <a:cs typeface="Arial"/>
              </a:rPr>
              <a:t>.</a:t>
            </a:r>
            <a:r>
              <a:rPr sz="1270" b="1" dirty="0">
                <a:latin typeface="Arial"/>
                <a:cs typeface="Arial"/>
              </a:rPr>
              <a:t>-P</a:t>
            </a:r>
            <a:r>
              <a:rPr sz="1270" b="1" spc="-9" dirty="0">
                <a:latin typeface="Arial"/>
                <a:cs typeface="Arial"/>
              </a:rPr>
              <a:t>RU</a:t>
            </a:r>
            <a:r>
              <a:rPr sz="1270" b="1" dirty="0">
                <a:latin typeface="Arial"/>
                <a:cs typeface="Arial"/>
              </a:rPr>
              <a:t>EB</a:t>
            </a:r>
            <a:r>
              <a:rPr sz="1270" b="1" spc="-27" dirty="0">
                <a:latin typeface="Arial"/>
                <a:cs typeface="Arial"/>
              </a:rPr>
              <a:t>A</a:t>
            </a:r>
            <a:r>
              <a:rPr sz="1270" b="1" dirty="0">
                <a:latin typeface="Arial"/>
                <a:cs typeface="Arial"/>
              </a:rPr>
              <a:t>S	EN	</a:t>
            </a:r>
            <a:r>
              <a:rPr sz="1270" b="1" spc="-9" dirty="0">
                <a:latin typeface="Arial"/>
                <a:cs typeface="Arial"/>
              </a:rPr>
              <a:t>C</a:t>
            </a:r>
            <a:r>
              <a:rPr sz="1270" b="1" dirty="0">
                <a:latin typeface="Arial"/>
                <a:cs typeface="Arial"/>
              </a:rPr>
              <a:t>O</a:t>
            </a:r>
            <a:r>
              <a:rPr sz="1270" b="1" spc="-9" dirty="0">
                <a:latin typeface="Arial"/>
                <a:cs typeface="Arial"/>
              </a:rPr>
              <a:t>RR</a:t>
            </a:r>
            <a:r>
              <a:rPr sz="1270" b="1" dirty="0">
                <a:latin typeface="Arial"/>
                <a:cs typeface="Arial"/>
              </a:rPr>
              <a:t>IE</a:t>
            </a:r>
            <a:r>
              <a:rPr sz="1270" b="1" spc="-9" dirty="0">
                <a:latin typeface="Arial"/>
                <a:cs typeface="Arial"/>
              </a:rPr>
              <a:t>NT</a:t>
            </a:r>
            <a:r>
              <a:rPr sz="1270" b="1" dirty="0">
                <a:latin typeface="Arial"/>
                <a:cs typeface="Arial"/>
              </a:rPr>
              <a:t>E	</a:t>
            </a:r>
            <a:r>
              <a:rPr sz="1270" b="1" spc="-9" dirty="0">
                <a:latin typeface="Arial"/>
                <a:cs typeface="Arial"/>
              </a:rPr>
              <a:t>C</a:t>
            </a:r>
            <a:r>
              <a:rPr sz="1270" b="1" dirty="0">
                <a:latin typeface="Arial"/>
                <a:cs typeface="Arial"/>
              </a:rPr>
              <a:t>O</a:t>
            </a:r>
            <a:r>
              <a:rPr sz="1270" b="1" spc="-9" dirty="0">
                <a:latin typeface="Arial"/>
                <a:cs typeface="Arial"/>
              </a:rPr>
              <a:t>NT</a:t>
            </a:r>
            <a:r>
              <a:rPr sz="1270" b="1" dirty="0">
                <a:latin typeface="Arial"/>
                <a:cs typeface="Arial"/>
              </a:rPr>
              <a:t>I</a:t>
            </a:r>
            <a:r>
              <a:rPr sz="1270" b="1" spc="-9" dirty="0">
                <a:latin typeface="Arial"/>
                <a:cs typeface="Arial"/>
              </a:rPr>
              <a:t>N</a:t>
            </a:r>
            <a:r>
              <a:rPr sz="1270" b="1" spc="14" dirty="0">
                <a:latin typeface="Arial"/>
                <a:cs typeface="Arial"/>
              </a:rPr>
              <a:t>U</a:t>
            </a:r>
            <a:r>
              <a:rPr sz="1270" b="1" dirty="0">
                <a:latin typeface="Arial"/>
                <a:cs typeface="Arial"/>
              </a:rPr>
              <a:t>A</a:t>
            </a:r>
            <a:r>
              <a:rPr sz="1270" b="1">
                <a:latin typeface="Arial"/>
                <a:cs typeface="Arial"/>
              </a:rPr>
              <a:t>	</a:t>
            </a:r>
            <a:endParaRPr sz="1270">
              <a:latin typeface="Arial"/>
              <a:cs typeface="Arial"/>
            </a:endParaRPr>
          </a:p>
          <a:p>
            <a:pPr marL="11515" marR="5181" lvl="1">
              <a:lnSpc>
                <a:spcPts val="1460"/>
              </a:lnSpc>
              <a:spcBef>
                <a:spcPts val="5"/>
              </a:spcBef>
              <a:buAutoNum type="arabicPeriod"/>
              <a:tabLst>
                <a:tab pos="362734" algn="l"/>
              </a:tabLst>
            </a:pPr>
            <a:r>
              <a:rPr sz="1270" dirty="0">
                <a:latin typeface="Arial"/>
                <a:cs typeface="Arial"/>
              </a:rPr>
              <a:t>-</a:t>
            </a:r>
            <a:r>
              <a:rPr sz="1270" spc="286" dirty="0">
                <a:latin typeface="Arial"/>
                <a:cs typeface="Arial"/>
              </a:rPr>
              <a:t> </a:t>
            </a:r>
            <a:r>
              <a:rPr sz="1270" spc="-5" dirty="0">
                <a:latin typeface="Arial"/>
                <a:cs typeface="Arial"/>
              </a:rPr>
              <a:t>Pruebas</a:t>
            </a:r>
            <a:r>
              <a:rPr sz="1270" spc="286" dirty="0">
                <a:latin typeface="Arial"/>
                <a:cs typeface="Arial"/>
              </a:rPr>
              <a:t> </a:t>
            </a:r>
            <a:r>
              <a:rPr sz="1270" dirty="0">
                <a:latin typeface="Arial"/>
                <a:cs typeface="Arial"/>
              </a:rPr>
              <a:t>en</a:t>
            </a:r>
            <a:r>
              <a:rPr sz="1270" spc="272" dirty="0">
                <a:latin typeface="Arial"/>
                <a:cs typeface="Arial"/>
              </a:rPr>
              <a:t> </a:t>
            </a:r>
            <a:r>
              <a:rPr sz="1270" dirty="0">
                <a:latin typeface="Arial"/>
                <a:cs typeface="Arial"/>
              </a:rPr>
              <a:t>Corriente</a:t>
            </a:r>
            <a:r>
              <a:rPr sz="1270" spc="272" dirty="0">
                <a:latin typeface="Arial"/>
                <a:cs typeface="Arial"/>
              </a:rPr>
              <a:t> </a:t>
            </a:r>
            <a:r>
              <a:rPr sz="1270" spc="-5" dirty="0">
                <a:latin typeface="Arial"/>
                <a:cs typeface="Arial"/>
              </a:rPr>
              <a:t>Continua</a:t>
            </a:r>
            <a:r>
              <a:rPr sz="1270" spc="286" dirty="0">
                <a:latin typeface="Arial"/>
                <a:cs typeface="Arial"/>
              </a:rPr>
              <a:t> </a:t>
            </a:r>
            <a:r>
              <a:rPr sz="1270" dirty="0">
                <a:latin typeface="Arial"/>
                <a:cs typeface="Arial"/>
              </a:rPr>
              <a:t>en</a:t>
            </a:r>
            <a:r>
              <a:rPr sz="1270" spc="295" dirty="0">
                <a:latin typeface="Arial"/>
                <a:cs typeface="Arial"/>
              </a:rPr>
              <a:t> </a:t>
            </a:r>
            <a:r>
              <a:rPr sz="1270" spc="-5" dirty="0">
                <a:latin typeface="Arial"/>
                <a:cs typeface="Arial"/>
              </a:rPr>
              <a:t>Aislamiento </a:t>
            </a:r>
            <a:r>
              <a:rPr sz="1270" spc="-340" dirty="0">
                <a:latin typeface="Arial"/>
                <a:cs typeface="Arial"/>
              </a:rPr>
              <a:t> </a:t>
            </a:r>
            <a:r>
              <a:rPr sz="1270" spc="-5" dirty="0">
                <a:latin typeface="Arial"/>
                <a:cs typeface="Arial"/>
              </a:rPr>
              <a:t>Sólido</a:t>
            </a:r>
            <a:endParaRPr sz="1270">
              <a:latin typeface="Arial"/>
              <a:cs typeface="Arial"/>
            </a:endParaRPr>
          </a:p>
          <a:p>
            <a:pPr marL="399582" lvl="1" indent="-388643">
              <a:lnSpc>
                <a:spcPts val="1387"/>
              </a:lnSpc>
              <a:buAutoNum type="arabicPeriod"/>
              <a:tabLst>
                <a:tab pos="399582" algn="l"/>
                <a:tab pos="400157" algn="l"/>
                <a:tab pos="571161" algn="l"/>
                <a:tab pos="974197" algn="l"/>
                <a:tab pos="1217171" algn="l"/>
                <a:tab pos="1837848" algn="l"/>
                <a:tab pos="2134368" algn="l"/>
                <a:tab pos="2403827" algn="l"/>
                <a:tab pos="2761953" algn="l"/>
                <a:tab pos="3112596" algn="l"/>
                <a:tab pos="3499510" algn="l"/>
              </a:tabLst>
            </a:pPr>
            <a:r>
              <a:rPr sz="1270" dirty="0">
                <a:latin typeface="Arial"/>
                <a:cs typeface="Arial"/>
              </a:rPr>
              <a:t>-	</a:t>
            </a:r>
            <a:r>
              <a:rPr sz="1270" spc="-9" dirty="0">
                <a:latin typeface="Arial"/>
                <a:cs typeface="Arial"/>
              </a:rPr>
              <a:t>¿</a:t>
            </a:r>
            <a:r>
              <a:rPr sz="1270" spc="-14" dirty="0">
                <a:latin typeface="Arial"/>
                <a:cs typeface="Arial"/>
              </a:rPr>
              <a:t>E</a:t>
            </a:r>
            <a:r>
              <a:rPr sz="1270" dirty="0">
                <a:latin typeface="Arial"/>
                <a:cs typeface="Arial"/>
              </a:rPr>
              <a:t>s	la	p</a:t>
            </a:r>
            <a:r>
              <a:rPr sz="1270" spc="-14" dirty="0">
                <a:latin typeface="Arial"/>
                <a:cs typeface="Arial"/>
              </a:rPr>
              <a:t>r</a:t>
            </a:r>
            <a:r>
              <a:rPr sz="1270" dirty="0">
                <a:latin typeface="Arial"/>
                <a:cs typeface="Arial"/>
              </a:rPr>
              <a:t>ueba	</a:t>
            </a:r>
            <a:r>
              <a:rPr sz="1270" spc="-14" dirty="0">
                <a:latin typeface="Arial"/>
                <a:cs typeface="Arial"/>
              </a:rPr>
              <a:t>d</a:t>
            </a:r>
            <a:r>
              <a:rPr sz="1270" dirty="0">
                <a:latin typeface="Arial"/>
                <a:cs typeface="Arial"/>
              </a:rPr>
              <a:t>e	</a:t>
            </a:r>
            <a:r>
              <a:rPr sz="1270" spc="-9" dirty="0">
                <a:latin typeface="Arial"/>
                <a:cs typeface="Arial"/>
              </a:rPr>
              <a:t>H</a:t>
            </a:r>
            <a:r>
              <a:rPr sz="1270" dirty="0">
                <a:latin typeface="Arial"/>
                <a:cs typeface="Arial"/>
              </a:rPr>
              <a:t>i	P</a:t>
            </a:r>
            <a:r>
              <a:rPr sz="1270" spc="-14" dirty="0">
                <a:latin typeface="Arial"/>
                <a:cs typeface="Arial"/>
              </a:rPr>
              <a:t>o</a:t>
            </a:r>
            <a:r>
              <a:rPr sz="1270" dirty="0">
                <a:latin typeface="Arial"/>
                <a:cs typeface="Arial"/>
              </a:rPr>
              <a:t>t	</a:t>
            </a:r>
            <a:r>
              <a:rPr sz="1270" spc="-9" dirty="0">
                <a:latin typeface="Arial"/>
                <a:cs typeface="Arial"/>
              </a:rPr>
              <a:t>D</a:t>
            </a:r>
            <a:r>
              <a:rPr sz="1270" dirty="0">
                <a:latin typeface="Arial"/>
                <a:cs typeface="Arial"/>
              </a:rPr>
              <a:t>C	una	prueba</a:t>
            </a:r>
            <a:endParaRPr sz="1270">
              <a:latin typeface="Arial"/>
              <a:cs typeface="Arial"/>
            </a:endParaRPr>
          </a:p>
          <a:p>
            <a:pPr marL="11515">
              <a:lnSpc>
                <a:spcPts val="1460"/>
              </a:lnSpc>
            </a:pPr>
            <a:r>
              <a:rPr sz="1270" spc="-5" dirty="0">
                <a:latin typeface="Arial"/>
                <a:cs typeface="Arial"/>
              </a:rPr>
              <a:t>Destructiva?</a:t>
            </a:r>
            <a:endParaRPr sz="1270">
              <a:latin typeface="Arial"/>
              <a:cs typeface="Arial"/>
            </a:endParaRPr>
          </a:p>
          <a:p>
            <a:pPr marL="11515" marR="6333" lvl="1">
              <a:lnSpc>
                <a:spcPts val="1460"/>
              </a:lnSpc>
              <a:spcBef>
                <a:spcPts val="73"/>
              </a:spcBef>
              <a:buAutoNum type="arabicPeriod" startAt="3"/>
              <a:tabLst>
                <a:tab pos="342005" algn="l"/>
              </a:tabLst>
            </a:pPr>
            <a:r>
              <a:rPr sz="1270" dirty="0">
                <a:latin typeface="Arial"/>
                <a:cs typeface="Arial"/>
              </a:rPr>
              <a:t>-</a:t>
            </a:r>
            <a:r>
              <a:rPr sz="1270" spc="113" dirty="0">
                <a:latin typeface="Arial"/>
                <a:cs typeface="Arial"/>
              </a:rPr>
              <a:t> </a:t>
            </a:r>
            <a:r>
              <a:rPr sz="1270" spc="-5" dirty="0">
                <a:latin typeface="Arial"/>
                <a:cs typeface="Arial"/>
              </a:rPr>
              <a:t>Pruebas</a:t>
            </a:r>
            <a:r>
              <a:rPr sz="1270" spc="118" dirty="0">
                <a:latin typeface="Arial"/>
                <a:cs typeface="Arial"/>
              </a:rPr>
              <a:t> </a:t>
            </a:r>
            <a:r>
              <a:rPr sz="1270" dirty="0">
                <a:latin typeface="Arial"/>
                <a:cs typeface="Arial"/>
              </a:rPr>
              <a:t>en</a:t>
            </a:r>
            <a:r>
              <a:rPr sz="1270" spc="109" dirty="0">
                <a:latin typeface="Arial"/>
                <a:cs typeface="Arial"/>
              </a:rPr>
              <a:t> </a:t>
            </a:r>
            <a:r>
              <a:rPr sz="1270" dirty="0">
                <a:latin typeface="Arial"/>
                <a:cs typeface="Arial"/>
              </a:rPr>
              <a:t>Corriente</a:t>
            </a:r>
            <a:r>
              <a:rPr sz="1270" spc="109" dirty="0">
                <a:latin typeface="Arial"/>
                <a:cs typeface="Arial"/>
              </a:rPr>
              <a:t> </a:t>
            </a:r>
            <a:r>
              <a:rPr sz="1270" spc="-5" dirty="0">
                <a:latin typeface="Arial"/>
                <a:cs typeface="Arial"/>
              </a:rPr>
              <a:t>Continua</a:t>
            </a:r>
            <a:r>
              <a:rPr sz="1270" spc="109" dirty="0">
                <a:latin typeface="Arial"/>
                <a:cs typeface="Arial"/>
              </a:rPr>
              <a:t> </a:t>
            </a:r>
            <a:r>
              <a:rPr sz="1270" dirty="0">
                <a:latin typeface="Arial"/>
                <a:cs typeface="Arial"/>
              </a:rPr>
              <a:t>para</a:t>
            </a:r>
            <a:r>
              <a:rPr sz="1270" spc="109" dirty="0">
                <a:latin typeface="Arial"/>
                <a:cs typeface="Arial"/>
              </a:rPr>
              <a:t> </a:t>
            </a:r>
            <a:r>
              <a:rPr sz="1270" spc="-5" dirty="0">
                <a:latin typeface="Arial"/>
                <a:cs typeface="Arial"/>
              </a:rPr>
              <a:t>otro</a:t>
            </a:r>
            <a:r>
              <a:rPr sz="1270" spc="109" dirty="0">
                <a:latin typeface="Arial"/>
                <a:cs typeface="Arial"/>
              </a:rPr>
              <a:t> </a:t>
            </a:r>
            <a:r>
              <a:rPr sz="1270" dirty="0">
                <a:latin typeface="Arial"/>
                <a:cs typeface="Arial"/>
              </a:rPr>
              <a:t>tipo</a:t>
            </a:r>
            <a:r>
              <a:rPr sz="1270" spc="109" dirty="0">
                <a:latin typeface="Arial"/>
                <a:cs typeface="Arial"/>
              </a:rPr>
              <a:t> </a:t>
            </a:r>
            <a:r>
              <a:rPr sz="1270" dirty="0">
                <a:latin typeface="Arial"/>
                <a:cs typeface="Arial"/>
              </a:rPr>
              <a:t>de </a:t>
            </a:r>
            <a:r>
              <a:rPr sz="1270" spc="-340" dirty="0">
                <a:latin typeface="Arial"/>
                <a:cs typeface="Arial"/>
              </a:rPr>
              <a:t> </a:t>
            </a:r>
            <a:r>
              <a:rPr sz="1270" spc="-5" dirty="0">
                <a:latin typeface="Arial"/>
                <a:cs typeface="Arial"/>
              </a:rPr>
              <a:t>Aislamiento</a:t>
            </a:r>
            <a:endParaRPr sz="1270">
              <a:latin typeface="Arial"/>
              <a:cs typeface="Arial"/>
            </a:endParaRPr>
          </a:p>
          <a:p>
            <a:pPr marL="11515" marR="6909" lvl="1">
              <a:lnSpc>
                <a:spcPts val="1460"/>
              </a:lnSpc>
              <a:spcBef>
                <a:spcPts val="9"/>
              </a:spcBef>
              <a:buAutoNum type="arabicPeriod" startAt="3"/>
              <a:tabLst>
                <a:tab pos="347763" algn="l"/>
              </a:tabLst>
            </a:pPr>
            <a:r>
              <a:rPr sz="1270" dirty="0">
                <a:latin typeface="Arial"/>
                <a:cs typeface="Arial"/>
              </a:rPr>
              <a:t>-</a:t>
            </a:r>
            <a:r>
              <a:rPr sz="1270" spc="163" dirty="0">
                <a:latin typeface="Arial"/>
                <a:cs typeface="Arial"/>
              </a:rPr>
              <a:t> </a:t>
            </a:r>
            <a:r>
              <a:rPr sz="1270" spc="-5" dirty="0">
                <a:latin typeface="Arial"/>
                <a:cs typeface="Arial"/>
              </a:rPr>
              <a:t>Ejecución</a:t>
            </a:r>
            <a:r>
              <a:rPr sz="1270" spc="159" dirty="0">
                <a:latin typeface="Arial"/>
                <a:cs typeface="Arial"/>
              </a:rPr>
              <a:t> </a:t>
            </a:r>
            <a:r>
              <a:rPr sz="1270" dirty="0">
                <a:latin typeface="Arial"/>
                <a:cs typeface="Arial"/>
              </a:rPr>
              <a:t>de</a:t>
            </a:r>
            <a:r>
              <a:rPr sz="1270" spc="163" dirty="0">
                <a:latin typeface="Arial"/>
                <a:cs typeface="Arial"/>
              </a:rPr>
              <a:t> </a:t>
            </a:r>
            <a:r>
              <a:rPr sz="1270" spc="-5" dirty="0">
                <a:latin typeface="Arial"/>
                <a:cs typeface="Arial"/>
              </a:rPr>
              <a:t>Pruebas</a:t>
            </a:r>
            <a:r>
              <a:rPr sz="1270" spc="163" dirty="0">
                <a:latin typeface="Arial"/>
                <a:cs typeface="Arial"/>
              </a:rPr>
              <a:t> </a:t>
            </a:r>
            <a:r>
              <a:rPr sz="1270" dirty="0">
                <a:latin typeface="Arial"/>
                <a:cs typeface="Arial"/>
              </a:rPr>
              <a:t>en</a:t>
            </a:r>
            <a:r>
              <a:rPr sz="1270" spc="159" dirty="0">
                <a:latin typeface="Arial"/>
                <a:cs typeface="Arial"/>
              </a:rPr>
              <a:t> </a:t>
            </a:r>
            <a:r>
              <a:rPr sz="1270" spc="-5">
                <a:latin typeface="Arial"/>
                <a:cs typeface="Arial"/>
              </a:rPr>
              <a:t>Corriente</a:t>
            </a:r>
            <a:r>
              <a:rPr sz="1270" spc="163">
                <a:latin typeface="Arial"/>
                <a:cs typeface="Arial"/>
              </a:rPr>
              <a:t> </a:t>
            </a:r>
            <a:r>
              <a:rPr sz="1270" spc="-5">
                <a:latin typeface="Arial"/>
                <a:cs typeface="Arial"/>
              </a:rPr>
              <a:t>Continua</a:t>
            </a:r>
            <a:endParaRPr lang="es-ES" sz="1270" spc="-5" dirty="0">
              <a:latin typeface="Arial"/>
              <a:cs typeface="Arial"/>
            </a:endParaRPr>
          </a:p>
          <a:p>
            <a:pPr marL="11515" marR="6909" lvl="1">
              <a:lnSpc>
                <a:spcPts val="1460"/>
              </a:lnSpc>
              <a:spcBef>
                <a:spcPts val="9"/>
              </a:spcBef>
              <a:buAutoNum type="arabicPeriod" startAt="3"/>
              <a:tabLst>
                <a:tab pos="347763" algn="l"/>
              </a:tabLst>
            </a:pPr>
            <a:endParaRPr sz="1270">
              <a:latin typeface="Arial"/>
              <a:cs typeface="Arial"/>
            </a:endParaRPr>
          </a:p>
          <a:p>
            <a:pPr marL="11515">
              <a:lnSpc>
                <a:spcPts val="1387"/>
              </a:lnSpc>
              <a:tabLst>
                <a:tab pos="1199323" algn="l"/>
                <a:tab pos="1636329" algn="l"/>
                <a:tab pos="2796500" algn="l"/>
                <a:tab pos="3777031" algn="l"/>
              </a:tabLst>
            </a:pPr>
            <a:r>
              <a:rPr sz="1270" b="1" spc="-5" dirty="0">
                <a:latin typeface="Arial"/>
                <a:cs typeface="Arial"/>
              </a:rPr>
              <a:t>6</a:t>
            </a:r>
            <a:r>
              <a:rPr sz="1270" b="1" spc="5" dirty="0">
                <a:latin typeface="Arial"/>
                <a:cs typeface="Arial"/>
              </a:rPr>
              <a:t>.</a:t>
            </a:r>
            <a:r>
              <a:rPr sz="1270" b="1" dirty="0">
                <a:latin typeface="Arial"/>
                <a:cs typeface="Arial"/>
              </a:rPr>
              <a:t>-P</a:t>
            </a:r>
            <a:r>
              <a:rPr sz="1270" b="1" spc="-9" dirty="0">
                <a:latin typeface="Arial"/>
                <a:cs typeface="Arial"/>
              </a:rPr>
              <a:t>RU</a:t>
            </a:r>
            <a:r>
              <a:rPr sz="1270" b="1" dirty="0">
                <a:latin typeface="Arial"/>
                <a:cs typeface="Arial"/>
              </a:rPr>
              <a:t>EB</a:t>
            </a:r>
            <a:r>
              <a:rPr sz="1270" b="1" spc="-27" dirty="0">
                <a:latin typeface="Arial"/>
                <a:cs typeface="Arial"/>
              </a:rPr>
              <a:t>A</a:t>
            </a:r>
            <a:r>
              <a:rPr sz="1270" b="1" dirty="0">
                <a:latin typeface="Arial"/>
                <a:cs typeface="Arial"/>
              </a:rPr>
              <a:t>S	EN	</a:t>
            </a:r>
            <a:r>
              <a:rPr sz="1270" b="1" spc="-9" dirty="0">
                <a:latin typeface="Arial"/>
                <a:cs typeface="Arial"/>
              </a:rPr>
              <a:t>C</a:t>
            </a:r>
            <a:r>
              <a:rPr sz="1270" b="1" dirty="0">
                <a:latin typeface="Arial"/>
                <a:cs typeface="Arial"/>
              </a:rPr>
              <a:t>O</a:t>
            </a:r>
            <a:r>
              <a:rPr sz="1270" b="1" spc="-9" dirty="0">
                <a:latin typeface="Arial"/>
                <a:cs typeface="Arial"/>
              </a:rPr>
              <a:t>RR</a:t>
            </a:r>
            <a:r>
              <a:rPr sz="1270" b="1" dirty="0">
                <a:latin typeface="Arial"/>
                <a:cs typeface="Arial"/>
              </a:rPr>
              <a:t>IE</a:t>
            </a:r>
            <a:r>
              <a:rPr sz="1270" b="1" spc="-9" dirty="0">
                <a:latin typeface="Arial"/>
                <a:cs typeface="Arial"/>
              </a:rPr>
              <a:t>NT</a:t>
            </a:r>
            <a:r>
              <a:rPr sz="1270" b="1" dirty="0">
                <a:latin typeface="Arial"/>
                <a:cs typeface="Arial"/>
              </a:rPr>
              <a:t>E</a:t>
            </a:r>
            <a:r>
              <a:rPr sz="1270" b="1">
                <a:latin typeface="Arial"/>
                <a:cs typeface="Arial"/>
              </a:rPr>
              <a:t>	</a:t>
            </a:r>
            <a:r>
              <a:rPr sz="1270" b="1" spc="-19">
                <a:latin typeface="Arial"/>
                <a:cs typeface="Arial"/>
              </a:rPr>
              <a:t>A</a:t>
            </a:r>
            <a:r>
              <a:rPr sz="1270" b="1">
                <a:latin typeface="Arial"/>
                <a:cs typeface="Arial"/>
              </a:rPr>
              <a:t>L</a:t>
            </a:r>
            <a:r>
              <a:rPr sz="1270" b="1" spc="-9">
                <a:latin typeface="Arial"/>
                <a:cs typeface="Arial"/>
              </a:rPr>
              <a:t>T</a:t>
            </a:r>
            <a:r>
              <a:rPr sz="1270" b="1">
                <a:latin typeface="Arial"/>
                <a:cs typeface="Arial"/>
              </a:rPr>
              <a:t>E</a:t>
            </a:r>
            <a:r>
              <a:rPr sz="1270" b="1" spc="-9">
                <a:latin typeface="Arial"/>
                <a:cs typeface="Arial"/>
              </a:rPr>
              <a:t>R</a:t>
            </a:r>
            <a:r>
              <a:rPr sz="1270" b="1" spc="14">
                <a:latin typeface="Arial"/>
                <a:cs typeface="Arial"/>
              </a:rPr>
              <a:t>N</a:t>
            </a:r>
            <a:r>
              <a:rPr sz="1270" b="1">
                <a:latin typeface="Arial"/>
                <a:cs typeface="Arial"/>
              </a:rPr>
              <a:t>A</a:t>
            </a:r>
            <a:endParaRPr lang="es-ES" sz="1270" b="1" dirty="0">
              <a:latin typeface="Arial"/>
              <a:cs typeface="Arial"/>
            </a:endParaRPr>
          </a:p>
          <a:p>
            <a:pPr marL="11515">
              <a:lnSpc>
                <a:spcPts val="1387"/>
              </a:lnSpc>
              <a:tabLst>
                <a:tab pos="1199323" algn="l"/>
                <a:tab pos="1636329" algn="l"/>
                <a:tab pos="2796500" algn="l"/>
                <a:tab pos="3777031" algn="l"/>
              </a:tabLst>
            </a:pPr>
            <a:r>
              <a:rPr sz="1270">
                <a:latin typeface="Arial"/>
                <a:cs typeface="Arial"/>
              </a:rPr>
              <a:t>6.1</a:t>
            </a:r>
            <a:r>
              <a:rPr sz="1270" dirty="0">
                <a:latin typeface="Arial"/>
                <a:cs typeface="Arial"/>
              </a:rPr>
              <a:t>.-</a:t>
            </a:r>
            <a:r>
              <a:rPr sz="1270" spc="-36" dirty="0">
                <a:latin typeface="Arial"/>
                <a:cs typeface="Arial"/>
              </a:rPr>
              <a:t> </a:t>
            </a:r>
            <a:r>
              <a:rPr sz="1270" spc="-5" dirty="0">
                <a:latin typeface="Arial"/>
                <a:cs typeface="Arial"/>
              </a:rPr>
              <a:t>Pruebas</a:t>
            </a:r>
            <a:r>
              <a:rPr sz="1270" spc="-32" dirty="0">
                <a:latin typeface="Arial"/>
                <a:cs typeface="Arial"/>
              </a:rPr>
              <a:t> </a:t>
            </a:r>
            <a:r>
              <a:rPr sz="1270" spc="-9" dirty="0">
                <a:latin typeface="Arial"/>
                <a:cs typeface="Arial"/>
              </a:rPr>
              <a:t>de</a:t>
            </a:r>
            <a:r>
              <a:rPr sz="1270" spc="-36" dirty="0">
                <a:latin typeface="Arial"/>
                <a:cs typeface="Arial"/>
              </a:rPr>
              <a:t> </a:t>
            </a:r>
            <a:r>
              <a:rPr sz="1270" spc="-5" dirty="0">
                <a:latin typeface="Arial"/>
                <a:cs typeface="Arial"/>
              </a:rPr>
              <a:t>aislamiento</a:t>
            </a:r>
            <a:r>
              <a:rPr sz="1270" spc="-36" dirty="0">
                <a:latin typeface="Arial"/>
                <a:cs typeface="Arial"/>
              </a:rPr>
              <a:t> </a:t>
            </a:r>
            <a:r>
              <a:rPr sz="1270" dirty="0">
                <a:latin typeface="Arial"/>
                <a:cs typeface="Arial"/>
              </a:rPr>
              <a:t>y</a:t>
            </a:r>
            <a:r>
              <a:rPr sz="1270" spc="-50" dirty="0">
                <a:latin typeface="Arial"/>
                <a:cs typeface="Arial"/>
              </a:rPr>
              <a:t> </a:t>
            </a:r>
            <a:r>
              <a:rPr sz="1270" spc="-5" dirty="0">
                <a:latin typeface="Arial"/>
                <a:cs typeface="Arial"/>
              </a:rPr>
              <a:t>otros</a:t>
            </a:r>
            <a:r>
              <a:rPr sz="1270" spc="-50" dirty="0">
                <a:latin typeface="Arial"/>
                <a:cs typeface="Arial"/>
              </a:rPr>
              <a:t> </a:t>
            </a:r>
            <a:r>
              <a:rPr sz="1270" spc="-5" dirty="0">
                <a:latin typeface="Arial"/>
                <a:cs typeface="Arial"/>
              </a:rPr>
              <a:t>tipos</a:t>
            </a:r>
            <a:r>
              <a:rPr sz="1270" spc="-40" dirty="0">
                <a:latin typeface="Arial"/>
                <a:cs typeface="Arial"/>
              </a:rPr>
              <a:t> </a:t>
            </a:r>
            <a:r>
              <a:rPr sz="1270" dirty="0">
                <a:latin typeface="Arial"/>
                <a:cs typeface="Arial"/>
              </a:rPr>
              <a:t>de</a:t>
            </a:r>
            <a:r>
              <a:rPr sz="1270" spc="-36" dirty="0">
                <a:latin typeface="Arial"/>
                <a:cs typeface="Arial"/>
              </a:rPr>
              <a:t> </a:t>
            </a:r>
            <a:r>
              <a:rPr sz="1270" spc="-5" dirty="0">
                <a:latin typeface="Arial"/>
                <a:cs typeface="Arial"/>
              </a:rPr>
              <a:t>pruebas</a:t>
            </a:r>
            <a:r>
              <a:rPr sz="1270" spc="-40" dirty="0">
                <a:latin typeface="Arial"/>
                <a:cs typeface="Arial"/>
              </a:rPr>
              <a:t> </a:t>
            </a:r>
            <a:r>
              <a:rPr sz="1270" dirty="0">
                <a:latin typeface="Arial"/>
                <a:cs typeface="Arial"/>
              </a:rPr>
              <a:t>en </a:t>
            </a:r>
            <a:r>
              <a:rPr sz="1270" spc="-340" dirty="0">
                <a:latin typeface="Arial"/>
                <a:cs typeface="Arial"/>
              </a:rPr>
              <a:t> </a:t>
            </a:r>
            <a:r>
              <a:rPr sz="1270" dirty="0">
                <a:latin typeface="Arial"/>
                <a:cs typeface="Arial"/>
              </a:rPr>
              <a:t>Corriente</a:t>
            </a:r>
            <a:r>
              <a:rPr sz="1270" spc="-5" dirty="0">
                <a:latin typeface="Arial"/>
                <a:cs typeface="Arial"/>
              </a:rPr>
              <a:t> Alterna para</a:t>
            </a:r>
            <a:r>
              <a:rPr sz="1270" spc="5" dirty="0">
                <a:latin typeface="Arial"/>
                <a:cs typeface="Arial"/>
              </a:rPr>
              <a:t> </a:t>
            </a:r>
            <a:r>
              <a:rPr sz="1270" spc="-5" dirty="0">
                <a:latin typeface="Arial"/>
                <a:cs typeface="Arial"/>
              </a:rPr>
              <a:t>Equipos</a:t>
            </a:r>
            <a:r>
              <a:rPr sz="1270" spc="-9" dirty="0">
                <a:latin typeface="Arial"/>
                <a:cs typeface="Arial"/>
              </a:rPr>
              <a:t> </a:t>
            </a:r>
            <a:r>
              <a:rPr sz="1270" dirty="0">
                <a:latin typeface="Arial"/>
                <a:cs typeface="Arial"/>
              </a:rPr>
              <a:t>con</a:t>
            </a:r>
            <a:r>
              <a:rPr sz="1270" spc="9" dirty="0">
                <a:latin typeface="Arial"/>
                <a:cs typeface="Arial"/>
              </a:rPr>
              <a:t> </a:t>
            </a:r>
            <a:r>
              <a:rPr sz="1270" spc="-5" dirty="0">
                <a:latin typeface="Arial"/>
                <a:cs typeface="Arial"/>
              </a:rPr>
              <a:t>Aislamiento</a:t>
            </a:r>
            <a:r>
              <a:rPr sz="1270" spc="9" dirty="0">
                <a:latin typeface="Arial"/>
                <a:cs typeface="Arial"/>
              </a:rPr>
              <a:t> </a:t>
            </a:r>
            <a:r>
              <a:rPr sz="1270" spc="-5" dirty="0">
                <a:latin typeface="Arial"/>
                <a:cs typeface="Arial"/>
              </a:rPr>
              <a:t>Sólido </a:t>
            </a:r>
            <a:r>
              <a:rPr sz="1270" dirty="0">
                <a:latin typeface="Arial"/>
                <a:cs typeface="Arial"/>
              </a:rPr>
              <a:t> 6.2.-</a:t>
            </a:r>
            <a:r>
              <a:rPr sz="1270" spc="50" dirty="0">
                <a:latin typeface="Arial"/>
                <a:cs typeface="Arial"/>
              </a:rPr>
              <a:t> </a:t>
            </a:r>
            <a:r>
              <a:rPr sz="1270" spc="-5" dirty="0">
                <a:latin typeface="Arial"/>
                <a:cs typeface="Arial"/>
              </a:rPr>
              <a:t>Pruebas</a:t>
            </a:r>
            <a:r>
              <a:rPr sz="1270" spc="54" dirty="0">
                <a:latin typeface="Arial"/>
                <a:cs typeface="Arial"/>
              </a:rPr>
              <a:t> </a:t>
            </a:r>
            <a:r>
              <a:rPr sz="1270" dirty="0">
                <a:latin typeface="Arial"/>
                <a:cs typeface="Arial"/>
              </a:rPr>
              <a:t>en</a:t>
            </a:r>
            <a:r>
              <a:rPr sz="1270" spc="36" dirty="0">
                <a:latin typeface="Arial"/>
                <a:cs typeface="Arial"/>
              </a:rPr>
              <a:t> </a:t>
            </a:r>
            <a:r>
              <a:rPr sz="1270" dirty="0">
                <a:latin typeface="Arial"/>
                <a:cs typeface="Arial"/>
              </a:rPr>
              <a:t>Corriente</a:t>
            </a:r>
            <a:r>
              <a:rPr sz="1270" spc="45" dirty="0">
                <a:latin typeface="Arial"/>
                <a:cs typeface="Arial"/>
              </a:rPr>
              <a:t> </a:t>
            </a:r>
            <a:r>
              <a:rPr sz="1270" spc="-5" dirty="0">
                <a:latin typeface="Arial"/>
                <a:cs typeface="Arial"/>
              </a:rPr>
              <a:t>Alterna</a:t>
            </a:r>
            <a:r>
              <a:rPr sz="1270" spc="40" dirty="0">
                <a:latin typeface="Arial"/>
                <a:cs typeface="Arial"/>
              </a:rPr>
              <a:t> </a:t>
            </a:r>
            <a:r>
              <a:rPr sz="1270" dirty="0">
                <a:latin typeface="Arial"/>
                <a:cs typeface="Arial"/>
              </a:rPr>
              <a:t>en</a:t>
            </a:r>
            <a:r>
              <a:rPr sz="1270" spc="54" dirty="0">
                <a:latin typeface="Arial"/>
                <a:cs typeface="Arial"/>
              </a:rPr>
              <a:t> </a:t>
            </a:r>
            <a:r>
              <a:rPr sz="1270" spc="-5" dirty="0">
                <a:latin typeface="Arial"/>
                <a:cs typeface="Arial"/>
              </a:rPr>
              <a:t>otro</a:t>
            </a:r>
            <a:r>
              <a:rPr sz="1270" spc="50" dirty="0">
                <a:latin typeface="Arial"/>
                <a:cs typeface="Arial"/>
              </a:rPr>
              <a:t> </a:t>
            </a:r>
            <a:r>
              <a:rPr sz="1270" spc="-5" dirty="0">
                <a:latin typeface="Arial"/>
                <a:cs typeface="Arial"/>
              </a:rPr>
              <a:t>Tipo</a:t>
            </a:r>
            <a:r>
              <a:rPr sz="1270" spc="50" dirty="0">
                <a:latin typeface="Arial"/>
                <a:cs typeface="Arial"/>
              </a:rPr>
              <a:t> </a:t>
            </a:r>
            <a:r>
              <a:rPr sz="1270" dirty="0">
                <a:latin typeface="Arial"/>
                <a:cs typeface="Arial"/>
              </a:rPr>
              <a:t>de </a:t>
            </a:r>
            <a:r>
              <a:rPr sz="1270" spc="-340" dirty="0">
                <a:latin typeface="Arial"/>
                <a:cs typeface="Arial"/>
              </a:rPr>
              <a:t> </a:t>
            </a:r>
            <a:r>
              <a:rPr sz="1270" spc="-5" dirty="0">
                <a:latin typeface="Arial"/>
                <a:cs typeface="Arial"/>
              </a:rPr>
              <a:t>Aislamiento</a:t>
            </a:r>
            <a:endParaRPr sz="1270">
              <a:latin typeface="Arial"/>
              <a:cs typeface="Arial"/>
            </a:endParaRPr>
          </a:p>
          <a:p>
            <a:pPr marL="11515" marR="5181">
              <a:lnSpc>
                <a:spcPts val="1460"/>
              </a:lnSpc>
              <a:spcBef>
                <a:spcPts val="40"/>
              </a:spcBef>
            </a:pPr>
            <a:r>
              <a:rPr sz="1270" dirty="0">
                <a:latin typeface="Arial"/>
                <a:cs typeface="Arial"/>
              </a:rPr>
              <a:t>6.3.-</a:t>
            </a:r>
            <a:r>
              <a:rPr sz="1270" spc="40" dirty="0">
                <a:latin typeface="Arial"/>
                <a:cs typeface="Arial"/>
              </a:rPr>
              <a:t> </a:t>
            </a:r>
            <a:r>
              <a:rPr sz="1270" spc="-5" dirty="0">
                <a:latin typeface="Arial"/>
                <a:cs typeface="Arial"/>
              </a:rPr>
              <a:t>Ejecución</a:t>
            </a:r>
            <a:r>
              <a:rPr sz="1270" spc="45" dirty="0">
                <a:latin typeface="Arial"/>
                <a:cs typeface="Arial"/>
              </a:rPr>
              <a:t> </a:t>
            </a:r>
            <a:r>
              <a:rPr sz="1270" dirty="0">
                <a:latin typeface="Arial"/>
                <a:cs typeface="Arial"/>
              </a:rPr>
              <a:t>de</a:t>
            </a:r>
            <a:r>
              <a:rPr sz="1270" spc="27" dirty="0">
                <a:latin typeface="Arial"/>
                <a:cs typeface="Arial"/>
              </a:rPr>
              <a:t> </a:t>
            </a:r>
            <a:r>
              <a:rPr sz="1270" spc="-5" dirty="0">
                <a:latin typeface="Arial"/>
                <a:cs typeface="Arial"/>
              </a:rPr>
              <a:t>Pruebas</a:t>
            </a:r>
            <a:r>
              <a:rPr sz="1270" spc="59" dirty="0">
                <a:latin typeface="Arial"/>
                <a:cs typeface="Arial"/>
              </a:rPr>
              <a:t> </a:t>
            </a:r>
            <a:r>
              <a:rPr sz="1270" dirty="0">
                <a:latin typeface="Arial"/>
                <a:cs typeface="Arial"/>
              </a:rPr>
              <a:t>en</a:t>
            </a:r>
            <a:r>
              <a:rPr sz="1270" spc="40" dirty="0">
                <a:latin typeface="Arial"/>
                <a:cs typeface="Arial"/>
              </a:rPr>
              <a:t> </a:t>
            </a:r>
            <a:r>
              <a:rPr sz="1270" spc="-5">
                <a:latin typeface="Arial"/>
                <a:cs typeface="Arial"/>
              </a:rPr>
              <a:t>Corriente</a:t>
            </a:r>
            <a:r>
              <a:rPr sz="1270" spc="45">
                <a:latin typeface="Arial"/>
                <a:cs typeface="Arial"/>
              </a:rPr>
              <a:t> </a:t>
            </a:r>
            <a:r>
              <a:rPr sz="1270" spc="-5">
                <a:latin typeface="Arial"/>
                <a:cs typeface="Arial"/>
              </a:rPr>
              <a:t>Alterna</a:t>
            </a:r>
            <a:endParaRPr sz="1270">
              <a:latin typeface="Arial"/>
              <a:cs typeface="Arial"/>
            </a:endParaRPr>
          </a:p>
        </p:txBody>
      </p:sp>
      <p:sp>
        <p:nvSpPr>
          <p:cNvPr id="11" name="16 Título"/>
          <p:cNvSpPr>
            <a:spLocks noGrp="1"/>
          </p:cNvSpPr>
          <p:nvPr>
            <p:ph type="title"/>
          </p:nvPr>
        </p:nvSpPr>
        <p:spPr>
          <a:xfrm>
            <a:off x="2029110" y="522152"/>
            <a:ext cx="8133783" cy="669821"/>
          </a:xfrm>
        </p:spPr>
        <p:txBody>
          <a:bodyPr/>
          <a:lstStyle/>
          <a:p>
            <a:pPr algn="ct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lang="es-AR" dirty="0"/>
          </a:p>
        </p:txBody>
      </p:sp>
      <p:sp>
        <p:nvSpPr>
          <p:cNvPr id="10" name="Rectángulo 9"/>
          <p:cNvSpPr/>
          <p:nvPr/>
        </p:nvSpPr>
        <p:spPr>
          <a:xfrm>
            <a:off x="0" y="0"/>
            <a:ext cx="12192000" cy="68580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extLst>
      <p:ext uri="{BB962C8B-B14F-4D97-AF65-F5344CB8AC3E}">
        <p14:creationId xmlns:p14="http://schemas.microsoft.com/office/powerpoint/2010/main" xmlns="" val="1761118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963464" y="1023449"/>
            <a:ext cx="8265301"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sz="1632"/>
          </a:p>
        </p:txBody>
      </p:sp>
      <p:sp>
        <p:nvSpPr>
          <p:cNvPr id="4" name="object 4"/>
          <p:cNvSpPr/>
          <p:nvPr/>
        </p:nvSpPr>
        <p:spPr>
          <a:xfrm>
            <a:off x="1899895" y="6431952"/>
            <a:ext cx="8325762"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sz="1632"/>
          </a:p>
        </p:txBody>
      </p:sp>
      <p:sp>
        <p:nvSpPr>
          <p:cNvPr id="6" name="object 6"/>
          <p:cNvSpPr txBox="1"/>
          <p:nvPr/>
        </p:nvSpPr>
        <p:spPr>
          <a:xfrm>
            <a:off x="2107188" y="1040850"/>
            <a:ext cx="2687346" cy="334835"/>
          </a:xfrm>
          <a:prstGeom prst="rect">
            <a:avLst/>
          </a:prstGeom>
          <a:solidFill>
            <a:srgbClr val="D2D2D2"/>
          </a:solidFill>
        </p:spPr>
        <p:txBody>
          <a:bodyPr vert="horz" wrap="square" lIns="0" tIns="0" rIns="0" bIns="0" rtlCol="0">
            <a:spAutoFit/>
          </a:bodyPr>
          <a:lstStyle/>
          <a:p>
            <a:pPr>
              <a:tabLst>
                <a:tab pos="414553" algn="l"/>
              </a:tabLst>
            </a:pPr>
            <a:r>
              <a:rPr sz="2176" b="1" spc="-5" dirty="0">
                <a:latin typeface="Tahoma"/>
                <a:cs typeface="Tahoma"/>
              </a:rPr>
              <a:t>1.	</a:t>
            </a:r>
            <a:r>
              <a:rPr sz="2176" b="1" spc="-9" dirty="0">
                <a:latin typeface="Tahoma"/>
                <a:cs typeface="Tahoma"/>
              </a:rPr>
              <a:t>INTRODUCCION</a:t>
            </a:r>
            <a:endParaRPr sz="2176">
              <a:latin typeface="Tahoma"/>
              <a:cs typeface="Tahoma"/>
            </a:endParaRPr>
          </a:p>
        </p:txBody>
      </p:sp>
      <p:sp>
        <p:nvSpPr>
          <p:cNvPr id="16" name="object 16"/>
          <p:cNvSpPr txBox="1"/>
          <p:nvPr/>
        </p:nvSpPr>
        <p:spPr>
          <a:xfrm>
            <a:off x="10127881" y="6151770"/>
            <a:ext cx="210750" cy="256480"/>
          </a:xfrm>
          <a:prstGeom prst="rect">
            <a:avLst/>
          </a:prstGeom>
        </p:spPr>
        <p:txBody>
          <a:bodyPr vert="horz" wrap="square" lIns="0" tIns="0" rIns="0" bIns="0" rtlCol="0">
            <a:spAutoFit/>
          </a:bodyPr>
          <a:lstStyle/>
          <a:p>
            <a:pPr marL="34546">
              <a:lnSpc>
                <a:spcPts val="1043"/>
              </a:lnSpc>
            </a:pPr>
            <a:fld id="{81D60167-4931-47E6-BA6A-407CBD079E47}" type="slidenum">
              <a:rPr sz="997" dirty="0">
                <a:latin typeface="Calibri"/>
                <a:cs typeface="Calibri"/>
              </a:rPr>
              <a:pPr marL="34546">
                <a:lnSpc>
                  <a:spcPts val="1043"/>
                </a:lnSpc>
              </a:pPr>
              <a:t>3</a:t>
            </a:fld>
            <a:endParaRPr sz="997">
              <a:latin typeface="Calibri"/>
              <a:cs typeface="Calibri"/>
            </a:endParaRPr>
          </a:p>
        </p:txBody>
      </p:sp>
      <p:sp>
        <p:nvSpPr>
          <p:cNvPr id="7" name="object 7"/>
          <p:cNvSpPr txBox="1"/>
          <p:nvPr/>
        </p:nvSpPr>
        <p:spPr>
          <a:xfrm>
            <a:off x="2095673" y="1611141"/>
            <a:ext cx="7345142" cy="1867004"/>
          </a:xfrm>
          <a:prstGeom prst="rect">
            <a:avLst/>
          </a:prstGeom>
        </p:spPr>
        <p:txBody>
          <a:bodyPr vert="horz" wrap="square" lIns="0" tIns="10940" rIns="0" bIns="0" rtlCol="0">
            <a:spAutoFit/>
          </a:bodyPr>
          <a:lstStyle/>
          <a:p>
            <a:pPr marL="11515">
              <a:spcBef>
                <a:spcPts val="86"/>
              </a:spcBef>
            </a:pPr>
            <a:r>
              <a:rPr sz="1723" b="1" spc="-5" dirty="0">
                <a:latin typeface="Arial"/>
                <a:cs typeface="Arial"/>
              </a:rPr>
              <a:t>Vida</a:t>
            </a:r>
            <a:r>
              <a:rPr sz="1723" b="1" dirty="0">
                <a:latin typeface="Arial"/>
                <a:cs typeface="Arial"/>
              </a:rPr>
              <a:t> </a:t>
            </a:r>
            <a:r>
              <a:rPr sz="1723" b="1" spc="-5" dirty="0">
                <a:latin typeface="Arial"/>
                <a:cs typeface="Arial"/>
              </a:rPr>
              <a:t>útil</a:t>
            </a:r>
            <a:r>
              <a:rPr sz="1723" b="1" spc="14" dirty="0">
                <a:latin typeface="Arial"/>
                <a:cs typeface="Arial"/>
              </a:rPr>
              <a:t> </a:t>
            </a:r>
            <a:r>
              <a:rPr sz="1723" b="1" spc="-5" dirty="0">
                <a:latin typeface="Arial"/>
                <a:cs typeface="Arial"/>
              </a:rPr>
              <a:t>de</a:t>
            </a:r>
            <a:r>
              <a:rPr sz="1723" b="1" spc="9" dirty="0">
                <a:latin typeface="Arial"/>
                <a:cs typeface="Arial"/>
              </a:rPr>
              <a:t> </a:t>
            </a:r>
            <a:r>
              <a:rPr lang="es-ES" sz="1723" b="1" spc="-5" dirty="0">
                <a:latin typeface="Arial"/>
                <a:cs typeface="Arial"/>
              </a:rPr>
              <a:t>transformadores</a:t>
            </a:r>
            <a:r>
              <a:rPr sz="1723" b="1" spc="14" dirty="0">
                <a:latin typeface="Arial"/>
                <a:cs typeface="Arial"/>
              </a:rPr>
              <a:t> </a:t>
            </a:r>
            <a:r>
              <a:rPr sz="1723" b="1" spc="-5" dirty="0">
                <a:latin typeface="Arial"/>
                <a:cs typeface="Arial"/>
              </a:rPr>
              <a:t>determinada</a:t>
            </a:r>
            <a:r>
              <a:rPr sz="1723" b="1" spc="9" dirty="0">
                <a:latin typeface="Arial"/>
                <a:cs typeface="Arial"/>
              </a:rPr>
              <a:t> </a:t>
            </a:r>
            <a:r>
              <a:rPr sz="1723" b="1" dirty="0">
                <a:latin typeface="Arial"/>
                <a:cs typeface="Arial"/>
              </a:rPr>
              <a:t>por</a:t>
            </a:r>
            <a:r>
              <a:rPr sz="1723" b="1" spc="-5" dirty="0">
                <a:latin typeface="Arial"/>
                <a:cs typeface="Arial"/>
              </a:rPr>
              <a:t> una</a:t>
            </a:r>
            <a:r>
              <a:rPr sz="1723" b="1" spc="9" dirty="0">
                <a:latin typeface="Arial"/>
                <a:cs typeface="Arial"/>
              </a:rPr>
              <a:t> </a:t>
            </a:r>
            <a:r>
              <a:rPr sz="1723" b="1" spc="-5" dirty="0">
                <a:latin typeface="Arial"/>
                <a:cs typeface="Arial"/>
              </a:rPr>
              <a:t>serie</a:t>
            </a:r>
            <a:r>
              <a:rPr sz="1723" b="1" dirty="0">
                <a:latin typeface="Arial"/>
                <a:cs typeface="Arial"/>
              </a:rPr>
              <a:t> de </a:t>
            </a:r>
            <a:r>
              <a:rPr sz="1723" b="1" spc="-5" dirty="0">
                <a:latin typeface="Arial"/>
                <a:cs typeface="Arial"/>
              </a:rPr>
              <a:t>factores:</a:t>
            </a:r>
            <a:endParaRPr sz="1723" dirty="0">
              <a:latin typeface="Arial"/>
              <a:cs typeface="Arial"/>
            </a:endParaRPr>
          </a:p>
          <a:p>
            <a:pPr>
              <a:spcBef>
                <a:spcPts val="23"/>
              </a:spcBef>
            </a:pPr>
            <a:endParaRPr sz="1723" dirty="0">
              <a:latin typeface="Arial"/>
              <a:cs typeface="Arial"/>
            </a:endParaRPr>
          </a:p>
          <a:p>
            <a:pPr marL="426067" indent="-207851">
              <a:buFont typeface="Symbol"/>
              <a:buChar char=""/>
              <a:tabLst>
                <a:tab pos="426642" algn="l"/>
              </a:tabLst>
            </a:pPr>
            <a:r>
              <a:rPr sz="1723" b="1" spc="-5" dirty="0">
                <a:latin typeface="Arial"/>
                <a:cs typeface="Arial"/>
              </a:rPr>
              <a:t>Calidad</a:t>
            </a:r>
            <a:r>
              <a:rPr sz="1723" b="1" spc="9" dirty="0">
                <a:latin typeface="Arial"/>
                <a:cs typeface="Arial"/>
              </a:rPr>
              <a:t> </a:t>
            </a:r>
            <a:r>
              <a:rPr sz="1723" b="1" spc="-5" dirty="0">
                <a:latin typeface="Arial"/>
                <a:cs typeface="Arial"/>
              </a:rPr>
              <a:t>de</a:t>
            </a:r>
            <a:r>
              <a:rPr sz="1723" b="1" spc="5" dirty="0">
                <a:latin typeface="Arial"/>
                <a:cs typeface="Arial"/>
              </a:rPr>
              <a:t> </a:t>
            </a:r>
            <a:r>
              <a:rPr sz="1723" b="1" spc="-5" dirty="0">
                <a:latin typeface="Arial"/>
                <a:cs typeface="Arial"/>
              </a:rPr>
              <a:t>los</a:t>
            </a:r>
            <a:r>
              <a:rPr sz="1723" b="1" spc="5" dirty="0">
                <a:latin typeface="Arial"/>
                <a:cs typeface="Arial"/>
              </a:rPr>
              <a:t> </a:t>
            </a:r>
            <a:r>
              <a:rPr sz="1723" b="1" spc="-5" dirty="0">
                <a:latin typeface="Arial"/>
                <a:cs typeface="Arial"/>
              </a:rPr>
              <a:t>materiales</a:t>
            </a:r>
            <a:r>
              <a:rPr sz="1723" b="1" spc="19" dirty="0">
                <a:latin typeface="Arial"/>
                <a:cs typeface="Arial"/>
              </a:rPr>
              <a:t> </a:t>
            </a:r>
            <a:r>
              <a:rPr sz="1723" b="1" spc="-5" dirty="0">
                <a:latin typeface="Arial"/>
                <a:cs typeface="Arial"/>
              </a:rPr>
              <a:t>utilizados</a:t>
            </a:r>
            <a:r>
              <a:rPr sz="1723" b="1" spc="14" dirty="0">
                <a:latin typeface="Arial"/>
                <a:cs typeface="Arial"/>
              </a:rPr>
              <a:t> </a:t>
            </a:r>
            <a:r>
              <a:rPr sz="1723" b="1" spc="-5" dirty="0">
                <a:latin typeface="Arial"/>
                <a:cs typeface="Arial"/>
              </a:rPr>
              <a:t>en</a:t>
            </a:r>
            <a:r>
              <a:rPr sz="1723" b="1" spc="5" dirty="0">
                <a:latin typeface="Arial"/>
                <a:cs typeface="Arial"/>
              </a:rPr>
              <a:t> </a:t>
            </a:r>
            <a:r>
              <a:rPr sz="1723" b="1" spc="-5" dirty="0">
                <a:latin typeface="Arial"/>
                <a:cs typeface="Arial"/>
              </a:rPr>
              <a:t>la</a:t>
            </a:r>
            <a:r>
              <a:rPr sz="1723" b="1" spc="5" dirty="0">
                <a:latin typeface="Arial"/>
                <a:cs typeface="Arial"/>
              </a:rPr>
              <a:t> </a:t>
            </a:r>
            <a:r>
              <a:rPr sz="1723" b="1" spc="-5" dirty="0" err="1">
                <a:latin typeface="Arial"/>
                <a:cs typeface="Arial"/>
              </a:rPr>
              <a:t>construcción</a:t>
            </a:r>
            <a:r>
              <a:rPr sz="1723" b="1" spc="-5" dirty="0">
                <a:latin typeface="Arial"/>
                <a:cs typeface="Arial"/>
              </a:rPr>
              <a:t>.</a:t>
            </a:r>
            <a:endParaRPr sz="1723" dirty="0">
              <a:latin typeface="Arial"/>
              <a:cs typeface="Arial"/>
            </a:endParaRPr>
          </a:p>
          <a:p>
            <a:pPr marL="426067" indent="-207851">
              <a:spcBef>
                <a:spcPts val="32"/>
              </a:spcBef>
              <a:buFont typeface="Symbol"/>
              <a:buChar char=""/>
              <a:tabLst>
                <a:tab pos="426642" algn="l"/>
              </a:tabLst>
            </a:pPr>
            <a:r>
              <a:rPr sz="1723" b="1" spc="-5" dirty="0">
                <a:latin typeface="Arial"/>
                <a:cs typeface="Arial"/>
              </a:rPr>
              <a:t>Calidad</a:t>
            </a:r>
            <a:r>
              <a:rPr sz="1723" b="1" dirty="0">
                <a:latin typeface="Arial"/>
                <a:cs typeface="Arial"/>
              </a:rPr>
              <a:t> </a:t>
            </a:r>
            <a:r>
              <a:rPr sz="1723" b="1" spc="-5" dirty="0">
                <a:latin typeface="Arial"/>
                <a:cs typeface="Arial"/>
              </a:rPr>
              <a:t>de</a:t>
            </a:r>
            <a:r>
              <a:rPr sz="1723" b="1" dirty="0">
                <a:latin typeface="Arial"/>
                <a:cs typeface="Arial"/>
              </a:rPr>
              <a:t> </a:t>
            </a:r>
            <a:r>
              <a:rPr sz="1723" b="1" spc="-5" dirty="0">
                <a:latin typeface="Arial"/>
                <a:cs typeface="Arial"/>
              </a:rPr>
              <a:t>la</a:t>
            </a:r>
            <a:r>
              <a:rPr sz="1723" b="1" spc="5" dirty="0">
                <a:latin typeface="Arial"/>
                <a:cs typeface="Arial"/>
              </a:rPr>
              <a:t> </a:t>
            </a:r>
            <a:r>
              <a:rPr sz="1723" b="1" spc="-5" dirty="0" err="1">
                <a:latin typeface="Arial"/>
                <a:cs typeface="Arial"/>
              </a:rPr>
              <a:t>construcción</a:t>
            </a:r>
            <a:r>
              <a:rPr sz="1723" b="1" spc="-5" dirty="0">
                <a:latin typeface="Arial"/>
                <a:cs typeface="Arial"/>
              </a:rPr>
              <a:t>.</a:t>
            </a:r>
            <a:endParaRPr sz="1723" dirty="0">
              <a:latin typeface="Arial"/>
              <a:cs typeface="Arial"/>
            </a:endParaRPr>
          </a:p>
          <a:p>
            <a:pPr marL="426067" indent="-207851">
              <a:spcBef>
                <a:spcPts val="36"/>
              </a:spcBef>
              <a:buFont typeface="Symbol"/>
              <a:buChar char=""/>
              <a:tabLst>
                <a:tab pos="426642" algn="l"/>
              </a:tabLst>
            </a:pPr>
            <a:r>
              <a:rPr sz="1723" b="1" spc="-5" dirty="0">
                <a:latin typeface="Arial"/>
                <a:cs typeface="Arial"/>
              </a:rPr>
              <a:t>Manejo</a:t>
            </a:r>
            <a:r>
              <a:rPr sz="1723" b="1" dirty="0">
                <a:latin typeface="Arial"/>
                <a:cs typeface="Arial"/>
              </a:rPr>
              <a:t> </a:t>
            </a:r>
            <a:r>
              <a:rPr sz="1723" b="1" spc="-5" dirty="0">
                <a:latin typeface="Arial"/>
                <a:cs typeface="Arial"/>
              </a:rPr>
              <a:t>del</a:t>
            </a:r>
            <a:r>
              <a:rPr sz="1723" b="1" dirty="0">
                <a:latin typeface="Arial"/>
                <a:cs typeface="Arial"/>
              </a:rPr>
              <a:t> </a:t>
            </a:r>
            <a:r>
              <a:rPr sz="1723" b="1" spc="-5" dirty="0">
                <a:latin typeface="Arial"/>
                <a:cs typeface="Arial"/>
              </a:rPr>
              <a:t>equipo</a:t>
            </a:r>
            <a:r>
              <a:rPr sz="1723" b="1" spc="5" dirty="0">
                <a:latin typeface="Arial"/>
                <a:cs typeface="Arial"/>
              </a:rPr>
              <a:t> </a:t>
            </a:r>
            <a:r>
              <a:rPr sz="1723" b="1" spc="-5" dirty="0">
                <a:latin typeface="Arial"/>
                <a:cs typeface="Arial"/>
              </a:rPr>
              <a:t>durante el</a:t>
            </a:r>
            <a:r>
              <a:rPr sz="1723" b="1" spc="27" dirty="0">
                <a:latin typeface="Arial"/>
                <a:cs typeface="Arial"/>
              </a:rPr>
              <a:t> </a:t>
            </a:r>
            <a:r>
              <a:rPr sz="1723" b="1" spc="-5" dirty="0">
                <a:latin typeface="Arial"/>
                <a:cs typeface="Arial"/>
              </a:rPr>
              <a:t>transporte</a:t>
            </a:r>
            <a:r>
              <a:rPr sz="1723" b="1" spc="5" dirty="0">
                <a:latin typeface="Arial"/>
                <a:cs typeface="Arial"/>
              </a:rPr>
              <a:t> </a:t>
            </a:r>
            <a:r>
              <a:rPr sz="1723" b="1" spc="-5" dirty="0">
                <a:latin typeface="Arial"/>
                <a:cs typeface="Arial"/>
              </a:rPr>
              <a:t>e</a:t>
            </a:r>
            <a:r>
              <a:rPr sz="1723" b="1" dirty="0">
                <a:latin typeface="Arial"/>
                <a:cs typeface="Arial"/>
              </a:rPr>
              <a:t> </a:t>
            </a:r>
            <a:r>
              <a:rPr sz="1723" b="1" spc="-5" dirty="0">
                <a:latin typeface="Arial"/>
                <a:cs typeface="Arial"/>
              </a:rPr>
              <a:t>instalación.</a:t>
            </a:r>
            <a:endParaRPr sz="1723" dirty="0">
              <a:latin typeface="Arial"/>
              <a:cs typeface="Arial"/>
            </a:endParaRPr>
          </a:p>
          <a:p>
            <a:pPr marL="426067" indent="-207851">
              <a:spcBef>
                <a:spcPts val="32"/>
              </a:spcBef>
              <a:buFont typeface="Symbol"/>
              <a:buChar char=""/>
              <a:tabLst>
                <a:tab pos="426642" algn="l"/>
              </a:tabLst>
            </a:pPr>
            <a:r>
              <a:rPr sz="1723" b="1" spc="-5" dirty="0">
                <a:latin typeface="Arial"/>
                <a:cs typeface="Arial"/>
              </a:rPr>
              <a:t>Régimen</a:t>
            </a:r>
            <a:r>
              <a:rPr sz="1723" b="1" spc="-9" dirty="0">
                <a:latin typeface="Arial"/>
                <a:cs typeface="Arial"/>
              </a:rPr>
              <a:t> </a:t>
            </a:r>
            <a:r>
              <a:rPr sz="1723" b="1" dirty="0">
                <a:latin typeface="Arial"/>
                <a:cs typeface="Arial"/>
              </a:rPr>
              <a:t>de</a:t>
            </a:r>
            <a:r>
              <a:rPr sz="1723" b="1" spc="-5" dirty="0">
                <a:latin typeface="Arial"/>
                <a:cs typeface="Arial"/>
              </a:rPr>
              <a:t> </a:t>
            </a:r>
            <a:r>
              <a:rPr sz="1723" b="1" spc="-5" dirty="0" err="1">
                <a:latin typeface="Arial"/>
                <a:cs typeface="Arial"/>
              </a:rPr>
              <a:t>operación</a:t>
            </a:r>
            <a:r>
              <a:rPr sz="1723" b="1" spc="-5" dirty="0">
                <a:latin typeface="Arial"/>
                <a:cs typeface="Arial"/>
              </a:rPr>
              <a:t>.</a:t>
            </a:r>
            <a:endParaRPr sz="1723" dirty="0">
              <a:latin typeface="Arial"/>
              <a:cs typeface="Arial"/>
            </a:endParaRPr>
          </a:p>
          <a:p>
            <a:pPr marL="426067" indent="-207851">
              <a:spcBef>
                <a:spcPts val="23"/>
              </a:spcBef>
              <a:buFont typeface="Symbol"/>
              <a:buChar char=""/>
              <a:tabLst>
                <a:tab pos="426642" algn="l"/>
              </a:tabLst>
            </a:pPr>
            <a:r>
              <a:rPr sz="1723" b="1" spc="-5" dirty="0" err="1">
                <a:latin typeface="Arial"/>
                <a:cs typeface="Arial"/>
              </a:rPr>
              <a:t>Mantenimientodurante</a:t>
            </a:r>
            <a:r>
              <a:rPr sz="1723" b="1" spc="5" dirty="0">
                <a:latin typeface="Arial"/>
                <a:cs typeface="Arial"/>
              </a:rPr>
              <a:t> </a:t>
            </a:r>
            <a:r>
              <a:rPr sz="1723" b="1" spc="-5" dirty="0">
                <a:latin typeface="Arial"/>
                <a:cs typeface="Arial"/>
              </a:rPr>
              <a:t>su</a:t>
            </a:r>
            <a:r>
              <a:rPr sz="1723" b="1" spc="19" dirty="0">
                <a:latin typeface="Arial"/>
                <a:cs typeface="Arial"/>
              </a:rPr>
              <a:t> </a:t>
            </a:r>
            <a:r>
              <a:rPr sz="1723" b="1" spc="-9" dirty="0">
                <a:latin typeface="Arial"/>
                <a:cs typeface="Arial"/>
              </a:rPr>
              <a:t>vida</a:t>
            </a:r>
            <a:r>
              <a:rPr sz="1723" b="1" spc="9" dirty="0">
                <a:latin typeface="Arial"/>
                <a:cs typeface="Arial"/>
              </a:rPr>
              <a:t> </a:t>
            </a:r>
            <a:r>
              <a:rPr sz="1723" b="1" spc="-5" dirty="0">
                <a:latin typeface="Arial"/>
                <a:cs typeface="Arial"/>
              </a:rPr>
              <a:t>útil.</a:t>
            </a:r>
            <a:endParaRPr sz="1723" dirty="0">
              <a:latin typeface="Arial"/>
              <a:cs typeface="Arial"/>
            </a:endParaRPr>
          </a:p>
        </p:txBody>
      </p:sp>
      <p:sp>
        <p:nvSpPr>
          <p:cNvPr id="8" name="object 8"/>
          <p:cNvSpPr txBox="1"/>
          <p:nvPr/>
        </p:nvSpPr>
        <p:spPr>
          <a:xfrm>
            <a:off x="5358146" y="3725201"/>
            <a:ext cx="4746473" cy="243656"/>
          </a:xfrm>
          <a:prstGeom prst="rect">
            <a:avLst/>
          </a:prstGeom>
          <a:solidFill>
            <a:srgbClr val="FFFF00"/>
          </a:solidFill>
        </p:spPr>
        <p:txBody>
          <a:bodyPr vert="horz" wrap="square" lIns="0" tIns="0" rIns="0" bIns="0" rtlCol="0">
            <a:spAutoFit/>
          </a:bodyPr>
          <a:lstStyle/>
          <a:p>
            <a:pPr>
              <a:lnSpc>
                <a:spcPts val="1945"/>
              </a:lnSpc>
            </a:pPr>
            <a:r>
              <a:rPr sz="1723" b="1" spc="-5" dirty="0">
                <a:latin typeface="Arial"/>
                <a:cs typeface="Arial"/>
              </a:rPr>
              <a:t>normas</a:t>
            </a:r>
            <a:r>
              <a:rPr sz="1723" b="1" spc="40" dirty="0">
                <a:latin typeface="Arial"/>
                <a:cs typeface="Arial"/>
              </a:rPr>
              <a:t> </a:t>
            </a:r>
            <a:r>
              <a:rPr sz="1723" b="1" spc="-5" dirty="0">
                <a:latin typeface="Arial"/>
                <a:cs typeface="Arial"/>
              </a:rPr>
              <a:t>Internacionales</a:t>
            </a:r>
            <a:r>
              <a:rPr sz="1723" b="1" spc="19" dirty="0">
                <a:latin typeface="Arial"/>
                <a:cs typeface="Arial"/>
              </a:rPr>
              <a:t> </a:t>
            </a:r>
            <a:r>
              <a:rPr sz="1723" b="1" spc="-5" dirty="0">
                <a:latin typeface="Arial"/>
                <a:cs typeface="Arial"/>
              </a:rPr>
              <a:t>(ANSI,</a:t>
            </a:r>
            <a:r>
              <a:rPr sz="1723" b="1" spc="27" dirty="0">
                <a:latin typeface="Arial"/>
                <a:cs typeface="Arial"/>
              </a:rPr>
              <a:t> </a:t>
            </a:r>
            <a:r>
              <a:rPr sz="1723" b="1" dirty="0">
                <a:latin typeface="Arial"/>
                <a:cs typeface="Arial"/>
              </a:rPr>
              <a:t>IEEE,</a:t>
            </a:r>
            <a:r>
              <a:rPr sz="1723" b="1" spc="9" dirty="0">
                <a:latin typeface="Arial"/>
                <a:cs typeface="Arial"/>
              </a:rPr>
              <a:t> </a:t>
            </a:r>
            <a:r>
              <a:rPr sz="1723" b="1" dirty="0">
                <a:latin typeface="Arial"/>
                <a:cs typeface="Arial"/>
              </a:rPr>
              <a:t>IEC,</a:t>
            </a:r>
            <a:r>
              <a:rPr sz="1723" b="1" spc="14" dirty="0">
                <a:latin typeface="Arial"/>
                <a:cs typeface="Arial"/>
              </a:rPr>
              <a:t> </a:t>
            </a:r>
            <a:r>
              <a:rPr sz="1723" b="1" spc="-5" dirty="0">
                <a:latin typeface="Arial"/>
                <a:cs typeface="Arial"/>
              </a:rPr>
              <a:t>etc)</a:t>
            </a:r>
            <a:endParaRPr sz="1723">
              <a:latin typeface="Arial"/>
              <a:cs typeface="Arial"/>
            </a:endParaRPr>
          </a:p>
        </p:txBody>
      </p:sp>
      <p:sp>
        <p:nvSpPr>
          <p:cNvPr id="9" name="object 9"/>
          <p:cNvSpPr txBox="1"/>
          <p:nvPr/>
        </p:nvSpPr>
        <p:spPr>
          <a:xfrm>
            <a:off x="1888378" y="3698483"/>
            <a:ext cx="8414438" cy="276184"/>
          </a:xfrm>
          <a:prstGeom prst="rect">
            <a:avLst/>
          </a:prstGeom>
        </p:spPr>
        <p:txBody>
          <a:bodyPr vert="horz" wrap="square" lIns="0" tIns="10940" rIns="0" bIns="0" rtlCol="0">
            <a:spAutoFit/>
          </a:bodyPr>
          <a:lstStyle/>
          <a:p>
            <a:pPr marL="218791" indent="-207276">
              <a:spcBef>
                <a:spcPts val="86"/>
              </a:spcBef>
              <a:buFont typeface="Wingdings"/>
              <a:buChar char=""/>
              <a:tabLst>
                <a:tab pos="218791" algn="l"/>
                <a:tab pos="8280103" algn="l"/>
              </a:tabLst>
            </a:pPr>
            <a:r>
              <a:rPr sz="1723" b="1" spc="-5" dirty="0">
                <a:latin typeface="Arial"/>
                <a:cs typeface="Arial"/>
              </a:rPr>
              <a:t>L</a:t>
            </a:r>
            <a:r>
              <a:rPr sz="1723" b="1" dirty="0">
                <a:latin typeface="Arial"/>
                <a:cs typeface="Arial"/>
              </a:rPr>
              <a:t>a</a:t>
            </a:r>
            <a:r>
              <a:rPr sz="1723" b="1" spc="-5" dirty="0">
                <a:latin typeface="Arial"/>
                <a:cs typeface="Arial"/>
              </a:rPr>
              <a:t>s</a:t>
            </a:r>
            <a:r>
              <a:rPr sz="1723" b="1" spc="19" dirty="0">
                <a:latin typeface="Arial"/>
                <a:cs typeface="Arial"/>
              </a:rPr>
              <a:t> </a:t>
            </a:r>
            <a:r>
              <a:rPr sz="1723" b="1" spc="-5" dirty="0">
                <a:latin typeface="Arial"/>
                <a:cs typeface="Arial"/>
              </a:rPr>
              <a:t>pru</a:t>
            </a:r>
            <a:r>
              <a:rPr sz="1723" b="1" dirty="0">
                <a:latin typeface="Arial"/>
                <a:cs typeface="Arial"/>
              </a:rPr>
              <a:t>e</a:t>
            </a:r>
            <a:r>
              <a:rPr sz="1723" b="1" spc="-5" dirty="0">
                <a:latin typeface="Arial"/>
                <a:cs typeface="Arial"/>
              </a:rPr>
              <a:t>b</a:t>
            </a:r>
            <a:r>
              <a:rPr sz="1723" b="1" dirty="0">
                <a:latin typeface="Arial"/>
                <a:cs typeface="Arial"/>
              </a:rPr>
              <a:t>a</a:t>
            </a:r>
            <a:r>
              <a:rPr sz="1723" b="1" spc="-5" dirty="0">
                <a:latin typeface="Arial"/>
                <a:cs typeface="Arial"/>
              </a:rPr>
              <a:t>s</a:t>
            </a:r>
            <a:r>
              <a:rPr sz="1723" b="1" spc="19" dirty="0">
                <a:latin typeface="Arial"/>
                <a:cs typeface="Arial"/>
              </a:rPr>
              <a:t> </a:t>
            </a:r>
            <a:r>
              <a:rPr sz="1723" b="1" spc="-5" dirty="0">
                <a:latin typeface="Arial"/>
                <a:cs typeface="Arial"/>
              </a:rPr>
              <a:t>es</a:t>
            </a:r>
            <a:r>
              <a:rPr sz="1723" b="1" dirty="0">
                <a:latin typeface="Arial"/>
                <a:cs typeface="Arial"/>
              </a:rPr>
              <a:t>t</a:t>
            </a:r>
            <a:r>
              <a:rPr sz="1723" b="1" spc="-5" dirty="0">
                <a:latin typeface="Arial"/>
                <a:cs typeface="Arial"/>
              </a:rPr>
              <a:t>án</a:t>
            </a:r>
            <a:r>
              <a:rPr sz="1723" b="1" spc="23" dirty="0">
                <a:latin typeface="Arial"/>
                <a:cs typeface="Arial"/>
              </a:rPr>
              <a:t> </a:t>
            </a:r>
            <a:r>
              <a:rPr sz="1723" b="1" spc="-5" dirty="0">
                <a:latin typeface="Arial"/>
                <a:cs typeface="Arial"/>
              </a:rPr>
              <a:t>b</a:t>
            </a:r>
            <a:r>
              <a:rPr sz="1723" b="1" dirty="0">
                <a:latin typeface="Arial"/>
                <a:cs typeface="Arial"/>
              </a:rPr>
              <a:t>a</a:t>
            </a:r>
            <a:r>
              <a:rPr sz="1723" b="1" spc="-5" dirty="0">
                <a:latin typeface="Arial"/>
                <a:cs typeface="Arial"/>
              </a:rPr>
              <a:t>sa</a:t>
            </a:r>
            <a:r>
              <a:rPr sz="1723" b="1" dirty="0">
                <a:latin typeface="Arial"/>
                <a:cs typeface="Arial"/>
              </a:rPr>
              <a:t>d</a:t>
            </a:r>
            <a:r>
              <a:rPr sz="1723" b="1" spc="-5" dirty="0">
                <a:latin typeface="Arial"/>
                <a:cs typeface="Arial"/>
              </a:rPr>
              <a:t>as</a:t>
            </a:r>
            <a:r>
              <a:rPr sz="1723" b="1" spc="23" dirty="0">
                <a:latin typeface="Arial"/>
                <a:cs typeface="Arial"/>
              </a:rPr>
              <a:t> </a:t>
            </a:r>
            <a:r>
              <a:rPr sz="1723" b="1" spc="-5" dirty="0">
                <a:latin typeface="Arial"/>
                <a:cs typeface="Arial"/>
              </a:rPr>
              <a:t>en</a:t>
            </a:r>
            <a:r>
              <a:rPr sz="1723" b="1" dirty="0">
                <a:latin typeface="Arial"/>
                <a:cs typeface="Arial"/>
              </a:rPr>
              <a:t>	</a:t>
            </a:r>
            <a:r>
              <a:rPr sz="1723" b="1" spc="-5" dirty="0">
                <a:latin typeface="Arial"/>
                <a:cs typeface="Arial"/>
              </a:rPr>
              <a:t>y</a:t>
            </a:r>
            <a:endParaRPr sz="1723">
              <a:latin typeface="Arial"/>
              <a:cs typeface="Arial"/>
            </a:endParaRPr>
          </a:p>
        </p:txBody>
      </p:sp>
      <p:sp>
        <p:nvSpPr>
          <p:cNvPr id="10" name="object 10"/>
          <p:cNvSpPr txBox="1"/>
          <p:nvPr/>
        </p:nvSpPr>
        <p:spPr>
          <a:xfrm>
            <a:off x="2095673" y="3950001"/>
            <a:ext cx="8193899" cy="276184"/>
          </a:xfrm>
          <a:prstGeom prst="rect">
            <a:avLst/>
          </a:prstGeom>
        </p:spPr>
        <p:txBody>
          <a:bodyPr vert="horz" wrap="square" lIns="0" tIns="10940" rIns="0" bIns="0" rtlCol="0">
            <a:spAutoFit/>
          </a:bodyPr>
          <a:lstStyle/>
          <a:p>
            <a:pPr marL="11515">
              <a:spcBef>
                <a:spcPts val="86"/>
              </a:spcBef>
            </a:pPr>
            <a:r>
              <a:rPr sz="1723" b="1" spc="-5" dirty="0">
                <a:latin typeface="Arial"/>
                <a:cs typeface="Arial"/>
              </a:rPr>
              <a:t>en</a:t>
            </a:r>
            <a:r>
              <a:rPr sz="1723" b="1" spc="5" dirty="0">
                <a:latin typeface="Arial"/>
                <a:cs typeface="Arial"/>
              </a:rPr>
              <a:t> </a:t>
            </a:r>
            <a:r>
              <a:rPr sz="1723" b="1" spc="-5" dirty="0">
                <a:latin typeface="Arial"/>
                <a:cs typeface="Arial"/>
              </a:rPr>
              <a:t>la</a:t>
            </a:r>
            <a:r>
              <a:rPr sz="1723" b="1" spc="5" dirty="0">
                <a:latin typeface="Arial"/>
                <a:cs typeface="Arial"/>
              </a:rPr>
              <a:t> </a:t>
            </a:r>
            <a:r>
              <a:rPr sz="1723" b="1" spc="-5" dirty="0">
                <a:latin typeface="Arial"/>
                <a:cs typeface="Arial"/>
              </a:rPr>
              <a:t>experiencia</a:t>
            </a:r>
            <a:r>
              <a:rPr sz="1723" b="1" dirty="0">
                <a:latin typeface="Arial"/>
                <a:cs typeface="Arial"/>
              </a:rPr>
              <a:t> </a:t>
            </a:r>
            <a:r>
              <a:rPr sz="1723" b="1" spc="-5" dirty="0">
                <a:latin typeface="Arial"/>
                <a:cs typeface="Arial"/>
              </a:rPr>
              <a:t>del</a:t>
            </a:r>
            <a:r>
              <a:rPr sz="1723" b="1" spc="23" dirty="0">
                <a:latin typeface="Arial"/>
                <a:cs typeface="Arial"/>
              </a:rPr>
              <a:t> </a:t>
            </a:r>
            <a:r>
              <a:rPr sz="1723" b="1" spc="-5" dirty="0">
                <a:latin typeface="Arial"/>
                <a:cs typeface="Arial"/>
              </a:rPr>
              <a:t>personal</a:t>
            </a:r>
            <a:r>
              <a:rPr sz="1723" b="1" dirty="0">
                <a:latin typeface="Arial"/>
                <a:cs typeface="Arial"/>
              </a:rPr>
              <a:t> </a:t>
            </a:r>
            <a:r>
              <a:rPr sz="1723" b="1" spc="-5" dirty="0">
                <a:latin typeface="Arial"/>
                <a:cs typeface="Arial"/>
              </a:rPr>
              <a:t>que</a:t>
            </a:r>
            <a:r>
              <a:rPr sz="1723" b="1" spc="14" dirty="0">
                <a:latin typeface="Arial"/>
                <a:cs typeface="Arial"/>
              </a:rPr>
              <a:t> </a:t>
            </a:r>
            <a:r>
              <a:rPr sz="1723" b="1" spc="-5" dirty="0">
                <a:latin typeface="Arial"/>
                <a:cs typeface="Arial"/>
              </a:rPr>
              <a:t>por</a:t>
            </a:r>
            <a:r>
              <a:rPr sz="1723" b="1" dirty="0">
                <a:latin typeface="Arial"/>
                <a:cs typeface="Arial"/>
              </a:rPr>
              <a:t> </a:t>
            </a:r>
            <a:r>
              <a:rPr sz="1723" b="1" spc="-5" dirty="0">
                <a:latin typeface="Arial"/>
                <a:cs typeface="Arial"/>
              </a:rPr>
              <a:t>años</a:t>
            </a:r>
            <a:r>
              <a:rPr sz="1723" b="1" spc="5" dirty="0">
                <a:latin typeface="Arial"/>
                <a:cs typeface="Arial"/>
              </a:rPr>
              <a:t> </a:t>
            </a:r>
            <a:r>
              <a:rPr sz="1723" b="1" dirty="0">
                <a:latin typeface="Arial"/>
                <a:cs typeface="Arial"/>
              </a:rPr>
              <a:t>ha </a:t>
            </a:r>
            <a:r>
              <a:rPr sz="1723" b="1" spc="-5" dirty="0">
                <a:latin typeface="Arial"/>
                <a:cs typeface="Arial"/>
              </a:rPr>
              <a:t>mantenido</a:t>
            </a:r>
            <a:r>
              <a:rPr sz="1723" b="1" spc="9" dirty="0">
                <a:latin typeface="Arial"/>
                <a:cs typeface="Arial"/>
              </a:rPr>
              <a:t> </a:t>
            </a:r>
            <a:r>
              <a:rPr sz="1723" b="1" spc="-5" dirty="0">
                <a:latin typeface="Arial"/>
                <a:cs typeface="Arial"/>
              </a:rPr>
              <a:t>el</a:t>
            </a:r>
            <a:r>
              <a:rPr sz="1723" b="1" dirty="0">
                <a:latin typeface="Arial"/>
                <a:cs typeface="Arial"/>
              </a:rPr>
              <a:t> </a:t>
            </a:r>
            <a:r>
              <a:rPr sz="1723" b="1" spc="-5" dirty="0">
                <a:latin typeface="Arial"/>
                <a:cs typeface="Arial"/>
              </a:rPr>
              <a:t>sistema</a:t>
            </a:r>
            <a:r>
              <a:rPr sz="1723" b="1" spc="5" dirty="0">
                <a:latin typeface="Arial"/>
                <a:cs typeface="Arial"/>
              </a:rPr>
              <a:t> </a:t>
            </a:r>
            <a:r>
              <a:rPr sz="1723" b="1" dirty="0">
                <a:latin typeface="Arial"/>
                <a:cs typeface="Arial"/>
              </a:rPr>
              <a:t>eléctrico.</a:t>
            </a:r>
            <a:endParaRPr sz="1723">
              <a:latin typeface="Arial"/>
              <a:cs typeface="Arial"/>
            </a:endParaRPr>
          </a:p>
        </p:txBody>
      </p:sp>
      <p:sp>
        <p:nvSpPr>
          <p:cNvPr id="11" name="object 11"/>
          <p:cNvSpPr txBox="1"/>
          <p:nvPr/>
        </p:nvSpPr>
        <p:spPr>
          <a:xfrm>
            <a:off x="1899895" y="4479755"/>
            <a:ext cx="207294" cy="243656"/>
          </a:xfrm>
          <a:prstGeom prst="rect">
            <a:avLst/>
          </a:prstGeom>
          <a:solidFill>
            <a:srgbClr val="FFFF00"/>
          </a:solidFill>
        </p:spPr>
        <p:txBody>
          <a:bodyPr vert="horz" wrap="square" lIns="0" tIns="0" rIns="0" bIns="0" rtlCol="0">
            <a:spAutoFit/>
          </a:bodyPr>
          <a:lstStyle/>
          <a:p>
            <a:pPr>
              <a:lnSpc>
                <a:spcPts val="1945"/>
              </a:lnSpc>
            </a:pPr>
            <a:r>
              <a:rPr sz="1723" spc="-5" dirty="0">
                <a:latin typeface="Wingdings"/>
                <a:cs typeface="Wingdings"/>
              </a:rPr>
              <a:t></a:t>
            </a:r>
            <a:endParaRPr sz="1723">
              <a:latin typeface="Wingdings"/>
              <a:cs typeface="Wingdings"/>
            </a:endParaRPr>
          </a:p>
        </p:txBody>
      </p:sp>
      <p:sp>
        <p:nvSpPr>
          <p:cNvPr id="12" name="object 12"/>
          <p:cNvSpPr txBox="1"/>
          <p:nvPr/>
        </p:nvSpPr>
        <p:spPr>
          <a:xfrm>
            <a:off x="2095674" y="4453036"/>
            <a:ext cx="5166821" cy="819281"/>
          </a:xfrm>
          <a:prstGeom prst="rect">
            <a:avLst/>
          </a:prstGeom>
        </p:spPr>
        <p:txBody>
          <a:bodyPr vert="horz" wrap="square" lIns="0" tIns="10940" rIns="0" bIns="0" rtlCol="0">
            <a:spAutoFit/>
          </a:bodyPr>
          <a:lstStyle/>
          <a:p>
            <a:pPr marL="11515">
              <a:spcBef>
                <a:spcPts val="86"/>
              </a:spcBef>
            </a:pPr>
            <a:r>
              <a:rPr sz="1723" b="1" spc="-5" dirty="0">
                <a:latin typeface="Arial"/>
                <a:cs typeface="Arial"/>
              </a:rPr>
              <a:t>Verificar</a:t>
            </a:r>
            <a:r>
              <a:rPr sz="1723" b="1" spc="185" dirty="0">
                <a:latin typeface="Arial"/>
                <a:cs typeface="Arial"/>
              </a:rPr>
              <a:t> </a:t>
            </a:r>
            <a:r>
              <a:rPr sz="1723" b="1" spc="-5">
                <a:latin typeface="Arial"/>
                <a:cs typeface="Arial"/>
              </a:rPr>
              <a:t>las</a:t>
            </a:r>
            <a:r>
              <a:rPr sz="1723" b="1" spc="213">
                <a:latin typeface="Arial"/>
                <a:cs typeface="Arial"/>
              </a:rPr>
              <a:t> </a:t>
            </a:r>
            <a:r>
              <a:rPr sz="1723" b="1" spc="-5">
                <a:latin typeface="Arial"/>
                <a:cs typeface="Arial"/>
              </a:rPr>
              <a:t>condiciones</a:t>
            </a:r>
            <a:r>
              <a:rPr sz="1723" b="1" spc="208">
                <a:latin typeface="Arial"/>
                <a:cs typeface="Arial"/>
              </a:rPr>
              <a:t> </a:t>
            </a:r>
            <a:r>
              <a:rPr sz="1723" b="1" spc="-5">
                <a:latin typeface="Arial"/>
                <a:cs typeface="Arial"/>
              </a:rPr>
              <a:t>para</a:t>
            </a:r>
            <a:r>
              <a:rPr lang="es-ES" sz="1723" b="1" spc="-5" dirty="0">
                <a:latin typeface="Arial"/>
                <a:cs typeface="Arial"/>
              </a:rPr>
              <a:t> </a:t>
            </a:r>
            <a:r>
              <a:rPr lang="es-AR" sz="1723" b="1" spc="-5" dirty="0">
                <a:latin typeface="Arial"/>
                <a:cs typeface="Arial"/>
              </a:rPr>
              <a:t>garantizar</a:t>
            </a:r>
            <a:r>
              <a:rPr lang="es-AR" sz="1723" b="1" spc="204" dirty="0">
                <a:latin typeface="Arial"/>
                <a:cs typeface="Arial"/>
              </a:rPr>
              <a:t> </a:t>
            </a:r>
            <a:r>
              <a:rPr lang="es-AR" sz="1723" b="1" spc="-5" dirty="0">
                <a:latin typeface="Arial"/>
                <a:cs typeface="Arial"/>
              </a:rPr>
              <a:t>la</a:t>
            </a:r>
            <a:r>
              <a:rPr lang="es-AR" sz="1723" b="1" spc="204" dirty="0">
                <a:latin typeface="Arial"/>
                <a:cs typeface="Arial"/>
              </a:rPr>
              <a:t> </a:t>
            </a:r>
            <a:r>
              <a:rPr lang="es-AR" sz="1723" b="1" spc="-5" dirty="0">
                <a:latin typeface="Arial"/>
                <a:cs typeface="Arial"/>
              </a:rPr>
              <a:t>confiabilidad</a:t>
            </a:r>
            <a:r>
              <a:rPr lang="es-AR" sz="1723" b="1" spc="204" dirty="0">
                <a:latin typeface="Arial"/>
                <a:cs typeface="Arial"/>
              </a:rPr>
              <a:t> </a:t>
            </a:r>
            <a:r>
              <a:rPr lang="es-AR" sz="1723" b="1" spc="-5" dirty="0">
                <a:latin typeface="Arial"/>
                <a:cs typeface="Arial"/>
              </a:rPr>
              <a:t>y</a:t>
            </a:r>
            <a:endParaRPr lang="es-AR" sz="1723" dirty="0">
              <a:latin typeface="Arial"/>
              <a:cs typeface="Arial"/>
            </a:endParaRPr>
          </a:p>
          <a:p>
            <a:pPr marL="11515">
              <a:spcBef>
                <a:spcPts val="86"/>
              </a:spcBef>
            </a:pPr>
            <a:endParaRPr sz="1723">
              <a:latin typeface="Arial"/>
              <a:cs typeface="Arial"/>
            </a:endParaRPr>
          </a:p>
        </p:txBody>
      </p:sp>
      <p:sp>
        <p:nvSpPr>
          <p:cNvPr id="14" name="object 14"/>
          <p:cNvSpPr txBox="1"/>
          <p:nvPr/>
        </p:nvSpPr>
        <p:spPr>
          <a:xfrm>
            <a:off x="2107188" y="4731272"/>
            <a:ext cx="3526313" cy="243656"/>
          </a:xfrm>
          <a:prstGeom prst="rect">
            <a:avLst/>
          </a:prstGeom>
          <a:solidFill>
            <a:srgbClr val="FFFF00"/>
          </a:solidFill>
        </p:spPr>
        <p:txBody>
          <a:bodyPr vert="horz" wrap="square" lIns="0" tIns="0" rIns="0" bIns="0" rtlCol="0">
            <a:spAutoFit/>
          </a:bodyPr>
          <a:lstStyle/>
          <a:p>
            <a:pPr>
              <a:lnSpc>
                <a:spcPts val="1945"/>
              </a:lnSpc>
            </a:pPr>
            <a:r>
              <a:rPr sz="1723" b="1" spc="-5" dirty="0">
                <a:latin typeface="Arial"/>
                <a:cs typeface="Arial"/>
              </a:rPr>
              <a:t>continuidad</a:t>
            </a:r>
            <a:r>
              <a:rPr sz="1723" b="1" spc="5" dirty="0">
                <a:latin typeface="Arial"/>
                <a:cs typeface="Arial"/>
              </a:rPr>
              <a:t> </a:t>
            </a:r>
            <a:r>
              <a:rPr sz="1723" b="1" spc="-5" dirty="0">
                <a:latin typeface="Arial"/>
                <a:cs typeface="Arial"/>
              </a:rPr>
              <a:t>del</a:t>
            </a:r>
            <a:r>
              <a:rPr sz="1723" b="1" spc="14" dirty="0">
                <a:latin typeface="Arial"/>
                <a:cs typeface="Arial"/>
              </a:rPr>
              <a:t> </a:t>
            </a:r>
            <a:r>
              <a:rPr sz="1723" b="1" spc="-5" dirty="0">
                <a:latin typeface="Arial"/>
                <a:cs typeface="Arial"/>
              </a:rPr>
              <a:t>servicio</a:t>
            </a:r>
            <a:r>
              <a:rPr sz="1723" b="1" spc="14" dirty="0">
                <a:latin typeface="Arial"/>
                <a:cs typeface="Arial"/>
              </a:rPr>
              <a:t> </a:t>
            </a:r>
            <a:r>
              <a:rPr sz="1723" b="1" spc="-5" dirty="0">
                <a:latin typeface="Arial"/>
                <a:cs typeface="Arial"/>
              </a:rPr>
              <a:t>eléctrico.</a:t>
            </a:r>
            <a:endParaRPr sz="1723">
              <a:latin typeface="Arial"/>
              <a:cs typeface="Arial"/>
            </a:endParaRPr>
          </a:p>
        </p:txBody>
      </p:sp>
      <p:sp>
        <p:nvSpPr>
          <p:cNvPr id="15" name="object 15"/>
          <p:cNvSpPr txBox="1"/>
          <p:nvPr/>
        </p:nvSpPr>
        <p:spPr>
          <a:xfrm>
            <a:off x="1888378" y="5209315"/>
            <a:ext cx="8412135" cy="542030"/>
          </a:xfrm>
          <a:prstGeom prst="rect">
            <a:avLst/>
          </a:prstGeom>
        </p:spPr>
        <p:txBody>
          <a:bodyPr vert="horz" wrap="square" lIns="0" tIns="28788" rIns="0" bIns="0" rtlCol="0">
            <a:spAutoFit/>
          </a:bodyPr>
          <a:lstStyle/>
          <a:p>
            <a:pPr marL="218791" marR="4607" indent="-207276">
              <a:lnSpc>
                <a:spcPts val="1977"/>
              </a:lnSpc>
              <a:spcBef>
                <a:spcPts val="227"/>
              </a:spcBef>
              <a:buFont typeface="Wingdings"/>
              <a:buChar char=""/>
              <a:tabLst>
                <a:tab pos="218791" algn="l"/>
              </a:tabLst>
            </a:pPr>
            <a:r>
              <a:rPr sz="1723" b="1" spc="-5" dirty="0">
                <a:latin typeface="Arial"/>
                <a:cs typeface="Arial"/>
              </a:rPr>
              <a:t>Mantenimiento</a:t>
            </a:r>
            <a:r>
              <a:rPr sz="1723" b="1" spc="240" dirty="0">
                <a:latin typeface="Arial"/>
                <a:cs typeface="Arial"/>
              </a:rPr>
              <a:t> </a:t>
            </a:r>
            <a:r>
              <a:rPr sz="1723" b="1" spc="-5" dirty="0">
                <a:latin typeface="Arial"/>
                <a:cs typeface="Arial"/>
              </a:rPr>
              <a:t>catalogado</a:t>
            </a:r>
            <a:r>
              <a:rPr sz="1723" b="1" spc="236" dirty="0">
                <a:latin typeface="Arial"/>
                <a:cs typeface="Arial"/>
              </a:rPr>
              <a:t> </a:t>
            </a:r>
            <a:r>
              <a:rPr sz="1723" b="1" spc="-5" dirty="0">
                <a:latin typeface="Arial"/>
                <a:cs typeface="Arial"/>
              </a:rPr>
              <a:t>según</a:t>
            </a:r>
            <a:r>
              <a:rPr sz="1723" b="1" spc="277" dirty="0">
                <a:latin typeface="Arial"/>
                <a:cs typeface="Arial"/>
              </a:rPr>
              <a:t> </a:t>
            </a:r>
            <a:r>
              <a:rPr sz="1723" b="1" spc="-5" dirty="0">
                <a:latin typeface="Arial"/>
                <a:cs typeface="Arial"/>
              </a:rPr>
              <a:t>la</a:t>
            </a:r>
            <a:r>
              <a:rPr sz="1723" b="1" spc="240" dirty="0">
                <a:latin typeface="Arial"/>
                <a:cs typeface="Arial"/>
              </a:rPr>
              <a:t> </a:t>
            </a:r>
            <a:r>
              <a:rPr sz="1723" b="1" spc="-5" dirty="0">
                <a:latin typeface="Arial"/>
                <a:cs typeface="Arial"/>
              </a:rPr>
              <a:t>modalidad</a:t>
            </a:r>
            <a:r>
              <a:rPr sz="1723" b="1" spc="245" dirty="0">
                <a:latin typeface="Arial"/>
                <a:cs typeface="Arial"/>
              </a:rPr>
              <a:t> </a:t>
            </a:r>
            <a:r>
              <a:rPr sz="1723" b="1" spc="-5" dirty="0">
                <a:latin typeface="Arial"/>
                <a:cs typeface="Arial"/>
              </a:rPr>
              <a:t>que</a:t>
            </a:r>
            <a:r>
              <a:rPr sz="1723" b="1" spc="230" dirty="0">
                <a:latin typeface="Arial"/>
                <a:cs typeface="Arial"/>
              </a:rPr>
              <a:t> </a:t>
            </a:r>
            <a:r>
              <a:rPr sz="1723" b="1" spc="-5" dirty="0">
                <a:latin typeface="Arial"/>
                <a:cs typeface="Arial"/>
              </a:rPr>
              <a:t>se</a:t>
            </a:r>
            <a:r>
              <a:rPr sz="1723" b="1" spc="253" dirty="0">
                <a:latin typeface="Arial"/>
                <a:cs typeface="Arial"/>
              </a:rPr>
              <a:t> </a:t>
            </a:r>
            <a:r>
              <a:rPr sz="1723" b="1" spc="-5" dirty="0">
                <a:latin typeface="Arial"/>
                <a:cs typeface="Arial"/>
              </a:rPr>
              <a:t>utiliza</a:t>
            </a:r>
            <a:r>
              <a:rPr sz="1723" b="1" spc="245" dirty="0">
                <a:latin typeface="Arial"/>
                <a:cs typeface="Arial"/>
              </a:rPr>
              <a:t> </a:t>
            </a:r>
            <a:r>
              <a:rPr sz="1723" b="1" spc="-5" dirty="0">
                <a:latin typeface="Arial"/>
                <a:cs typeface="Arial"/>
              </a:rPr>
              <a:t>para</a:t>
            </a:r>
            <a:r>
              <a:rPr sz="1723" b="1" spc="236" dirty="0">
                <a:latin typeface="Arial"/>
                <a:cs typeface="Arial"/>
              </a:rPr>
              <a:t> </a:t>
            </a:r>
            <a:r>
              <a:rPr sz="1723" b="1" spc="-5" dirty="0">
                <a:latin typeface="Arial"/>
                <a:cs typeface="Arial"/>
              </a:rPr>
              <a:t>realizar</a:t>
            </a:r>
            <a:r>
              <a:rPr sz="1723" b="1" spc="236" dirty="0">
                <a:latin typeface="Arial"/>
                <a:cs typeface="Arial"/>
              </a:rPr>
              <a:t> </a:t>
            </a:r>
            <a:r>
              <a:rPr sz="1723" b="1" spc="-5" dirty="0">
                <a:latin typeface="Arial"/>
                <a:cs typeface="Arial"/>
              </a:rPr>
              <a:t>el </a:t>
            </a:r>
            <a:r>
              <a:rPr sz="1723" b="1" spc="-462" dirty="0">
                <a:latin typeface="Arial"/>
                <a:cs typeface="Arial"/>
              </a:rPr>
              <a:t> </a:t>
            </a:r>
            <a:r>
              <a:rPr sz="1723" b="1" spc="-5" dirty="0">
                <a:latin typeface="Arial"/>
                <a:cs typeface="Arial"/>
              </a:rPr>
              <a:t>mismo:</a:t>
            </a:r>
            <a:endParaRPr sz="1723">
              <a:latin typeface="Arial"/>
              <a:cs typeface="Arial"/>
            </a:endParaRPr>
          </a:p>
        </p:txBody>
      </p:sp>
      <p:sp>
        <p:nvSpPr>
          <p:cNvPr id="17" name="16 Título"/>
          <p:cNvSpPr>
            <a:spLocks noGrp="1"/>
          </p:cNvSpPr>
          <p:nvPr>
            <p:ph type="title"/>
          </p:nvPr>
        </p:nvSpPr>
        <p:spPr>
          <a:xfrm>
            <a:off x="2029110" y="522152"/>
            <a:ext cx="8133783" cy="669821"/>
          </a:xfrm>
        </p:spPr>
        <p:txBody>
          <a:bodyPr>
            <a:normAutofit fontScale="90000"/>
          </a:bodyPr>
          <a:lstStyle/>
          <a:p>
            <a:pPr algn="ctr"/>
            <a:r>
              <a:rPr lang="es-ES" sz="4000" dirty="0" smtClean="0">
                <a:solidFill>
                  <a:srgbClr val="0070C0"/>
                </a:solidFill>
                <a:effectLst>
                  <a:outerShdw blurRad="38100" dist="38100" dir="2700000" algn="tl">
                    <a:srgbClr val="000000">
                      <a:alpha val="43137"/>
                    </a:srgbClr>
                  </a:outerShdw>
                </a:effectLst>
              </a:rPr>
              <a:t>Ensayos de Transformadores de Potencia</a:t>
            </a:r>
            <a:r>
              <a:rPr lang="es-ES" dirty="0" smtClean="0">
                <a:solidFill>
                  <a:srgbClr val="0070C0"/>
                </a:solidFill>
                <a:effectLst>
                  <a:outerShdw blurRad="38100" dist="38100" dir="2700000" algn="tl">
                    <a:srgbClr val="000000">
                      <a:alpha val="43137"/>
                    </a:srgbClr>
                  </a:outerShdw>
                </a:effectLst>
              </a:rPr>
              <a:t/>
            </a:r>
            <a:br>
              <a:rPr lang="es-ES" dirty="0" smtClean="0">
                <a:solidFill>
                  <a:srgbClr val="0070C0"/>
                </a:solidFill>
                <a:effectLst>
                  <a:outerShdw blurRad="38100" dist="38100" dir="2700000" algn="tl">
                    <a:srgbClr val="000000">
                      <a:alpha val="43137"/>
                    </a:srgbClr>
                  </a:outerShdw>
                </a:effectLst>
              </a:rPr>
            </a:br>
            <a:endParaRPr lang="es-AR" dirty="0"/>
          </a:p>
        </p:txBody>
      </p:sp>
      <p:sp>
        <p:nvSpPr>
          <p:cNvPr id="18" name="Rectángulo 17"/>
          <p:cNvSpPr/>
          <p:nvPr/>
        </p:nvSpPr>
        <p:spPr>
          <a:xfrm>
            <a:off x="0" y="0"/>
            <a:ext cx="12192000" cy="68580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extLst>
      <p:ext uri="{BB962C8B-B14F-4D97-AF65-F5344CB8AC3E}">
        <p14:creationId xmlns:p14="http://schemas.microsoft.com/office/powerpoint/2010/main" xmlns="" val="6832100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963464" y="1023449"/>
            <a:ext cx="8265301"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sz="1632"/>
          </a:p>
        </p:txBody>
      </p:sp>
      <p:sp>
        <p:nvSpPr>
          <p:cNvPr id="4" name="object 4"/>
          <p:cNvSpPr/>
          <p:nvPr/>
        </p:nvSpPr>
        <p:spPr>
          <a:xfrm>
            <a:off x="1899895" y="6431952"/>
            <a:ext cx="8325762"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sz="1632"/>
          </a:p>
        </p:txBody>
      </p:sp>
      <p:sp>
        <p:nvSpPr>
          <p:cNvPr id="6" name="object 6"/>
          <p:cNvSpPr txBox="1"/>
          <p:nvPr/>
        </p:nvSpPr>
        <p:spPr>
          <a:xfrm>
            <a:off x="2095674" y="1279469"/>
            <a:ext cx="123800" cy="276184"/>
          </a:xfrm>
          <a:prstGeom prst="rect">
            <a:avLst/>
          </a:prstGeom>
        </p:spPr>
        <p:txBody>
          <a:bodyPr vert="horz" wrap="square" lIns="0" tIns="10940" rIns="0" bIns="0" rtlCol="0">
            <a:spAutoFit/>
          </a:bodyPr>
          <a:lstStyle/>
          <a:p>
            <a:pPr marL="11515">
              <a:spcBef>
                <a:spcPts val="86"/>
              </a:spcBef>
            </a:pPr>
            <a:r>
              <a:rPr sz="1723" spc="-5" dirty="0">
                <a:latin typeface="Symbol"/>
                <a:cs typeface="Symbol"/>
              </a:rPr>
              <a:t></a:t>
            </a:r>
            <a:endParaRPr sz="1723">
              <a:latin typeface="Symbol"/>
              <a:cs typeface="Symbol"/>
            </a:endParaRPr>
          </a:p>
        </p:txBody>
      </p:sp>
      <p:sp>
        <p:nvSpPr>
          <p:cNvPr id="7" name="object 7"/>
          <p:cNvSpPr txBox="1"/>
          <p:nvPr/>
        </p:nvSpPr>
        <p:spPr>
          <a:xfrm>
            <a:off x="2314760" y="1292368"/>
            <a:ext cx="2686770" cy="269304"/>
          </a:xfrm>
          <a:prstGeom prst="rect">
            <a:avLst/>
          </a:prstGeom>
          <a:solidFill>
            <a:srgbClr val="00FF00"/>
          </a:solidFill>
        </p:spPr>
        <p:txBody>
          <a:bodyPr vert="horz" wrap="square" lIns="0" tIns="0" rIns="0" bIns="0" rtlCol="0">
            <a:spAutoFit/>
          </a:bodyPr>
          <a:lstStyle/>
          <a:p>
            <a:pPr>
              <a:lnSpc>
                <a:spcPts val="2053"/>
              </a:lnSpc>
            </a:pPr>
            <a:r>
              <a:rPr sz="1723" b="1" spc="-5" dirty="0">
                <a:latin typeface="Arial"/>
                <a:cs typeface="Arial"/>
              </a:rPr>
              <a:t>Man</a:t>
            </a:r>
            <a:r>
              <a:rPr sz="1723" b="1" dirty="0">
                <a:latin typeface="Arial"/>
                <a:cs typeface="Arial"/>
              </a:rPr>
              <a:t>t</a:t>
            </a:r>
            <a:r>
              <a:rPr sz="1723" b="1" spc="-5" dirty="0">
                <a:latin typeface="Arial"/>
                <a:cs typeface="Arial"/>
              </a:rPr>
              <a:t>e</a:t>
            </a:r>
            <a:r>
              <a:rPr sz="1723" b="1" dirty="0">
                <a:latin typeface="Arial"/>
                <a:cs typeface="Arial"/>
              </a:rPr>
              <a:t>n</a:t>
            </a:r>
            <a:r>
              <a:rPr sz="1723" b="1" spc="-5" dirty="0">
                <a:latin typeface="Arial"/>
                <a:cs typeface="Arial"/>
              </a:rPr>
              <a:t>imien</a:t>
            </a:r>
            <a:r>
              <a:rPr sz="1723" b="1" dirty="0">
                <a:latin typeface="Arial"/>
                <a:cs typeface="Arial"/>
              </a:rPr>
              <a:t>t</a:t>
            </a:r>
            <a:r>
              <a:rPr sz="1723" b="1" spc="-5" dirty="0">
                <a:latin typeface="Arial"/>
                <a:cs typeface="Arial"/>
              </a:rPr>
              <a:t>o</a:t>
            </a:r>
            <a:r>
              <a:rPr sz="1723" b="1" spc="-95" dirty="0">
                <a:latin typeface="Arial"/>
                <a:cs typeface="Arial"/>
              </a:rPr>
              <a:t> </a:t>
            </a:r>
            <a:r>
              <a:rPr sz="1723" b="1" spc="-5" dirty="0">
                <a:latin typeface="Arial"/>
                <a:cs typeface="Arial"/>
              </a:rPr>
              <a:t>Cor</a:t>
            </a:r>
            <a:r>
              <a:rPr sz="1723" b="1" spc="-14" dirty="0">
                <a:latin typeface="Arial"/>
                <a:cs typeface="Arial"/>
              </a:rPr>
              <a:t>r</a:t>
            </a:r>
            <a:r>
              <a:rPr sz="1723" b="1" spc="-5" dirty="0">
                <a:latin typeface="Arial"/>
                <a:cs typeface="Arial"/>
              </a:rPr>
              <a:t>ec</a:t>
            </a:r>
            <a:r>
              <a:rPr sz="1723" b="1" dirty="0">
                <a:latin typeface="Arial"/>
                <a:cs typeface="Arial"/>
              </a:rPr>
              <a:t>t</a:t>
            </a:r>
            <a:r>
              <a:rPr sz="1723" b="1" spc="14" dirty="0">
                <a:latin typeface="Arial"/>
                <a:cs typeface="Arial"/>
              </a:rPr>
              <a:t>i</a:t>
            </a:r>
            <a:r>
              <a:rPr sz="1723" b="1" spc="-36" dirty="0">
                <a:latin typeface="Arial"/>
                <a:cs typeface="Arial"/>
              </a:rPr>
              <a:t>v</a:t>
            </a:r>
            <a:r>
              <a:rPr sz="1723" b="1" spc="-5" dirty="0">
                <a:latin typeface="Arial"/>
                <a:cs typeface="Arial"/>
              </a:rPr>
              <a:t>o</a:t>
            </a:r>
            <a:endParaRPr sz="1723">
              <a:latin typeface="Arial"/>
              <a:cs typeface="Arial"/>
            </a:endParaRPr>
          </a:p>
        </p:txBody>
      </p:sp>
      <p:sp>
        <p:nvSpPr>
          <p:cNvPr id="8" name="object 8"/>
          <p:cNvSpPr txBox="1"/>
          <p:nvPr/>
        </p:nvSpPr>
        <p:spPr>
          <a:xfrm>
            <a:off x="4990083" y="1279469"/>
            <a:ext cx="2101738" cy="276184"/>
          </a:xfrm>
          <a:prstGeom prst="rect">
            <a:avLst/>
          </a:prstGeom>
        </p:spPr>
        <p:txBody>
          <a:bodyPr vert="horz" wrap="square" lIns="0" tIns="10940" rIns="0" bIns="0" rtlCol="0">
            <a:spAutoFit/>
          </a:bodyPr>
          <a:lstStyle/>
          <a:p>
            <a:pPr marL="11515">
              <a:spcBef>
                <a:spcPts val="86"/>
              </a:spcBef>
            </a:pPr>
            <a:r>
              <a:rPr sz="1723" b="1" spc="-5" dirty="0">
                <a:latin typeface="Arial"/>
                <a:cs typeface="Arial"/>
              </a:rPr>
              <a:t>:</a:t>
            </a:r>
            <a:r>
              <a:rPr sz="1723" b="1" spc="-95" dirty="0">
                <a:latin typeface="Arial"/>
                <a:cs typeface="Arial"/>
              </a:rPr>
              <a:t> </a:t>
            </a:r>
            <a:r>
              <a:rPr sz="1723" b="1" spc="-5" dirty="0">
                <a:latin typeface="Arial"/>
                <a:cs typeface="Arial"/>
              </a:rPr>
              <a:t>Es</a:t>
            </a:r>
            <a:r>
              <a:rPr sz="1723" b="1" spc="-113" dirty="0">
                <a:latin typeface="Arial"/>
                <a:cs typeface="Arial"/>
              </a:rPr>
              <a:t> </a:t>
            </a:r>
            <a:r>
              <a:rPr sz="1723" b="1" spc="-5" dirty="0">
                <a:latin typeface="Arial"/>
                <a:cs typeface="Arial"/>
              </a:rPr>
              <a:t>el</a:t>
            </a:r>
            <a:r>
              <a:rPr sz="1723" b="1" spc="-109" dirty="0">
                <a:latin typeface="Arial"/>
                <a:cs typeface="Arial"/>
              </a:rPr>
              <a:t> </a:t>
            </a:r>
            <a:r>
              <a:rPr sz="1723" b="1" spc="-5" dirty="0">
                <a:latin typeface="Arial"/>
                <a:cs typeface="Arial"/>
              </a:rPr>
              <a:t>que</a:t>
            </a:r>
            <a:r>
              <a:rPr sz="1723" b="1" spc="-103" dirty="0">
                <a:latin typeface="Arial"/>
                <a:cs typeface="Arial"/>
              </a:rPr>
              <a:t> </a:t>
            </a:r>
            <a:r>
              <a:rPr sz="1723" b="1" spc="-5" dirty="0">
                <a:latin typeface="Arial"/>
                <a:cs typeface="Arial"/>
              </a:rPr>
              <a:t>se</a:t>
            </a:r>
            <a:r>
              <a:rPr sz="1723" b="1" spc="-109" dirty="0">
                <a:latin typeface="Arial"/>
                <a:cs typeface="Arial"/>
              </a:rPr>
              <a:t> </a:t>
            </a:r>
            <a:r>
              <a:rPr sz="1723" b="1" spc="-5" dirty="0">
                <a:latin typeface="Arial"/>
                <a:cs typeface="Arial"/>
              </a:rPr>
              <a:t>realiza</a:t>
            </a:r>
            <a:endParaRPr sz="1723">
              <a:latin typeface="Arial"/>
              <a:cs typeface="Arial"/>
            </a:endParaRPr>
          </a:p>
        </p:txBody>
      </p:sp>
      <p:sp>
        <p:nvSpPr>
          <p:cNvPr id="9" name="object 9"/>
          <p:cNvSpPr txBox="1"/>
          <p:nvPr/>
        </p:nvSpPr>
        <p:spPr>
          <a:xfrm>
            <a:off x="7130056" y="1292368"/>
            <a:ext cx="3161244" cy="269304"/>
          </a:xfrm>
          <a:prstGeom prst="rect">
            <a:avLst/>
          </a:prstGeom>
          <a:solidFill>
            <a:srgbClr val="FFFF00"/>
          </a:solidFill>
        </p:spPr>
        <p:txBody>
          <a:bodyPr vert="horz" wrap="square" lIns="0" tIns="0" rIns="0" bIns="0" rtlCol="0">
            <a:spAutoFit/>
          </a:bodyPr>
          <a:lstStyle/>
          <a:p>
            <a:pPr>
              <a:lnSpc>
                <a:spcPts val="2053"/>
              </a:lnSpc>
            </a:pPr>
            <a:r>
              <a:rPr sz="1723" b="1" spc="-5">
                <a:latin typeface="Arial"/>
                <a:cs typeface="Arial"/>
              </a:rPr>
              <a:t>cuando</a:t>
            </a:r>
            <a:r>
              <a:rPr sz="1723" b="1" spc="-86">
                <a:latin typeface="Arial"/>
                <a:cs typeface="Arial"/>
              </a:rPr>
              <a:t> </a:t>
            </a:r>
            <a:r>
              <a:rPr sz="1723" b="1" spc="-9" dirty="0">
                <a:latin typeface="Arial"/>
                <a:cs typeface="Arial"/>
              </a:rPr>
              <a:t>se</a:t>
            </a:r>
            <a:r>
              <a:rPr sz="1723" b="1" spc="-95" dirty="0">
                <a:latin typeface="Arial"/>
                <a:cs typeface="Arial"/>
              </a:rPr>
              <a:t> </a:t>
            </a:r>
            <a:r>
              <a:rPr sz="1723" b="1" spc="-5" dirty="0">
                <a:latin typeface="Arial"/>
                <a:cs typeface="Arial"/>
              </a:rPr>
              <a:t>encuentra</a:t>
            </a:r>
            <a:endParaRPr sz="1723" dirty="0">
              <a:latin typeface="Arial"/>
              <a:cs typeface="Arial"/>
            </a:endParaRPr>
          </a:p>
        </p:txBody>
      </p:sp>
      <p:sp>
        <p:nvSpPr>
          <p:cNvPr id="10" name="object 10"/>
          <p:cNvSpPr txBox="1"/>
          <p:nvPr/>
        </p:nvSpPr>
        <p:spPr>
          <a:xfrm>
            <a:off x="2314761" y="1557705"/>
            <a:ext cx="1872562" cy="243656"/>
          </a:xfrm>
          <a:prstGeom prst="rect">
            <a:avLst/>
          </a:prstGeom>
          <a:solidFill>
            <a:srgbClr val="FFFF00"/>
          </a:solidFill>
        </p:spPr>
        <p:txBody>
          <a:bodyPr vert="horz" wrap="square" lIns="0" tIns="0" rIns="0" bIns="0" rtlCol="0">
            <a:spAutoFit/>
          </a:bodyPr>
          <a:lstStyle/>
          <a:p>
            <a:pPr>
              <a:lnSpc>
                <a:spcPts val="1945"/>
              </a:lnSpc>
              <a:tabLst>
                <a:tab pos="662708" algn="l"/>
                <a:tab pos="1046168" algn="l"/>
              </a:tabLst>
            </a:pPr>
            <a:r>
              <a:rPr sz="1723" b="1" spc="-5" dirty="0">
                <a:latin typeface="Arial"/>
                <a:cs typeface="Arial"/>
              </a:rPr>
              <a:t>f</a:t>
            </a:r>
            <a:r>
              <a:rPr sz="1723" b="1" dirty="0">
                <a:latin typeface="Arial"/>
                <a:cs typeface="Arial"/>
              </a:rPr>
              <a:t>u</a:t>
            </a:r>
            <a:r>
              <a:rPr sz="1723" b="1" spc="-5" dirty="0">
                <a:latin typeface="Arial"/>
                <a:cs typeface="Arial"/>
              </a:rPr>
              <a:t>era</a:t>
            </a:r>
            <a:r>
              <a:rPr sz="1723" b="1" dirty="0">
                <a:latin typeface="Arial"/>
                <a:cs typeface="Arial"/>
              </a:rPr>
              <a:t>	</a:t>
            </a:r>
            <a:r>
              <a:rPr sz="1723" b="1" spc="-5" dirty="0">
                <a:latin typeface="Arial"/>
                <a:cs typeface="Arial"/>
              </a:rPr>
              <a:t>de</a:t>
            </a:r>
            <a:r>
              <a:rPr sz="1723" b="1" dirty="0">
                <a:latin typeface="Arial"/>
                <a:cs typeface="Arial"/>
              </a:rPr>
              <a:t>	</a:t>
            </a:r>
            <a:r>
              <a:rPr sz="1723" b="1" spc="-5" dirty="0">
                <a:latin typeface="Arial"/>
                <a:cs typeface="Arial"/>
              </a:rPr>
              <a:t>ser</a:t>
            </a:r>
            <a:r>
              <a:rPr sz="1723" b="1" spc="-27" dirty="0">
                <a:latin typeface="Arial"/>
                <a:cs typeface="Arial"/>
              </a:rPr>
              <a:t>v</a:t>
            </a:r>
            <a:r>
              <a:rPr sz="1723" b="1" spc="5" dirty="0">
                <a:latin typeface="Arial"/>
                <a:cs typeface="Arial"/>
              </a:rPr>
              <a:t>i</a:t>
            </a:r>
            <a:r>
              <a:rPr sz="1723" b="1" spc="-5" dirty="0">
                <a:latin typeface="Arial"/>
                <a:cs typeface="Arial"/>
              </a:rPr>
              <a:t>cio</a:t>
            </a:r>
            <a:endParaRPr sz="1723">
              <a:latin typeface="Arial"/>
              <a:cs typeface="Arial"/>
            </a:endParaRPr>
          </a:p>
        </p:txBody>
      </p:sp>
      <p:sp>
        <p:nvSpPr>
          <p:cNvPr id="11" name="object 11"/>
          <p:cNvSpPr txBox="1"/>
          <p:nvPr/>
        </p:nvSpPr>
        <p:spPr>
          <a:xfrm>
            <a:off x="4175761" y="1530986"/>
            <a:ext cx="6124406" cy="276184"/>
          </a:xfrm>
          <a:prstGeom prst="rect">
            <a:avLst/>
          </a:prstGeom>
        </p:spPr>
        <p:txBody>
          <a:bodyPr vert="horz" wrap="square" lIns="0" tIns="10940" rIns="0" bIns="0" rtlCol="0">
            <a:spAutoFit/>
          </a:bodyPr>
          <a:lstStyle/>
          <a:p>
            <a:pPr marL="11515">
              <a:spcBef>
                <a:spcPts val="86"/>
              </a:spcBef>
              <a:tabLst>
                <a:tab pos="200366" algn="l"/>
                <a:tab pos="1277051" algn="l"/>
                <a:tab pos="1659360" algn="l"/>
                <a:tab pos="2175822" algn="l"/>
                <a:tab pos="2741801" algn="l"/>
                <a:tab pos="3007807" algn="l"/>
                <a:tab pos="3522541" algn="l"/>
                <a:tab pos="4683863" algn="l"/>
                <a:tab pos="5066749" algn="l"/>
              </a:tabLst>
            </a:pPr>
            <a:r>
              <a:rPr sz="1723" b="1" spc="-5" dirty="0">
                <a:latin typeface="Arial"/>
                <a:cs typeface="Arial"/>
              </a:rPr>
              <a:t>,	producto	de	una	falla	o	</a:t>
            </a:r>
            <a:r>
              <a:rPr sz="1723" b="1" spc="-9" dirty="0">
                <a:latin typeface="Arial"/>
                <a:cs typeface="Arial"/>
              </a:rPr>
              <a:t>una	</a:t>
            </a:r>
            <a:r>
              <a:rPr sz="1723" b="1" spc="-5" dirty="0">
                <a:latin typeface="Arial"/>
                <a:cs typeface="Arial"/>
              </a:rPr>
              <a:t>condición	</a:t>
            </a:r>
            <a:r>
              <a:rPr sz="1723" b="1" spc="-9" dirty="0">
                <a:latin typeface="Arial"/>
                <a:cs typeface="Arial"/>
              </a:rPr>
              <a:t>de	</a:t>
            </a:r>
            <a:r>
              <a:rPr sz="1723" b="1" spc="-5" dirty="0">
                <a:latin typeface="Arial"/>
                <a:cs typeface="Arial"/>
              </a:rPr>
              <a:t>operación</a:t>
            </a:r>
            <a:endParaRPr sz="1723">
              <a:latin typeface="Arial"/>
              <a:cs typeface="Arial"/>
            </a:endParaRPr>
          </a:p>
        </p:txBody>
      </p:sp>
      <p:sp>
        <p:nvSpPr>
          <p:cNvPr id="12" name="object 12"/>
          <p:cNvSpPr txBox="1"/>
          <p:nvPr/>
        </p:nvSpPr>
        <p:spPr>
          <a:xfrm>
            <a:off x="2303243" y="1783887"/>
            <a:ext cx="7993514" cy="540868"/>
          </a:xfrm>
          <a:prstGeom prst="rect">
            <a:avLst/>
          </a:prstGeom>
        </p:spPr>
        <p:txBody>
          <a:bodyPr vert="horz" wrap="square" lIns="0" tIns="27637" rIns="0" bIns="0" rtlCol="0">
            <a:spAutoFit/>
          </a:bodyPr>
          <a:lstStyle/>
          <a:p>
            <a:pPr marL="11515" marR="4607">
              <a:lnSpc>
                <a:spcPts val="1986"/>
              </a:lnSpc>
              <a:spcBef>
                <a:spcPts val="218"/>
              </a:spcBef>
            </a:pPr>
            <a:r>
              <a:rPr sz="1723" b="1" spc="-5" dirty="0">
                <a:latin typeface="Arial"/>
                <a:cs typeface="Arial"/>
              </a:rPr>
              <a:t>anormal.</a:t>
            </a:r>
            <a:r>
              <a:rPr sz="1723" b="1" spc="32" dirty="0">
                <a:latin typeface="Arial"/>
                <a:cs typeface="Arial"/>
              </a:rPr>
              <a:t> </a:t>
            </a:r>
            <a:r>
              <a:rPr sz="1723" b="1" spc="-5" dirty="0">
                <a:latin typeface="Arial"/>
                <a:cs typeface="Arial"/>
              </a:rPr>
              <a:t>Se</a:t>
            </a:r>
            <a:r>
              <a:rPr sz="1723" b="1" spc="27" dirty="0">
                <a:latin typeface="Arial"/>
                <a:cs typeface="Arial"/>
              </a:rPr>
              <a:t> </a:t>
            </a:r>
            <a:r>
              <a:rPr sz="1723" b="1" spc="-5" dirty="0">
                <a:latin typeface="Arial"/>
                <a:cs typeface="Arial"/>
              </a:rPr>
              <a:t>interviene</a:t>
            </a:r>
            <a:r>
              <a:rPr sz="1723" b="1" spc="23" dirty="0">
                <a:latin typeface="Arial"/>
                <a:cs typeface="Arial"/>
              </a:rPr>
              <a:t> </a:t>
            </a:r>
            <a:r>
              <a:rPr sz="1723" b="1" spc="-5" dirty="0">
                <a:latin typeface="Arial"/>
                <a:cs typeface="Arial"/>
              </a:rPr>
              <a:t>el</a:t>
            </a:r>
            <a:r>
              <a:rPr sz="1723" b="1" spc="40" dirty="0">
                <a:latin typeface="Arial"/>
                <a:cs typeface="Arial"/>
              </a:rPr>
              <a:t> </a:t>
            </a:r>
            <a:r>
              <a:rPr sz="1723" b="1" dirty="0" err="1">
                <a:latin typeface="Arial"/>
                <a:cs typeface="Arial"/>
              </a:rPr>
              <a:t>equipo</a:t>
            </a:r>
            <a:r>
              <a:rPr sz="1723" b="1" spc="54" dirty="0">
                <a:latin typeface="Arial"/>
                <a:cs typeface="Arial"/>
              </a:rPr>
              <a:t> </a:t>
            </a:r>
            <a:r>
              <a:rPr sz="1723" b="1" spc="-5" dirty="0">
                <a:latin typeface="Arial"/>
                <a:cs typeface="Arial"/>
              </a:rPr>
              <a:t>cuando</a:t>
            </a:r>
            <a:r>
              <a:rPr sz="1723" b="1" spc="32" dirty="0">
                <a:latin typeface="Arial"/>
                <a:cs typeface="Arial"/>
              </a:rPr>
              <a:t> </a:t>
            </a:r>
            <a:r>
              <a:rPr sz="1723" b="1" spc="-5" dirty="0">
                <a:latin typeface="Arial"/>
                <a:cs typeface="Arial"/>
              </a:rPr>
              <a:t>este</a:t>
            </a:r>
            <a:r>
              <a:rPr sz="1723" b="1" spc="27" dirty="0">
                <a:latin typeface="Arial"/>
                <a:cs typeface="Arial"/>
              </a:rPr>
              <a:t> </a:t>
            </a:r>
            <a:r>
              <a:rPr sz="1723" b="1" spc="-5" dirty="0">
                <a:latin typeface="Arial"/>
                <a:cs typeface="Arial"/>
              </a:rPr>
              <a:t>se</a:t>
            </a:r>
            <a:r>
              <a:rPr sz="1723" b="1" spc="27" dirty="0">
                <a:latin typeface="Arial"/>
                <a:cs typeface="Arial"/>
              </a:rPr>
              <a:t> </a:t>
            </a:r>
            <a:r>
              <a:rPr sz="1723" b="1" spc="-5" dirty="0">
                <a:latin typeface="Arial"/>
                <a:cs typeface="Arial"/>
              </a:rPr>
              <a:t>daña.</a:t>
            </a:r>
            <a:r>
              <a:rPr sz="1723" b="1" spc="27" dirty="0">
                <a:latin typeface="Arial"/>
                <a:cs typeface="Arial"/>
              </a:rPr>
              <a:t> </a:t>
            </a:r>
            <a:r>
              <a:rPr sz="1723" b="1" spc="-5" dirty="0">
                <a:latin typeface="Arial"/>
                <a:cs typeface="Arial"/>
              </a:rPr>
              <a:t>Puede</a:t>
            </a:r>
            <a:r>
              <a:rPr sz="1723" b="1" spc="23" dirty="0">
                <a:latin typeface="Arial"/>
                <a:cs typeface="Arial"/>
              </a:rPr>
              <a:t> </a:t>
            </a:r>
            <a:r>
              <a:rPr sz="1723" b="1" spc="-5" dirty="0">
                <a:latin typeface="Arial"/>
                <a:cs typeface="Arial"/>
              </a:rPr>
              <a:t>representar</a:t>
            </a:r>
            <a:r>
              <a:rPr sz="1723" b="1" spc="23" dirty="0">
                <a:latin typeface="Arial"/>
                <a:cs typeface="Arial"/>
              </a:rPr>
              <a:t> </a:t>
            </a:r>
            <a:r>
              <a:rPr sz="1723" b="1" spc="-5" dirty="0">
                <a:latin typeface="Arial"/>
                <a:cs typeface="Arial"/>
              </a:rPr>
              <a:t>un </a:t>
            </a:r>
            <a:r>
              <a:rPr sz="1723" b="1" spc="-467" dirty="0">
                <a:latin typeface="Arial"/>
                <a:cs typeface="Arial"/>
              </a:rPr>
              <a:t> </a:t>
            </a:r>
            <a:r>
              <a:rPr sz="1723" b="1" spc="-5" dirty="0">
                <a:latin typeface="Arial"/>
                <a:cs typeface="Arial"/>
              </a:rPr>
              <a:t>alto</a:t>
            </a:r>
            <a:r>
              <a:rPr sz="1723" b="1" dirty="0">
                <a:latin typeface="Arial"/>
                <a:cs typeface="Arial"/>
              </a:rPr>
              <a:t> </a:t>
            </a:r>
            <a:r>
              <a:rPr sz="1723" b="1" spc="-5" dirty="0">
                <a:latin typeface="Arial"/>
                <a:cs typeface="Arial"/>
              </a:rPr>
              <a:t>costo</a:t>
            </a:r>
            <a:r>
              <a:rPr sz="1723" b="1" spc="5" dirty="0">
                <a:latin typeface="Arial"/>
                <a:cs typeface="Arial"/>
              </a:rPr>
              <a:t> </a:t>
            </a:r>
            <a:r>
              <a:rPr sz="1723" b="1" spc="-9" dirty="0">
                <a:latin typeface="Arial"/>
                <a:cs typeface="Arial"/>
              </a:rPr>
              <a:t>por</a:t>
            </a:r>
            <a:r>
              <a:rPr sz="1723" b="1" spc="5" dirty="0">
                <a:latin typeface="Arial"/>
                <a:cs typeface="Arial"/>
              </a:rPr>
              <a:t> </a:t>
            </a:r>
            <a:r>
              <a:rPr sz="1723" b="1" spc="-5" dirty="0">
                <a:latin typeface="Arial"/>
                <a:cs typeface="Arial"/>
              </a:rPr>
              <a:t>reemplazo,</a:t>
            </a:r>
            <a:r>
              <a:rPr sz="1723" b="1" spc="9" dirty="0">
                <a:latin typeface="Arial"/>
                <a:cs typeface="Arial"/>
              </a:rPr>
              <a:t> </a:t>
            </a:r>
            <a:r>
              <a:rPr sz="1723" b="1" spc="-5" dirty="0">
                <a:latin typeface="Arial"/>
                <a:cs typeface="Arial"/>
              </a:rPr>
              <a:t>reparación</a:t>
            </a:r>
            <a:r>
              <a:rPr sz="1723" b="1" spc="5" dirty="0">
                <a:latin typeface="Arial"/>
                <a:cs typeface="Arial"/>
              </a:rPr>
              <a:t> </a:t>
            </a:r>
            <a:r>
              <a:rPr sz="1723" b="1" spc="-5" dirty="0">
                <a:latin typeface="Arial"/>
                <a:cs typeface="Arial"/>
              </a:rPr>
              <a:t>o</a:t>
            </a:r>
            <a:r>
              <a:rPr sz="1723" b="1" spc="5" dirty="0">
                <a:latin typeface="Arial"/>
                <a:cs typeface="Arial"/>
              </a:rPr>
              <a:t> </a:t>
            </a:r>
            <a:r>
              <a:rPr sz="1723" b="1" spc="-5" dirty="0">
                <a:latin typeface="Arial"/>
                <a:cs typeface="Arial"/>
              </a:rPr>
              <a:t>por pérdida</a:t>
            </a:r>
            <a:r>
              <a:rPr sz="1723" b="1" dirty="0">
                <a:latin typeface="Arial"/>
                <a:cs typeface="Arial"/>
              </a:rPr>
              <a:t> de </a:t>
            </a:r>
            <a:r>
              <a:rPr sz="1723" b="1" spc="-5" dirty="0">
                <a:latin typeface="Arial"/>
                <a:cs typeface="Arial"/>
              </a:rPr>
              <a:t>la</a:t>
            </a:r>
            <a:r>
              <a:rPr sz="1723" b="1" spc="5" dirty="0">
                <a:latin typeface="Arial"/>
                <a:cs typeface="Arial"/>
              </a:rPr>
              <a:t> </a:t>
            </a:r>
            <a:r>
              <a:rPr sz="1723" b="1" dirty="0">
                <a:latin typeface="Arial"/>
                <a:cs typeface="Arial"/>
              </a:rPr>
              <a:t>producción.</a:t>
            </a:r>
            <a:endParaRPr sz="1723" dirty="0">
              <a:latin typeface="Arial"/>
              <a:cs typeface="Arial"/>
            </a:endParaRPr>
          </a:p>
        </p:txBody>
      </p:sp>
      <p:sp>
        <p:nvSpPr>
          <p:cNvPr id="13" name="object 13"/>
          <p:cNvSpPr txBox="1"/>
          <p:nvPr/>
        </p:nvSpPr>
        <p:spPr>
          <a:xfrm>
            <a:off x="2095674" y="2301087"/>
            <a:ext cx="123800" cy="276184"/>
          </a:xfrm>
          <a:prstGeom prst="rect">
            <a:avLst/>
          </a:prstGeom>
        </p:spPr>
        <p:txBody>
          <a:bodyPr vert="horz" wrap="square" lIns="0" tIns="10940" rIns="0" bIns="0" rtlCol="0">
            <a:spAutoFit/>
          </a:bodyPr>
          <a:lstStyle/>
          <a:p>
            <a:pPr marL="11515">
              <a:spcBef>
                <a:spcPts val="86"/>
              </a:spcBef>
            </a:pPr>
            <a:r>
              <a:rPr sz="1723" spc="-5" dirty="0">
                <a:latin typeface="Symbol"/>
                <a:cs typeface="Symbol"/>
              </a:rPr>
              <a:t></a:t>
            </a:r>
            <a:endParaRPr sz="1723">
              <a:latin typeface="Symbol"/>
              <a:cs typeface="Symbol"/>
            </a:endParaRPr>
          </a:p>
        </p:txBody>
      </p:sp>
      <p:sp>
        <p:nvSpPr>
          <p:cNvPr id="14" name="object 14"/>
          <p:cNvSpPr txBox="1"/>
          <p:nvPr/>
        </p:nvSpPr>
        <p:spPr>
          <a:xfrm>
            <a:off x="2314761" y="2313986"/>
            <a:ext cx="2793295" cy="269304"/>
          </a:xfrm>
          <a:prstGeom prst="rect">
            <a:avLst/>
          </a:prstGeom>
          <a:solidFill>
            <a:srgbClr val="00FF00"/>
          </a:solidFill>
        </p:spPr>
        <p:txBody>
          <a:bodyPr vert="horz" wrap="square" lIns="0" tIns="0" rIns="0" bIns="0" rtlCol="0">
            <a:spAutoFit/>
          </a:bodyPr>
          <a:lstStyle/>
          <a:p>
            <a:pPr>
              <a:lnSpc>
                <a:spcPts val="2053"/>
              </a:lnSpc>
              <a:tabLst>
                <a:tab pos="1673178" algn="l"/>
              </a:tabLst>
            </a:pPr>
            <a:r>
              <a:rPr sz="1723" b="1" spc="-5" dirty="0">
                <a:latin typeface="Arial"/>
                <a:cs typeface="Arial"/>
              </a:rPr>
              <a:t>Man</a:t>
            </a:r>
            <a:r>
              <a:rPr sz="1723" b="1" dirty="0">
                <a:latin typeface="Arial"/>
                <a:cs typeface="Arial"/>
              </a:rPr>
              <a:t>t</a:t>
            </a:r>
            <a:r>
              <a:rPr sz="1723" b="1" spc="-5" dirty="0">
                <a:latin typeface="Arial"/>
                <a:cs typeface="Arial"/>
              </a:rPr>
              <a:t>e</a:t>
            </a:r>
            <a:r>
              <a:rPr sz="1723" b="1" dirty="0">
                <a:latin typeface="Arial"/>
                <a:cs typeface="Arial"/>
              </a:rPr>
              <a:t>n</a:t>
            </a:r>
            <a:r>
              <a:rPr sz="1723" b="1" spc="-5" dirty="0">
                <a:latin typeface="Arial"/>
                <a:cs typeface="Arial"/>
              </a:rPr>
              <a:t>imien</a:t>
            </a:r>
            <a:r>
              <a:rPr sz="1723" b="1" dirty="0">
                <a:latin typeface="Arial"/>
                <a:cs typeface="Arial"/>
              </a:rPr>
              <a:t>t</a:t>
            </a:r>
            <a:r>
              <a:rPr sz="1723" b="1" spc="-5" dirty="0">
                <a:latin typeface="Arial"/>
                <a:cs typeface="Arial"/>
              </a:rPr>
              <a:t>o</a:t>
            </a:r>
            <a:r>
              <a:rPr sz="1723" b="1" dirty="0">
                <a:latin typeface="Arial"/>
                <a:cs typeface="Arial"/>
              </a:rPr>
              <a:t>	</a:t>
            </a:r>
            <a:r>
              <a:rPr sz="1723" b="1" spc="-5" dirty="0">
                <a:latin typeface="Arial"/>
                <a:cs typeface="Arial"/>
              </a:rPr>
              <a:t>P</a:t>
            </a:r>
            <a:r>
              <a:rPr sz="1723" b="1" spc="-14" dirty="0">
                <a:latin typeface="Arial"/>
                <a:cs typeface="Arial"/>
              </a:rPr>
              <a:t>r</a:t>
            </a:r>
            <a:r>
              <a:rPr sz="1723" b="1" spc="14" dirty="0">
                <a:latin typeface="Arial"/>
                <a:cs typeface="Arial"/>
              </a:rPr>
              <a:t>e</a:t>
            </a:r>
            <a:r>
              <a:rPr sz="1723" b="1" spc="-36" dirty="0">
                <a:latin typeface="Arial"/>
                <a:cs typeface="Arial"/>
              </a:rPr>
              <a:t>v</a:t>
            </a:r>
            <a:r>
              <a:rPr sz="1723" b="1" spc="5" dirty="0">
                <a:latin typeface="Arial"/>
                <a:cs typeface="Arial"/>
              </a:rPr>
              <a:t>e</a:t>
            </a:r>
            <a:r>
              <a:rPr sz="1723" b="1" spc="-5" dirty="0">
                <a:latin typeface="Arial"/>
                <a:cs typeface="Arial"/>
              </a:rPr>
              <a:t>n</a:t>
            </a:r>
            <a:r>
              <a:rPr sz="1723" b="1" dirty="0">
                <a:latin typeface="Arial"/>
                <a:cs typeface="Arial"/>
              </a:rPr>
              <a:t>t</a:t>
            </a:r>
            <a:r>
              <a:rPr sz="1723" b="1" spc="14" dirty="0">
                <a:latin typeface="Arial"/>
                <a:cs typeface="Arial"/>
              </a:rPr>
              <a:t>i</a:t>
            </a:r>
            <a:r>
              <a:rPr sz="1723" b="1" spc="-36" dirty="0">
                <a:latin typeface="Arial"/>
                <a:cs typeface="Arial"/>
              </a:rPr>
              <a:t>v</a:t>
            </a:r>
            <a:r>
              <a:rPr sz="1723" b="1" spc="-5" dirty="0">
                <a:latin typeface="Arial"/>
                <a:cs typeface="Arial"/>
              </a:rPr>
              <a:t>o</a:t>
            </a:r>
            <a:endParaRPr sz="1723">
              <a:latin typeface="Arial"/>
              <a:cs typeface="Arial"/>
            </a:endParaRPr>
          </a:p>
        </p:txBody>
      </p:sp>
      <p:sp>
        <p:nvSpPr>
          <p:cNvPr id="15" name="object 15"/>
          <p:cNvSpPr txBox="1"/>
          <p:nvPr/>
        </p:nvSpPr>
        <p:spPr>
          <a:xfrm>
            <a:off x="5096493" y="2301087"/>
            <a:ext cx="96162" cy="276184"/>
          </a:xfrm>
          <a:prstGeom prst="rect">
            <a:avLst/>
          </a:prstGeom>
        </p:spPr>
        <p:txBody>
          <a:bodyPr vert="horz" wrap="square" lIns="0" tIns="10940" rIns="0" bIns="0" rtlCol="0">
            <a:spAutoFit/>
          </a:bodyPr>
          <a:lstStyle/>
          <a:p>
            <a:pPr marL="11515">
              <a:spcBef>
                <a:spcPts val="86"/>
              </a:spcBef>
            </a:pPr>
            <a:r>
              <a:rPr sz="1723" b="1" spc="-5" dirty="0">
                <a:latin typeface="Arial"/>
                <a:cs typeface="Arial"/>
              </a:rPr>
              <a:t>:</a:t>
            </a:r>
            <a:endParaRPr sz="1723">
              <a:latin typeface="Arial"/>
              <a:cs typeface="Arial"/>
            </a:endParaRPr>
          </a:p>
        </p:txBody>
      </p:sp>
      <p:sp>
        <p:nvSpPr>
          <p:cNvPr id="16" name="object 16"/>
          <p:cNvSpPr txBox="1"/>
          <p:nvPr/>
        </p:nvSpPr>
        <p:spPr>
          <a:xfrm>
            <a:off x="5290396" y="2313986"/>
            <a:ext cx="5012501" cy="269304"/>
          </a:xfrm>
          <a:prstGeom prst="rect">
            <a:avLst/>
          </a:prstGeom>
          <a:solidFill>
            <a:srgbClr val="FFFF00"/>
          </a:solidFill>
        </p:spPr>
        <p:txBody>
          <a:bodyPr vert="horz" wrap="square" lIns="0" tIns="0" rIns="0" bIns="0" rtlCol="0">
            <a:spAutoFit/>
          </a:bodyPr>
          <a:lstStyle/>
          <a:p>
            <a:pPr marL="20728">
              <a:lnSpc>
                <a:spcPts val="2053"/>
              </a:lnSpc>
              <a:tabLst>
                <a:tab pos="611464" algn="l"/>
                <a:tab pos="1507933" algn="l"/>
                <a:tab pos="1893122" algn="l"/>
                <a:tab pos="2203460" algn="l"/>
                <a:tab pos="3539239" algn="l"/>
                <a:tab pos="4056854" algn="l"/>
                <a:tab pos="4819169" algn="l"/>
              </a:tabLst>
            </a:pPr>
            <a:r>
              <a:rPr sz="1723" b="1" spc="-5" dirty="0">
                <a:latin typeface="Arial"/>
                <a:cs typeface="Arial"/>
              </a:rPr>
              <a:t>Esta	b</a:t>
            </a:r>
            <a:r>
              <a:rPr sz="1723" b="1" dirty="0">
                <a:latin typeface="Arial"/>
                <a:cs typeface="Arial"/>
              </a:rPr>
              <a:t>a</a:t>
            </a:r>
            <a:r>
              <a:rPr sz="1723" b="1" spc="-5" dirty="0">
                <a:latin typeface="Arial"/>
                <a:cs typeface="Arial"/>
              </a:rPr>
              <a:t>sa</a:t>
            </a:r>
            <a:r>
              <a:rPr sz="1723" b="1" dirty="0">
                <a:latin typeface="Arial"/>
                <a:cs typeface="Arial"/>
              </a:rPr>
              <a:t>d</a:t>
            </a:r>
            <a:r>
              <a:rPr sz="1723" b="1" spc="-5" dirty="0">
                <a:latin typeface="Arial"/>
                <a:cs typeface="Arial"/>
              </a:rPr>
              <a:t>o</a:t>
            </a:r>
            <a:r>
              <a:rPr sz="1723" b="1" dirty="0">
                <a:latin typeface="Arial"/>
                <a:cs typeface="Arial"/>
              </a:rPr>
              <a:t>	</a:t>
            </a:r>
            <a:r>
              <a:rPr sz="1723" b="1" spc="-5" dirty="0">
                <a:latin typeface="Arial"/>
                <a:cs typeface="Arial"/>
              </a:rPr>
              <a:t>en</a:t>
            </a:r>
            <a:r>
              <a:rPr sz="1723" b="1" dirty="0">
                <a:latin typeface="Arial"/>
                <a:cs typeface="Arial"/>
              </a:rPr>
              <a:t>	</a:t>
            </a:r>
            <a:r>
              <a:rPr sz="1723" b="1" spc="-5" dirty="0">
                <a:latin typeface="Arial"/>
                <a:cs typeface="Arial"/>
              </a:rPr>
              <a:t>la</a:t>
            </a:r>
            <a:r>
              <a:rPr sz="1723" b="1" dirty="0">
                <a:latin typeface="Arial"/>
                <a:cs typeface="Arial"/>
              </a:rPr>
              <a:t>	</a:t>
            </a:r>
            <a:r>
              <a:rPr sz="1723" b="1" spc="-5" dirty="0">
                <a:latin typeface="Arial"/>
                <a:cs typeface="Arial"/>
              </a:rPr>
              <a:t>ex</a:t>
            </a:r>
            <a:r>
              <a:rPr sz="1723" b="1" dirty="0">
                <a:latin typeface="Arial"/>
                <a:cs typeface="Arial"/>
              </a:rPr>
              <a:t>p</a:t>
            </a:r>
            <a:r>
              <a:rPr sz="1723" b="1" spc="-5" dirty="0">
                <a:latin typeface="Arial"/>
                <a:cs typeface="Arial"/>
              </a:rPr>
              <a:t>eriencia</a:t>
            </a:r>
            <a:r>
              <a:rPr sz="1723" b="1" dirty="0">
                <a:latin typeface="Arial"/>
                <a:cs typeface="Arial"/>
              </a:rPr>
              <a:t>	</a:t>
            </a:r>
            <a:r>
              <a:rPr sz="1723" b="1" spc="-5" dirty="0">
                <a:latin typeface="Arial"/>
                <a:cs typeface="Arial"/>
              </a:rPr>
              <a:t>que</a:t>
            </a:r>
            <a:r>
              <a:rPr sz="1723" b="1" dirty="0">
                <a:latin typeface="Arial"/>
                <a:cs typeface="Arial"/>
              </a:rPr>
              <a:t>	</a:t>
            </a:r>
            <a:r>
              <a:rPr sz="1723" b="1" spc="-5" dirty="0">
                <a:latin typeface="Arial"/>
                <a:cs typeface="Arial"/>
              </a:rPr>
              <a:t>p</a:t>
            </a:r>
            <a:r>
              <a:rPr sz="1723" b="1" dirty="0">
                <a:latin typeface="Arial"/>
                <a:cs typeface="Arial"/>
              </a:rPr>
              <a:t>o</a:t>
            </a:r>
            <a:r>
              <a:rPr sz="1723" b="1" spc="-5" dirty="0">
                <a:latin typeface="Arial"/>
                <a:cs typeface="Arial"/>
              </a:rPr>
              <a:t>see</a:t>
            </a:r>
            <a:r>
              <a:rPr sz="1723" b="1" dirty="0">
                <a:latin typeface="Arial"/>
                <a:cs typeface="Arial"/>
              </a:rPr>
              <a:t>	</a:t>
            </a:r>
            <a:r>
              <a:rPr sz="1723" b="1" spc="-14" dirty="0">
                <a:latin typeface="Arial"/>
                <a:cs typeface="Arial"/>
              </a:rPr>
              <a:t>e</a:t>
            </a:r>
            <a:r>
              <a:rPr sz="1723" b="1" spc="-5" dirty="0">
                <a:latin typeface="Arial"/>
                <a:cs typeface="Arial"/>
              </a:rPr>
              <a:t>l</a:t>
            </a:r>
            <a:endParaRPr sz="1723">
              <a:latin typeface="Arial"/>
              <a:cs typeface="Arial"/>
            </a:endParaRPr>
          </a:p>
        </p:txBody>
      </p:sp>
      <p:sp>
        <p:nvSpPr>
          <p:cNvPr id="17" name="object 17"/>
          <p:cNvSpPr/>
          <p:nvPr/>
        </p:nvSpPr>
        <p:spPr>
          <a:xfrm>
            <a:off x="2314761" y="2579322"/>
            <a:ext cx="2955100" cy="253360"/>
          </a:xfrm>
          <a:custGeom>
            <a:avLst/>
            <a:gdLst/>
            <a:ahLst/>
            <a:cxnLst/>
            <a:rect l="l" t="t" r="r" b="b"/>
            <a:pathLst>
              <a:path w="3258820" h="279400">
                <a:moveTo>
                  <a:pt x="3258566" y="0"/>
                </a:moveTo>
                <a:lnTo>
                  <a:pt x="0" y="0"/>
                </a:lnTo>
                <a:lnTo>
                  <a:pt x="0" y="278891"/>
                </a:lnTo>
                <a:lnTo>
                  <a:pt x="3258566" y="278891"/>
                </a:lnTo>
                <a:lnTo>
                  <a:pt x="3258566" y="0"/>
                </a:lnTo>
                <a:close/>
              </a:path>
            </a:pathLst>
          </a:custGeom>
          <a:solidFill>
            <a:srgbClr val="FFFF00"/>
          </a:solidFill>
        </p:spPr>
        <p:txBody>
          <a:bodyPr wrap="square" lIns="0" tIns="0" rIns="0" bIns="0" rtlCol="0"/>
          <a:lstStyle/>
          <a:p>
            <a:endParaRPr sz="1632"/>
          </a:p>
        </p:txBody>
      </p:sp>
      <p:sp>
        <p:nvSpPr>
          <p:cNvPr id="18" name="object 18"/>
          <p:cNvSpPr txBox="1"/>
          <p:nvPr/>
        </p:nvSpPr>
        <p:spPr>
          <a:xfrm>
            <a:off x="2303245" y="2552605"/>
            <a:ext cx="4202900" cy="276184"/>
          </a:xfrm>
          <a:prstGeom prst="rect">
            <a:avLst/>
          </a:prstGeom>
        </p:spPr>
        <p:txBody>
          <a:bodyPr vert="horz" wrap="square" lIns="0" tIns="10940" rIns="0" bIns="0" rtlCol="0">
            <a:spAutoFit/>
          </a:bodyPr>
          <a:lstStyle/>
          <a:p>
            <a:pPr marL="11515">
              <a:spcBef>
                <a:spcPts val="86"/>
              </a:spcBef>
            </a:pPr>
            <a:r>
              <a:rPr sz="1723" b="1" spc="-5" dirty="0">
                <a:latin typeface="Arial"/>
                <a:cs typeface="Arial"/>
              </a:rPr>
              <a:t>personal</a:t>
            </a:r>
            <a:r>
              <a:rPr sz="1723" b="1" spc="416" dirty="0">
                <a:latin typeface="Arial"/>
                <a:cs typeface="Arial"/>
              </a:rPr>
              <a:t> </a:t>
            </a:r>
            <a:r>
              <a:rPr sz="1723" b="1" spc="-5" dirty="0">
                <a:latin typeface="Arial"/>
                <a:cs typeface="Arial"/>
              </a:rPr>
              <a:t>de</a:t>
            </a:r>
            <a:r>
              <a:rPr sz="1723" b="1" spc="422" dirty="0">
                <a:latin typeface="Arial"/>
                <a:cs typeface="Arial"/>
              </a:rPr>
              <a:t> </a:t>
            </a:r>
            <a:r>
              <a:rPr sz="1723" b="1" dirty="0">
                <a:latin typeface="Arial"/>
                <a:cs typeface="Arial"/>
              </a:rPr>
              <a:t>mantenimiento.</a:t>
            </a:r>
            <a:r>
              <a:rPr sz="1723" b="1" spc="416" dirty="0">
                <a:latin typeface="Arial"/>
                <a:cs typeface="Arial"/>
              </a:rPr>
              <a:t> </a:t>
            </a:r>
            <a:r>
              <a:rPr sz="1723" b="1" spc="-5" dirty="0">
                <a:latin typeface="Arial"/>
                <a:cs typeface="Arial"/>
              </a:rPr>
              <a:t>Implica</a:t>
            </a:r>
            <a:r>
              <a:rPr sz="1723" b="1" spc="422" dirty="0">
                <a:latin typeface="Arial"/>
                <a:cs typeface="Arial"/>
              </a:rPr>
              <a:t> </a:t>
            </a:r>
            <a:r>
              <a:rPr sz="1723" b="1" spc="-5" dirty="0">
                <a:latin typeface="Arial"/>
                <a:cs typeface="Arial"/>
              </a:rPr>
              <a:t>el</a:t>
            </a:r>
            <a:endParaRPr sz="1723">
              <a:latin typeface="Arial"/>
              <a:cs typeface="Arial"/>
            </a:endParaRPr>
          </a:p>
        </p:txBody>
      </p:sp>
      <p:sp>
        <p:nvSpPr>
          <p:cNvPr id="40" name="object 40"/>
          <p:cNvSpPr txBox="1"/>
          <p:nvPr/>
        </p:nvSpPr>
        <p:spPr>
          <a:xfrm>
            <a:off x="10127881" y="6151770"/>
            <a:ext cx="210750" cy="256480"/>
          </a:xfrm>
          <a:prstGeom prst="rect">
            <a:avLst/>
          </a:prstGeom>
        </p:spPr>
        <p:txBody>
          <a:bodyPr vert="horz" wrap="square" lIns="0" tIns="0" rIns="0" bIns="0" rtlCol="0">
            <a:spAutoFit/>
          </a:bodyPr>
          <a:lstStyle/>
          <a:p>
            <a:pPr marL="34546">
              <a:lnSpc>
                <a:spcPts val="1043"/>
              </a:lnSpc>
            </a:pPr>
            <a:fld id="{81D60167-4931-47E6-BA6A-407CBD079E47}" type="slidenum">
              <a:rPr sz="997" dirty="0">
                <a:latin typeface="Calibri"/>
                <a:cs typeface="Calibri"/>
              </a:rPr>
              <a:pPr marL="34546">
                <a:lnSpc>
                  <a:spcPts val="1043"/>
                </a:lnSpc>
              </a:pPr>
              <a:t>4</a:t>
            </a:fld>
            <a:endParaRPr sz="997">
              <a:latin typeface="Calibri"/>
              <a:cs typeface="Calibri"/>
            </a:endParaRPr>
          </a:p>
        </p:txBody>
      </p:sp>
      <p:sp>
        <p:nvSpPr>
          <p:cNvPr id="19" name="object 19"/>
          <p:cNvSpPr txBox="1"/>
          <p:nvPr/>
        </p:nvSpPr>
        <p:spPr>
          <a:xfrm>
            <a:off x="6610437" y="2579323"/>
            <a:ext cx="3680632" cy="243656"/>
          </a:xfrm>
          <a:prstGeom prst="rect">
            <a:avLst/>
          </a:prstGeom>
          <a:solidFill>
            <a:srgbClr val="FFFF00"/>
          </a:solidFill>
        </p:spPr>
        <p:txBody>
          <a:bodyPr vert="horz" wrap="square" lIns="0" tIns="0" rIns="0" bIns="0" rtlCol="0">
            <a:spAutoFit/>
          </a:bodyPr>
          <a:lstStyle/>
          <a:p>
            <a:pPr>
              <a:lnSpc>
                <a:spcPts val="1945"/>
              </a:lnSpc>
              <a:tabLst>
                <a:tab pos="879771" algn="l"/>
                <a:tab pos="2021517" algn="l"/>
              </a:tabLst>
            </a:pPr>
            <a:r>
              <a:rPr sz="1723" b="1" spc="-5" dirty="0">
                <a:latin typeface="Arial"/>
                <a:cs typeface="Arial"/>
              </a:rPr>
              <a:t>cambio	de</a:t>
            </a:r>
            <a:r>
              <a:rPr sz="1723" b="1" spc="435" dirty="0">
                <a:latin typeface="Arial"/>
                <a:cs typeface="Arial"/>
              </a:rPr>
              <a:t> </a:t>
            </a:r>
            <a:r>
              <a:rPr sz="1723" b="1" spc="-5" dirty="0">
                <a:latin typeface="Arial"/>
                <a:cs typeface="Arial"/>
              </a:rPr>
              <a:t>partes	y</a:t>
            </a:r>
            <a:r>
              <a:rPr sz="1723" b="1" spc="404" dirty="0">
                <a:latin typeface="Arial"/>
                <a:cs typeface="Arial"/>
              </a:rPr>
              <a:t> </a:t>
            </a:r>
            <a:r>
              <a:rPr sz="1723" b="1" spc="-5" dirty="0">
                <a:latin typeface="Arial"/>
                <a:cs typeface="Arial"/>
              </a:rPr>
              <a:t>piezas</a:t>
            </a:r>
            <a:r>
              <a:rPr sz="1723" b="1" spc="416" dirty="0">
                <a:latin typeface="Arial"/>
                <a:cs typeface="Arial"/>
              </a:rPr>
              <a:t> </a:t>
            </a:r>
            <a:r>
              <a:rPr sz="1723" b="1" spc="-5" dirty="0">
                <a:latin typeface="Arial"/>
                <a:cs typeface="Arial"/>
              </a:rPr>
              <a:t>de</a:t>
            </a:r>
            <a:r>
              <a:rPr sz="1723" b="1" spc="413" dirty="0">
                <a:latin typeface="Arial"/>
                <a:cs typeface="Arial"/>
              </a:rPr>
              <a:t> </a:t>
            </a:r>
            <a:r>
              <a:rPr sz="1723" b="1" spc="-5" dirty="0">
                <a:latin typeface="Arial"/>
                <a:cs typeface="Arial"/>
              </a:rPr>
              <a:t>un</a:t>
            </a:r>
            <a:endParaRPr sz="1723">
              <a:latin typeface="Arial"/>
              <a:cs typeface="Arial"/>
            </a:endParaRPr>
          </a:p>
        </p:txBody>
      </p:sp>
      <p:sp>
        <p:nvSpPr>
          <p:cNvPr id="20" name="object 20"/>
          <p:cNvSpPr txBox="1"/>
          <p:nvPr/>
        </p:nvSpPr>
        <p:spPr>
          <a:xfrm>
            <a:off x="2314759" y="2832222"/>
            <a:ext cx="6052429" cy="243656"/>
          </a:xfrm>
          <a:prstGeom prst="rect">
            <a:avLst/>
          </a:prstGeom>
          <a:solidFill>
            <a:srgbClr val="FFFF00"/>
          </a:solidFill>
        </p:spPr>
        <p:txBody>
          <a:bodyPr vert="horz" wrap="square" lIns="0" tIns="0" rIns="0" bIns="0" rtlCol="0">
            <a:spAutoFit/>
          </a:bodyPr>
          <a:lstStyle/>
          <a:p>
            <a:pPr>
              <a:lnSpc>
                <a:spcPts val="1945"/>
              </a:lnSpc>
            </a:pPr>
            <a:r>
              <a:rPr sz="1723" b="1" spc="-5" dirty="0" err="1">
                <a:latin typeface="Arial"/>
                <a:cs typeface="Arial"/>
              </a:rPr>
              <a:t>equipo</a:t>
            </a:r>
            <a:r>
              <a:rPr sz="1723" b="1" spc="286" dirty="0">
                <a:latin typeface="Arial"/>
                <a:cs typeface="Arial"/>
              </a:rPr>
              <a:t> </a:t>
            </a:r>
            <a:r>
              <a:rPr sz="1723" b="1" spc="-5" dirty="0">
                <a:latin typeface="Arial"/>
                <a:cs typeface="Arial"/>
              </a:rPr>
              <a:t>con</a:t>
            </a:r>
            <a:r>
              <a:rPr sz="1723" b="1" spc="277" dirty="0">
                <a:latin typeface="Arial"/>
                <a:cs typeface="Arial"/>
              </a:rPr>
              <a:t> </a:t>
            </a:r>
            <a:r>
              <a:rPr sz="1723" b="1" spc="-5" dirty="0">
                <a:latin typeface="Arial"/>
                <a:cs typeface="Arial"/>
              </a:rPr>
              <a:t>referencia</a:t>
            </a:r>
            <a:r>
              <a:rPr sz="1723" b="1" spc="277" dirty="0">
                <a:latin typeface="Arial"/>
                <a:cs typeface="Arial"/>
              </a:rPr>
              <a:t> </a:t>
            </a:r>
            <a:r>
              <a:rPr sz="1723" b="1" spc="-5" dirty="0">
                <a:latin typeface="Arial"/>
                <a:cs typeface="Arial"/>
              </a:rPr>
              <a:t>al</a:t>
            </a:r>
            <a:r>
              <a:rPr sz="1723" b="1" spc="277" dirty="0">
                <a:latin typeface="Arial"/>
                <a:cs typeface="Arial"/>
              </a:rPr>
              <a:t> </a:t>
            </a:r>
            <a:r>
              <a:rPr sz="1723" b="1" spc="-5" dirty="0">
                <a:latin typeface="Arial"/>
                <a:cs typeface="Arial"/>
              </a:rPr>
              <a:t>número</a:t>
            </a:r>
            <a:r>
              <a:rPr sz="1723" b="1" spc="304" dirty="0">
                <a:latin typeface="Arial"/>
                <a:cs typeface="Arial"/>
              </a:rPr>
              <a:t> </a:t>
            </a:r>
            <a:r>
              <a:rPr sz="1723" b="1" spc="-5" dirty="0">
                <a:latin typeface="Arial"/>
                <a:cs typeface="Arial"/>
              </a:rPr>
              <a:t>de</a:t>
            </a:r>
            <a:r>
              <a:rPr sz="1723" b="1" spc="281" dirty="0">
                <a:latin typeface="Arial"/>
                <a:cs typeface="Arial"/>
              </a:rPr>
              <a:t> </a:t>
            </a:r>
            <a:r>
              <a:rPr sz="1723" b="1" spc="-5" dirty="0">
                <a:latin typeface="Arial"/>
                <a:cs typeface="Arial"/>
              </a:rPr>
              <a:t>horas</a:t>
            </a:r>
            <a:r>
              <a:rPr sz="1723" b="1" spc="277" dirty="0">
                <a:latin typeface="Arial"/>
                <a:cs typeface="Arial"/>
              </a:rPr>
              <a:t> </a:t>
            </a:r>
            <a:r>
              <a:rPr sz="1723" b="1" spc="-5" dirty="0">
                <a:latin typeface="Arial"/>
                <a:cs typeface="Arial"/>
              </a:rPr>
              <a:t>de</a:t>
            </a:r>
            <a:r>
              <a:rPr sz="1723" b="1" spc="281" dirty="0">
                <a:latin typeface="Arial"/>
                <a:cs typeface="Arial"/>
              </a:rPr>
              <a:t> </a:t>
            </a:r>
            <a:r>
              <a:rPr sz="1723" b="1" spc="-5" dirty="0">
                <a:latin typeface="Arial"/>
                <a:cs typeface="Arial"/>
              </a:rPr>
              <a:t>operación</a:t>
            </a:r>
            <a:endParaRPr sz="1723" dirty="0">
              <a:latin typeface="Arial"/>
              <a:cs typeface="Arial"/>
            </a:endParaRPr>
          </a:p>
        </p:txBody>
      </p:sp>
      <p:sp>
        <p:nvSpPr>
          <p:cNvPr id="21" name="object 21"/>
          <p:cNvSpPr txBox="1"/>
          <p:nvPr/>
        </p:nvSpPr>
        <p:spPr>
          <a:xfrm>
            <a:off x="8355397" y="2805504"/>
            <a:ext cx="1945115" cy="276184"/>
          </a:xfrm>
          <a:prstGeom prst="rect">
            <a:avLst/>
          </a:prstGeom>
        </p:spPr>
        <p:txBody>
          <a:bodyPr vert="horz" wrap="square" lIns="0" tIns="10940" rIns="0" bIns="0" rtlCol="0">
            <a:spAutoFit/>
          </a:bodyPr>
          <a:lstStyle/>
          <a:p>
            <a:pPr marL="11515">
              <a:spcBef>
                <a:spcPts val="86"/>
              </a:spcBef>
            </a:pPr>
            <a:r>
              <a:rPr sz="1723" b="1" spc="-5" dirty="0">
                <a:latin typeface="Arial"/>
                <a:cs typeface="Arial"/>
              </a:rPr>
              <a:t>.</a:t>
            </a:r>
            <a:r>
              <a:rPr sz="1723" b="1" spc="258" dirty="0">
                <a:latin typeface="Arial"/>
                <a:cs typeface="Arial"/>
              </a:rPr>
              <a:t> </a:t>
            </a:r>
            <a:r>
              <a:rPr sz="1723" b="1" spc="-5" dirty="0">
                <a:latin typeface="Arial"/>
                <a:cs typeface="Arial"/>
              </a:rPr>
              <a:t>No</a:t>
            </a:r>
            <a:r>
              <a:rPr sz="1723" b="1" spc="263" dirty="0">
                <a:latin typeface="Arial"/>
                <a:cs typeface="Arial"/>
              </a:rPr>
              <a:t> </a:t>
            </a:r>
            <a:r>
              <a:rPr sz="1723" b="1" spc="-5" dirty="0">
                <a:latin typeface="Arial"/>
                <a:cs typeface="Arial"/>
              </a:rPr>
              <a:t>se</a:t>
            </a:r>
            <a:r>
              <a:rPr sz="1723" b="1" spc="272" dirty="0">
                <a:latin typeface="Arial"/>
                <a:cs typeface="Arial"/>
              </a:rPr>
              <a:t> </a:t>
            </a:r>
            <a:r>
              <a:rPr sz="1723" b="1" spc="-9" dirty="0">
                <a:latin typeface="Arial"/>
                <a:cs typeface="Arial"/>
              </a:rPr>
              <a:t>verifica</a:t>
            </a:r>
            <a:r>
              <a:rPr sz="1723" b="1" spc="263" dirty="0">
                <a:latin typeface="Arial"/>
                <a:cs typeface="Arial"/>
              </a:rPr>
              <a:t> </a:t>
            </a:r>
            <a:r>
              <a:rPr sz="1723" b="1" spc="-5" dirty="0">
                <a:latin typeface="Arial"/>
                <a:cs typeface="Arial"/>
              </a:rPr>
              <a:t>si</a:t>
            </a:r>
            <a:endParaRPr sz="1723">
              <a:latin typeface="Arial"/>
              <a:cs typeface="Arial"/>
            </a:endParaRPr>
          </a:p>
        </p:txBody>
      </p:sp>
      <p:sp>
        <p:nvSpPr>
          <p:cNvPr id="22" name="object 22"/>
          <p:cNvSpPr txBox="1"/>
          <p:nvPr/>
        </p:nvSpPr>
        <p:spPr>
          <a:xfrm>
            <a:off x="2303245" y="3057021"/>
            <a:ext cx="7997545" cy="542030"/>
          </a:xfrm>
          <a:prstGeom prst="rect">
            <a:avLst/>
          </a:prstGeom>
        </p:spPr>
        <p:txBody>
          <a:bodyPr vert="horz" wrap="square" lIns="0" tIns="28788" rIns="0" bIns="0" rtlCol="0">
            <a:spAutoFit/>
          </a:bodyPr>
          <a:lstStyle/>
          <a:p>
            <a:pPr marL="11515" marR="4607">
              <a:lnSpc>
                <a:spcPts val="1977"/>
              </a:lnSpc>
              <a:spcBef>
                <a:spcPts val="227"/>
              </a:spcBef>
            </a:pPr>
            <a:r>
              <a:rPr sz="1723" b="1" spc="-5" dirty="0">
                <a:latin typeface="Arial"/>
                <a:cs typeface="Arial"/>
              </a:rPr>
              <a:t>estas partes o piezas requieren ser cambiadas. Supone una alta inversión en </a:t>
            </a:r>
            <a:r>
              <a:rPr sz="1723" b="1" spc="-467" dirty="0">
                <a:latin typeface="Arial"/>
                <a:cs typeface="Arial"/>
              </a:rPr>
              <a:t> </a:t>
            </a:r>
            <a:r>
              <a:rPr sz="1723" b="1" spc="-5" dirty="0">
                <a:latin typeface="Arial"/>
                <a:cs typeface="Arial"/>
              </a:rPr>
              <a:t>piezas</a:t>
            </a:r>
            <a:r>
              <a:rPr sz="1723" b="1" spc="9" dirty="0">
                <a:latin typeface="Arial"/>
                <a:cs typeface="Arial"/>
              </a:rPr>
              <a:t> </a:t>
            </a:r>
            <a:r>
              <a:rPr sz="1723" b="1" spc="-5" dirty="0">
                <a:latin typeface="Arial"/>
                <a:cs typeface="Arial"/>
              </a:rPr>
              <a:t>y</a:t>
            </a:r>
            <a:r>
              <a:rPr sz="1723" b="1" spc="-14" dirty="0">
                <a:latin typeface="Arial"/>
                <a:cs typeface="Arial"/>
              </a:rPr>
              <a:t> </a:t>
            </a:r>
            <a:r>
              <a:rPr sz="1723" b="1" spc="-5" dirty="0">
                <a:latin typeface="Arial"/>
                <a:cs typeface="Arial"/>
              </a:rPr>
              <a:t>repuestos.</a:t>
            </a:r>
            <a:endParaRPr sz="1723">
              <a:latin typeface="Arial"/>
              <a:cs typeface="Arial"/>
            </a:endParaRPr>
          </a:p>
        </p:txBody>
      </p:sp>
      <p:sp>
        <p:nvSpPr>
          <p:cNvPr id="23" name="object 23"/>
          <p:cNvSpPr txBox="1"/>
          <p:nvPr/>
        </p:nvSpPr>
        <p:spPr>
          <a:xfrm>
            <a:off x="2095674" y="3574107"/>
            <a:ext cx="123800" cy="276184"/>
          </a:xfrm>
          <a:prstGeom prst="rect">
            <a:avLst/>
          </a:prstGeom>
        </p:spPr>
        <p:txBody>
          <a:bodyPr vert="horz" wrap="square" lIns="0" tIns="10940" rIns="0" bIns="0" rtlCol="0">
            <a:spAutoFit/>
          </a:bodyPr>
          <a:lstStyle/>
          <a:p>
            <a:pPr marL="11515">
              <a:spcBef>
                <a:spcPts val="86"/>
              </a:spcBef>
            </a:pPr>
            <a:r>
              <a:rPr sz="1723" spc="-5" dirty="0">
                <a:latin typeface="Symbol"/>
                <a:cs typeface="Symbol"/>
              </a:rPr>
              <a:t></a:t>
            </a:r>
            <a:endParaRPr sz="1723">
              <a:latin typeface="Symbol"/>
              <a:cs typeface="Symbol"/>
            </a:endParaRPr>
          </a:p>
        </p:txBody>
      </p:sp>
      <p:sp>
        <p:nvSpPr>
          <p:cNvPr id="24" name="object 24"/>
          <p:cNvSpPr txBox="1"/>
          <p:nvPr/>
        </p:nvSpPr>
        <p:spPr>
          <a:xfrm>
            <a:off x="2314759" y="3586728"/>
            <a:ext cx="2677557" cy="269304"/>
          </a:xfrm>
          <a:prstGeom prst="rect">
            <a:avLst/>
          </a:prstGeom>
          <a:solidFill>
            <a:srgbClr val="00FF00"/>
          </a:solidFill>
        </p:spPr>
        <p:txBody>
          <a:bodyPr vert="horz" wrap="square" lIns="0" tIns="0" rIns="0" bIns="0" rtlCol="0">
            <a:spAutoFit/>
          </a:bodyPr>
          <a:lstStyle/>
          <a:p>
            <a:pPr>
              <a:lnSpc>
                <a:spcPts val="2053"/>
              </a:lnSpc>
            </a:pPr>
            <a:r>
              <a:rPr sz="1723" b="1" spc="-5" dirty="0">
                <a:latin typeface="Arial"/>
                <a:cs typeface="Arial"/>
              </a:rPr>
              <a:t>Mantenimiento</a:t>
            </a:r>
            <a:r>
              <a:rPr sz="1723" b="1" spc="127" dirty="0">
                <a:latin typeface="Arial"/>
                <a:cs typeface="Arial"/>
              </a:rPr>
              <a:t> </a:t>
            </a:r>
            <a:r>
              <a:rPr sz="1723" b="1" spc="-5" dirty="0">
                <a:latin typeface="Arial"/>
                <a:cs typeface="Arial"/>
              </a:rPr>
              <a:t>Predictivo</a:t>
            </a:r>
            <a:endParaRPr sz="1723">
              <a:latin typeface="Arial"/>
              <a:cs typeface="Arial"/>
            </a:endParaRPr>
          </a:p>
        </p:txBody>
      </p:sp>
      <p:sp>
        <p:nvSpPr>
          <p:cNvPr id="25" name="object 25"/>
          <p:cNvSpPr txBox="1"/>
          <p:nvPr/>
        </p:nvSpPr>
        <p:spPr>
          <a:xfrm>
            <a:off x="4980409" y="3574107"/>
            <a:ext cx="1745882" cy="276184"/>
          </a:xfrm>
          <a:prstGeom prst="rect">
            <a:avLst/>
          </a:prstGeom>
        </p:spPr>
        <p:txBody>
          <a:bodyPr vert="horz" wrap="square" lIns="0" tIns="10940" rIns="0" bIns="0" rtlCol="0">
            <a:spAutoFit/>
          </a:bodyPr>
          <a:lstStyle/>
          <a:p>
            <a:pPr marL="11515">
              <a:spcBef>
                <a:spcPts val="86"/>
              </a:spcBef>
            </a:pPr>
            <a:r>
              <a:rPr sz="1723" b="1" spc="-5" dirty="0">
                <a:latin typeface="Arial"/>
                <a:cs typeface="Arial"/>
              </a:rPr>
              <a:t>:</a:t>
            </a:r>
            <a:r>
              <a:rPr sz="1723" b="1" spc="113" dirty="0">
                <a:latin typeface="Arial"/>
                <a:cs typeface="Arial"/>
              </a:rPr>
              <a:t> </a:t>
            </a:r>
            <a:r>
              <a:rPr sz="1723" b="1" spc="-5" dirty="0">
                <a:latin typeface="Arial"/>
                <a:cs typeface="Arial"/>
              </a:rPr>
              <a:t>Se</a:t>
            </a:r>
            <a:r>
              <a:rPr sz="1723" b="1" spc="100" dirty="0">
                <a:latin typeface="Arial"/>
                <a:cs typeface="Arial"/>
              </a:rPr>
              <a:t> </a:t>
            </a:r>
            <a:r>
              <a:rPr sz="1723" b="1" spc="-5" dirty="0">
                <a:latin typeface="Arial"/>
                <a:cs typeface="Arial"/>
              </a:rPr>
              <a:t>sustenta</a:t>
            </a:r>
            <a:r>
              <a:rPr sz="1723" b="1" spc="91" dirty="0">
                <a:latin typeface="Arial"/>
                <a:cs typeface="Arial"/>
              </a:rPr>
              <a:t> </a:t>
            </a:r>
            <a:r>
              <a:rPr sz="1723" b="1" spc="-5" dirty="0">
                <a:latin typeface="Arial"/>
                <a:cs typeface="Arial"/>
              </a:rPr>
              <a:t>en</a:t>
            </a:r>
            <a:endParaRPr sz="1723">
              <a:latin typeface="Arial"/>
              <a:cs typeface="Arial"/>
            </a:endParaRPr>
          </a:p>
        </p:txBody>
      </p:sp>
      <p:sp>
        <p:nvSpPr>
          <p:cNvPr id="26" name="object 26"/>
          <p:cNvSpPr txBox="1"/>
          <p:nvPr/>
        </p:nvSpPr>
        <p:spPr>
          <a:xfrm>
            <a:off x="6792856" y="3586728"/>
            <a:ext cx="3498098" cy="269304"/>
          </a:xfrm>
          <a:prstGeom prst="rect">
            <a:avLst/>
          </a:prstGeom>
          <a:solidFill>
            <a:srgbClr val="FFFF00"/>
          </a:solidFill>
        </p:spPr>
        <p:txBody>
          <a:bodyPr vert="horz" wrap="square" lIns="0" tIns="0" rIns="0" bIns="0" rtlCol="0">
            <a:spAutoFit/>
          </a:bodyPr>
          <a:lstStyle/>
          <a:p>
            <a:pPr>
              <a:lnSpc>
                <a:spcPts val="2053"/>
              </a:lnSpc>
            </a:pPr>
            <a:r>
              <a:rPr sz="1723" b="1" spc="-5" dirty="0">
                <a:latin typeface="Arial"/>
                <a:cs typeface="Arial"/>
              </a:rPr>
              <a:t>mediciones</a:t>
            </a:r>
            <a:r>
              <a:rPr sz="1723" b="1" spc="135" dirty="0">
                <a:latin typeface="Arial"/>
                <a:cs typeface="Arial"/>
              </a:rPr>
              <a:t> </a:t>
            </a:r>
            <a:r>
              <a:rPr sz="1723" b="1" spc="-5" dirty="0">
                <a:latin typeface="Arial"/>
                <a:cs typeface="Arial"/>
              </a:rPr>
              <a:t>y</a:t>
            </a:r>
            <a:r>
              <a:rPr sz="1723" b="1" spc="113" dirty="0">
                <a:latin typeface="Arial"/>
                <a:cs typeface="Arial"/>
              </a:rPr>
              <a:t> </a:t>
            </a:r>
            <a:r>
              <a:rPr sz="1723" b="1" spc="-5" dirty="0">
                <a:latin typeface="Arial"/>
                <a:cs typeface="Arial"/>
              </a:rPr>
              <a:t>pruebas</a:t>
            </a:r>
            <a:r>
              <a:rPr sz="1723" b="1" spc="135" dirty="0">
                <a:latin typeface="Arial"/>
                <a:cs typeface="Arial"/>
              </a:rPr>
              <a:t> </a:t>
            </a:r>
            <a:r>
              <a:rPr sz="1723" b="1" spc="-5" dirty="0">
                <a:latin typeface="Arial"/>
                <a:cs typeface="Arial"/>
              </a:rPr>
              <a:t>periódicas</a:t>
            </a:r>
            <a:endParaRPr sz="1723">
              <a:latin typeface="Arial"/>
              <a:cs typeface="Arial"/>
            </a:endParaRPr>
          </a:p>
        </p:txBody>
      </p:sp>
      <p:sp>
        <p:nvSpPr>
          <p:cNvPr id="27" name="object 27"/>
          <p:cNvSpPr txBox="1"/>
          <p:nvPr/>
        </p:nvSpPr>
        <p:spPr>
          <a:xfrm>
            <a:off x="2314762" y="3852343"/>
            <a:ext cx="5000985" cy="243656"/>
          </a:xfrm>
          <a:prstGeom prst="rect">
            <a:avLst/>
          </a:prstGeom>
          <a:solidFill>
            <a:srgbClr val="FFFF00"/>
          </a:solidFill>
        </p:spPr>
        <p:txBody>
          <a:bodyPr vert="horz" wrap="square" lIns="0" tIns="0" rIns="0" bIns="0" rtlCol="0">
            <a:spAutoFit/>
          </a:bodyPr>
          <a:lstStyle/>
          <a:p>
            <a:pPr>
              <a:lnSpc>
                <a:spcPts val="1945"/>
              </a:lnSpc>
            </a:pPr>
            <a:r>
              <a:rPr sz="1723" b="1" spc="-5" dirty="0">
                <a:latin typeface="Arial"/>
                <a:cs typeface="Arial"/>
              </a:rPr>
              <a:t>que</a:t>
            </a:r>
            <a:r>
              <a:rPr sz="1723" b="1" spc="354" dirty="0">
                <a:latin typeface="Arial"/>
                <a:cs typeface="Arial"/>
              </a:rPr>
              <a:t> </a:t>
            </a:r>
            <a:r>
              <a:rPr sz="1723" b="1" spc="-5" dirty="0">
                <a:latin typeface="Arial"/>
                <a:cs typeface="Arial"/>
              </a:rPr>
              <a:t>permiten</a:t>
            </a:r>
            <a:r>
              <a:rPr sz="1723" b="1" spc="363" dirty="0">
                <a:latin typeface="Arial"/>
                <a:cs typeface="Arial"/>
              </a:rPr>
              <a:t> </a:t>
            </a:r>
            <a:r>
              <a:rPr sz="1723" b="1" spc="-5" dirty="0">
                <a:latin typeface="Arial"/>
                <a:cs typeface="Arial"/>
              </a:rPr>
              <a:t>determinar</a:t>
            </a:r>
            <a:r>
              <a:rPr sz="1723" b="1" spc="358" dirty="0">
                <a:latin typeface="Arial"/>
                <a:cs typeface="Arial"/>
              </a:rPr>
              <a:t> </a:t>
            </a:r>
            <a:r>
              <a:rPr sz="1723" b="1" spc="-5">
                <a:latin typeface="Arial"/>
                <a:cs typeface="Arial"/>
              </a:rPr>
              <a:t>el</a:t>
            </a:r>
            <a:r>
              <a:rPr sz="1723" b="1" spc="358">
                <a:latin typeface="Arial"/>
                <a:cs typeface="Arial"/>
              </a:rPr>
              <a:t> </a:t>
            </a:r>
            <a:r>
              <a:rPr sz="1723" b="1" spc="-5">
                <a:latin typeface="Arial"/>
                <a:cs typeface="Arial"/>
              </a:rPr>
              <a:t>estado</a:t>
            </a:r>
            <a:endParaRPr sz="1723" dirty="0">
              <a:latin typeface="Arial"/>
              <a:cs typeface="Arial"/>
            </a:endParaRPr>
          </a:p>
        </p:txBody>
      </p:sp>
      <p:sp>
        <p:nvSpPr>
          <p:cNvPr id="28" name="object 28"/>
          <p:cNvSpPr txBox="1"/>
          <p:nvPr/>
        </p:nvSpPr>
        <p:spPr>
          <a:xfrm>
            <a:off x="7303721" y="3825624"/>
            <a:ext cx="2996560" cy="276184"/>
          </a:xfrm>
          <a:prstGeom prst="rect">
            <a:avLst/>
          </a:prstGeom>
        </p:spPr>
        <p:txBody>
          <a:bodyPr vert="horz" wrap="square" lIns="0" tIns="10940" rIns="0" bIns="0" rtlCol="0">
            <a:spAutoFit/>
          </a:bodyPr>
          <a:lstStyle/>
          <a:p>
            <a:pPr marL="11515">
              <a:spcBef>
                <a:spcPts val="86"/>
              </a:spcBef>
            </a:pPr>
            <a:r>
              <a:rPr sz="1723" b="1" spc="-5" dirty="0">
                <a:latin typeface="Arial"/>
                <a:cs typeface="Arial"/>
              </a:rPr>
              <a:t>.</a:t>
            </a:r>
            <a:r>
              <a:rPr sz="1723" b="1" spc="336" dirty="0">
                <a:latin typeface="Arial"/>
                <a:cs typeface="Arial"/>
              </a:rPr>
              <a:t> </a:t>
            </a:r>
            <a:r>
              <a:rPr sz="1723" b="1" spc="-5" dirty="0">
                <a:latin typeface="Arial"/>
                <a:cs typeface="Arial"/>
              </a:rPr>
              <a:t>Se</a:t>
            </a:r>
            <a:r>
              <a:rPr sz="1723" b="1" spc="340" dirty="0">
                <a:latin typeface="Arial"/>
                <a:cs typeface="Arial"/>
              </a:rPr>
              <a:t> </a:t>
            </a:r>
            <a:r>
              <a:rPr sz="1723" b="1" spc="-5" dirty="0">
                <a:latin typeface="Arial"/>
                <a:cs typeface="Arial"/>
              </a:rPr>
              <a:t>requiere</a:t>
            </a:r>
            <a:r>
              <a:rPr sz="1723" b="1" spc="348" dirty="0">
                <a:latin typeface="Arial"/>
                <a:cs typeface="Arial"/>
              </a:rPr>
              <a:t> </a:t>
            </a:r>
            <a:r>
              <a:rPr sz="1723" b="1" dirty="0">
                <a:latin typeface="Arial"/>
                <a:cs typeface="Arial"/>
              </a:rPr>
              <a:t>una</a:t>
            </a:r>
            <a:r>
              <a:rPr sz="1723" b="1" spc="345" dirty="0">
                <a:latin typeface="Arial"/>
                <a:cs typeface="Arial"/>
              </a:rPr>
              <a:t> </a:t>
            </a:r>
            <a:r>
              <a:rPr sz="1723" b="1" spc="-5" dirty="0">
                <a:latin typeface="Arial"/>
                <a:cs typeface="Arial"/>
              </a:rPr>
              <a:t>inversión</a:t>
            </a:r>
            <a:endParaRPr sz="1723">
              <a:latin typeface="Arial"/>
              <a:cs typeface="Arial"/>
            </a:endParaRPr>
          </a:p>
        </p:txBody>
      </p:sp>
      <p:sp>
        <p:nvSpPr>
          <p:cNvPr id="29" name="object 29"/>
          <p:cNvSpPr txBox="1"/>
          <p:nvPr/>
        </p:nvSpPr>
        <p:spPr>
          <a:xfrm>
            <a:off x="2303244" y="4078523"/>
            <a:ext cx="7995242" cy="542030"/>
          </a:xfrm>
          <a:prstGeom prst="rect">
            <a:avLst/>
          </a:prstGeom>
        </p:spPr>
        <p:txBody>
          <a:bodyPr vert="horz" wrap="square" lIns="0" tIns="28788" rIns="0" bIns="0" rtlCol="0">
            <a:spAutoFit/>
          </a:bodyPr>
          <a:lstStyle/>
          <a:p>
            <a:pPr marL="11515" marR="4607">
              <a:lnSpc>
                <a:spcPts val="1977"/>
              </a:lnSpc>
              <a:spcBef>
                <a:spcPts val="227"/>
              </a:spcBef>
            </a:pPr>
            <a:r>
              <a:rPr sz="1723" b="1" spc="-5" dirty="0">
                <a:latin typeface="Arial"/>
                <a:cs typeface="Arial"/>
              </a:rPr>
              <a:t>inicial</a:t>
            </a:r>
            <a:r>
              <a:rPr sz="1723" b="1" spc="-100" dirty="0">
                <a:latin typeface="Arial"/>
                <a:cs typeface="Arial"/>
              </a:rPr>
              <a:t> </a:t>
            </a:r>
            <a:r>
              <a:rPr sz="1723" b="1" spc="-5" dirty="0">
                <a:latin typeface="Arial"/>
                <a:cs typeface="Arial"/>
              </a:rPr>
              <a:t>en</a:t>
            </a:r>
            <a:r>
              <a:rPr sz="1723" b="1" spc="-95" dirty="0">
                <a:latin typeface="Arial"/>
                <a:cs typeface="Arial"/>
              </a:rPr>
              <a:t> </a:t>
            </a:r>
            <a:r>
              <a:rPr sz="1723" b="1" spc="-5" dirty="0">
                <a:latin typeface="Arial"/>
                <a:cs typeface="Arial"/>
              </a:rPr>
              <a:t>equipos</a:t>
            </a:r>
            <a:r>
              <a:rPr sz="1723" b="1" spc="-100" dirty="0">
                <a:latin typeface="Arial"/>
                <a:cs typeface="Arial"/>
              </a:rPr>
              <a:t> </a:t>
            </a:r>
            <a:r>
              <a:rPr sz="1723" b="1" spc="-5" dirty="0">
                <a:latin typeface="Arial"/>
                <a:cs typeface="Arial"/>
              </a:rPr>
              <a:t>de</a:t>
            </a:r>
            <a:r>
              <a:rPr sz="1723" b="1" spc="-95" dirty="0">
                <a:latin typeface="Arial"/>
                <a:cs typeface="Arial"/>
              </a:rPr>
              <a:t> </a:t>
            </a:r>
            <a:r>
              <a:rPr sz="1723" b="1" spc="-5" dirty="0">
                <a:latin typeface="Arial"/>
                <a:cs typeface="Arial"/>
              </a:rPr>
              <a:t>prueba,</a:t>
            </a:r>
            <a:r>
              <a:rPr sz="1723" b="1" spc="-82" dirty="0">
                <a:latin typeface="Arial"/>
                <a:cs typeface="Arial"/>
              </a:rPr>
              <a:t> </a:t>
            </a:r>
            <a:r>
              <a:rPr sz="1723" b="1" spc="-5" dirty="0">
                <a:latin typeface="Arial"/>
                <a:cs typeface="Arial"/>
              </a:rPr>
              <a:t>pero</a:t>
            </a:r>
            <a:r>
              <a:rPr sz="1723" b="1" spc="-103" dirty="0">
                <a:latin typeface="Arial"/>
                <a:cs typeface="Arial"/>
              </a:rPr>
              <a:t> </a:t>
            </a:r>
            <a:r>
              <a:rPr sz="1723" b="1" spc="-5" dirty="0">
                <a:latin typeface="Arial"/>
                <a:cs typeface="Arial"/>
              </a:rPr>
              <a:t>el</a:t>
            </a:r>
            <a:r>
              <a:rPr sz="1723" b="1" spc="-95" dirty="0">
                <a:latin typeface="Arial"/>
                <a:cs typeface="Arial"/>
              </a:rPr>
              <a:t> </a:t>
            </a:r>
            <a:r>
              <a:rPr sz="1723" b="1" dirty="0">
                <a:latin typeface="Arial"/>
                <a:cs typeface="Arial"/>
              </a:rPr>
              <a:t>costo</a:t>
            </a:r>
            <a:r>
              <a:rPr sz="1723" b="1" spc="-95" dirty="0">
                <a:latin typeface="Arial"/>
                <a:cs typeface="Arial"/>
              </a:rPr>
              <a:t> </a:t>
            </a:r>
            <a:r>
              <a:rPr sz="1723" b="1" spc="-5" dirty="0">
                <a:latin typeface="Arial"/>
                <a:cs typeface="Arial"/>
              </a:rPr>
              <a:t>por</a:t>
            </a:r>
            <a:r>
              <a:rPr sz="1723" b="1" spc="-109" dirty="0">
                <a:latin typeface="Arial"/>
                <a:cs typeface="Arial"/>
              </a:rPr>
              <a:t> </a:t>
            </a:r>
            <a:r>
              <a:rPr sz="1723" b="1" spc="-5" dirty="0">
                <a:latin typeface="Arial"/>
                <a:cs typeface="Arial"/>
              </a:rPr>
              <a:t>salidas</a:t>
            </a:r>
            <a:r>
              <a:rPr sz="1723" b="1" spc="-100" dirty="0">
                <a:latin typeface="Arial"/>
                <a:cs typeface="Arial"/>
              </a:rPr>
              <a:t> </a:t>
            </a:r>
            <a:r>
              <a:rPr sz="1723" b="1" spc="-5" dirty="0">
                <a:latin typeface="Arial"/>
                <a:cs typeface="Arial"/>
              </a:rPr>
              <a:t>inesparadas</a:t>
            </a:r>
            <a:r>
              <a:rPr sz="1723" b="1" spc="-86" dirty="0">
                <a:latin typeface="Arial"/>
                <a:cs typeface="Arial"/>
              </a:rPr>
              <a:t> </a:t>
            </a:r>
            <a:r>
              <a:rPr sz="1723" b="1" spc="-5" dirty="0">
                <a:latin typeface="Arial"/>
                <a:cs typeface="Arial"/>
              </a:rPr>
              <a:t>y</a:t>
            </a:r>
            <a:r>
              <a:rPr sz="1723" b="1" spc="-109" dirty="0">
                <a:latin typeface="Arial"/>
                <a:cs typeface="Arial"/>
              </a:rPr>
              <a:t> </a:t>
            </a:r>
            <a:r>
              <a:rPr sz="1723" b="1" spc="-5" dirty="0">
                <a:latin typeface="Arial"/>
                <a:cs typeface="Arial"/>
              </a:rPr>
              <a:t>pérdidas </a:t>
            </a:r>
            <a:r>
              <a:rPr sz="1723" b="1" spc="-462" dirty="0">
                <a:latin typeface="Arial"/>
                <a:cs typeface="Arial"/>
              </a:rPr>
              <a:t> </a:t>
            </a:r>
            <a:r>
              <a:rPr sz="1723" b="1" spc="-5" dirty="0">
                <a:latin typeface="Arial"/>
                <a:cs typeface="Arial"/>
              </a:rPr>
              <a:t>de</a:t>
            </a:r>
            <a:r>
              <a:rPr sz="1723" b="1" spc="5" dirty="0">
                <a:latin typeface="Arial"/>
                <a:cs typeface="Arial"/>
              </a:rPr>
              <a:t> </a:t>
            </a:r>
            <a:r>
              <a:rPr sz="1723" b="1" spc="-5" dirty="0">
                <a:latin typeface="Arial"/>
                <a:cs typeface="Arial"/>
              </a:rPr>
              <a:t>producción</a:t>
            </a:r>
            <a:r>
              <a:rPr sz="1723" b="1" spc="9" dirty="0">
                <a:latin typeface="Arial"/>
                <a:cs typeface="Arial"/>
              </a:rPr>
              <a:t> </a:t>
            </a:r>
            <a:r>
              <a:rPr sz="1723" b="1" spc="-5" dirty="0">
                <a:latin typeface="Arial"/>
                <a:cs typeface="Arial"/>
              </a:rPr>
              <a:t>se reduce considerablemente.</a:t>
            </a:r>
            <a:endParaRPr sz="1723" dirty="0">
              <a:latin typeface="Arial"/>
              <a:cs typeface="Arial"/>
            </a:endParaRPr>
          </a:p>
        </p:txBody>
      </p:sp>
      <p:sp>
        <p:nvSpPr>
          <p:cNvPr id="30" name="object 30"/>
          <p:cNvSpPr txBox="1"/>
          <p:nvPr/>
        </p:nvSpPr>
        <p:spPr>
          <a:xfrm>
            <a:off x="2095674" y="4595378"/>
            <a:ext cx="123800" cy="276184"/>
          </a:xfrm>
          <a:prstGeom prst="rect">
            <a:avLst/>
          </a:prstGeom>
        </p:spPr>
        <p:txBody>
          <a:bodyPr vert="horz" wrap="square" lIns="0" tIns="10940" rIns="0" bIns="0" rtlCol="0">
            <a:spAutoFit/>
          </a:bodyPr>
          <a:lstStyle/>
          <a:p>
            <a:pPr marL="11515">
              <a:spcBef>
                <a:spcPts val="86"/>
              </a:spcBef>
            </a:pPr>
            <a:r>
              <a:rPr sz="1723" spc="-5" dirty="0">
                <a:latin typeface="Symbol"/>
                <a:cs typeface="Symbol"/>
              </a:rPr>
              <a:t></a:t>
            </a:r>
            <a:endParaRPr sz="1723">
              <a:latin typeface="Symbol"/>
              <a:cs typeface="Symbol"/>
            </a:endParaRPr>
          </a:p>
        </p:txBody>
      </p:sp>
      <p:sp>
        <p:nvSpPr>
          <p:cNvPr id="31" name="object 31"/>
          <p:cNvSpPr txBox="1"/>
          <p:nvPr/>
        </p:nvSpPr>
        <p:spPr>
          <a:xfrm>
            <a:off x="2314761" y="4608277"/>
            <a:ext cx="2612489" cy="269304"/>
          </a:xfrm>
          <a:prstGeom prst="rect">
            <a:avLst/>
          </a:prstGeom>
          <a:solidFill>
            <a:srgbClr val="00FF00"/>
          </a:solidFill>
        </p:spPr>
        <p:txBody>
          <a:bodyPr vert="horz" wrap="square" lIns="0" tIns="0" rIns="0" bIns="0" rtlCol="0">
            <a:spAutoFit/>
          </a:bodyPr>
          <a:lstStyle/>
          <a:p>
            <a:pPr>
              <a:lnSpc>
                <a:spcPts val="2053"/>
              </a:lnSpc>
            </a:pPr>
            <a:r>
              <a:rPr sz="1723" b="1" spc="-5" dirty="0">
                <a:latin typeface="Arial"/>
                <a:cs typeface="Arial"/>
              </a:rPr>
              <a:t>Mantenimiento</a:t>
            </a:r>
            <a:r>
              <a:rPr sz="1723" b="1" spc="91" dirty="0">
                <a:latin typeface="Arial"/>
                <a:cs typeface="Arial"/>
              </a:rPr>
              <a:t> </a:t>
            </a:r>
            <a:r>
              <a:rPr sz="1723" b="1" spc="-5" dirty="0">
                <a:latin typeface="Arial"/>
                <a:cs typeface="Arial"/>
              </a:rPr>
              <a:t>Proactivo</a:t>
            </a:r>
            <a:endParaRPr sz="1723">
              <a:latin typeface="Arial"/>
              <a:cs typeface="Arial"/>
            </a:endParaRPr>
          </a:p>
        </p:txBody>
      </p:sp>
      <p:sp>
        <p:nvSpPr>
          <p:cNvPr id="32" name="object 32"/>
          <p:cNvSpPr txBox="1"/>
          <p:nvPr/>
        </p:nvSpPr>
        <p:spPr>
          <a:xfrm>
            <a:off x="4915456" y="4595378"/>
            <a:ext cx="895974" cy="276184"/>
          </a:xfrm>
          <a:prstGeom prst="rect">
            <a:avLst/>
          </a:prstGeom>
        </p:spPr>
        <p:txBody>
          <a:bodyPr vert="horz" wrap="square" lIns="0" tIns="10940" rIns="0" bIns="0" rtlCol="0">
            <a:spAutoFit/>
          </a:bodyPr>
          <a:lstStyle/>
          <a:p>
            <a:pPr marL="11515">
              <a:spcBef>
                <a:spcPts val="86"/>
              </a:spcBef>
            </a:pPr>
            <a:r>
              <a:rPr sz="1723" b="1" spc="-5" dirty="0">
                <a:latin typeface="Arial"/>
                <a:cs typeface="Arial"/>
              </a:rPr>
              <a:t>:</a:t>
            </a:r>
            <a:r>
              <a:rPr sz="1723" b="1" spc="54" dirty="0">
                <a:latin typeface="Arial"/>
                <a:cs typeface="Arial"/>
              </a:rPr>
              <a:t> </a:t>
            </a:r>
            <a:r>
              <a:rPr sz="1723" b="1" spc="-5" dirty="0">
                <a:latin typeface="Arial"/>
                <a:cs typeface="Arial"/>
              </a:rPr>
              <a:t>Es</a:t>
            </a:r>
            <a:r>
              <a:rPr sz="1723" b="1" spc="50" dirty="0">
                <a:latin typeface="Arial"/>
                <a:cs typeface="Arial"/>
              </a:rPr>
              <a:t> </a:t>
            </a:r>
            <a:r>
              <a:rPr sz="1723" b="1" spc="-5" dirty="0">
                <a:latin typeface="Arial"/>
                <a:cs typeface="Arial"/>
              </a:rPr>
              <a:t>una</a:t>
            </a:r>
            <a:endParaRPr sz="1723">
              <a:latin typeface="Arial"/>
              <a:cs typeface="Arial"/>
            </a:endParaRPr>
          </a:p>
        </p:txBody>
      </p:sp>
      <p:sp>
        <p:nvSpPr>
          <p:cNvPr id="33" name="object 33"/>
          <p:cNvSpPr txBox="1"/>
          <p:nvPr/>
        </p:nvSpPr>
        <p:spPr>
          <a:xfrm>
            <a:off x="5872238" y="4608277"/>
            <a:ext cx="3498674" cy="269304"/>
          </a:xfrm>
          <a:prstGeom prst="rect">
            <a:avLst/>
          </a:prstGeom>
          <a:solidFill>
            <a:srgbClr val="FFFF00"/>
          </a:solidFill>
        </p:spPr>
        <p:txBody>
          <a:bodyPr vert="horz" wrap="square" lIns="0" tIns="0" rIns="0" bIns="0" rtlCol="0">
            <a:spAutoFit/>
          </a:bodyPr>
          <a:lstStyle/>
          <a:p>
            <a:pPr>
              <a:lnSpc>
                <a:spcPts val="2053"/>
              </a:lnSpc>
            </a:pPr>
            <a:r>
              <a:rPr sz="1723" b="1" spc="-5" dirty="0">
                <a:latin typeface="Arial"/>
                <a:cs typeface="Arial"/>
              </a:rPr>
              <a:t>nueva</a:t>
            </a:r>
            <a:r>
              <a:rPr sz="1723" b="1" spc="95" dirty="0">
                <a:latin typeface="Arial"/>
                <a:cs typeface="Arial"/>
              </a:rPr>
              <a:t> </a:t>
            </a:r>
            <a:r>
              <a:rPr sz="1723" b="1" spc="-5" dirty="0">
                <a:latin typeface="Arial"/>
                <a:cs typeface="Arial"/>
              </a:rPr>
              <a:t>filosofía</a:t>
            </a:r>
            <a:r>
              <a:rPr sz="1723" b="1" spc="86" dirty="0">
                <a:latin typeface="Arial"/>
                <a:cs typeface="Arial"/>
              </a:rPr>
              <a:t> </a:t>
            </a:r>
            <a:r>
              <a:rPr sz="1723" b="1" spc="-5" dirty="0">
                <a:latin typeface="Arial"/>
                <a:cs typeface="Arial"/>
              </a:rPr>
              <a:t>de</a:t>
            </a:r>
            <a:r>
              <a:rPr sz="1723" b="1" spc="113" dirty="0">
                <a:latin typeface="Arial"/>
                <a:cs typeface="Arial"/>
              </a:rPr>
              <a:t> </a:t>
            </a:r>
            <a:r>
              <a:rPr sz="1723" b="1" spc="-5" dirty="0">
                <a:latin typeface="Arial"/>
                <a:cs typeface="Arial"/>
              </a:rPr>
              <a:t>mantenimiento</a:t>
            </a:r>
            <a:endParaRPr sz="1723">
              <a:latin typeface="Arial"/>
              <a:cs typeface="Arial"/>
            </a:endParaRPr>
          </a:p>
        </p:txBody>
      </p:sp>
      <p:sp>
        <p:nvSpPr>
          <p:cNvPr id="34" name="object 34"/>
          <p:cNvSpPr txBox="1"/>
          <p:nvPr/>
        </p:nvSpPr>
        <p:spPr>
          <a:xfrm>
            <a:off x="9359052" y="4595378"/>
            <a:ext cx="944918" cy="276184"/>
          </a:xfrm>
          <a:prstGeom prst="rect">
            <a:avLst/>
          </a:prstGeom>
        </p:spPr>
        <p:txBody>
          <a:bodyPr vert="horz" wrap="square" lIns="0" tIns="10940" rIns="0" bIns="0" rtlCol="0">
            <a:spAutoFit/>
          </a:bodyPr>
          <a:lstStyle/>
          <a:p>
            <a:pPr marL="11515">
              <a:spcBef>
                <a:spcPts val="86"/>
              </a:spcBef>
            </a:pPr>
            <a:r>
              <a:rPr sz="1723" b="1" spc="-5" dirty="0">
                <a:latin typeface="Arial"/>
                <a:cs typeface="Arial"/>
              </a:rPr>
              <a:t>,</a:t>
            </a:r>
            <a:r>
              <a:rPr sz="1723" b="1" spc="27" dirty="0">
                <a:latin typeface="Arial"/>
                <a:cs typeface="Arial"/>
              </a:rPr>
              <a:t> </a:t>
            </a:r>
            <a:r>
              <a:rPr sz="1723" b="1" spc="-5" dirty="0">
                <a:latin typeface="Arial"/>
                <a:cs typeface="Arial"/>
              </a:rPr>
              <a:t>dirigida</a:t>
            </a:r>
            <a:endParaRPr sz="1723">
              <a:latin typeface="Arial"/>
              <a:cs typeface="Arial"/>
            </a:endParaRPr>
          </a:p>
        </p:txBody>
      </p:sp>
      <p:sp>
        <p:nvSpPr>
          <p:cNvPr id="35" name="object 35"/>
          <p:cNvSpPr txBox="1"/>
          <p:nvPr/>
        </p:nvSpPr>
        <p:spPr>
          <a:xfrm>
            <a:off x="2303245" y="4847240"/>
            <a:ext cx="2405194" cy="276184"/>
          </a:xfrm>
          <a:prstGeom prst="rect">
            <a:avLst/>
          </a:prstGeom>
        </p:spPr>
        <p:txBody>
          <a:bodyPr vert="horz" wrap="square" lIns="0" tIns="10940" rIns="0" bIns="0" rtlCol="0">
            <a:spAutoFit/>
          </a:bodyPr>
          <a:lstStyle/>
          <a:p>
            <a:pPr marL="11515">
              <a:spcBef>
                <a:spcPts val="86"/>
              </a:spcBef>
            </a:pPr>
            <a:r>
              <a:rPr sz="1723" b="1" spc="-5" dirty="0">
                <a:latin typeface="Arial"/>
                <a:cs typeface="Arial"/>
              </a:rPr>
              <a:t>fundamentalmente</a:t>
            </a:r>
            <a:r>
              <a:rPr sz="1723" b="1" spc="32" dirty="0">
                <a:latin typeface="Arial"/>
                <a:cs typeface="Arial"/>
              </a:rPr>
              <a:t> </a:t>
            </a:r>
            <a:r>
              <a:rPr sz="1723" b="1" spc="-5" dirty="0">
                <a:latin typeface="Arial"/>
                <a:cs typeface="Arial"/>
              </a:rPr>
              <a:t>a</a:t>
            </a:r>
            <a:r>
              <a:rPr sz="1723" b="1" spc="32" dirty="0">
                <a:latin typeface="Arial"/>
                <a:cs typeface="Arial"/>
              </a:rPr>
              <a:t> </a:t>
            </a:r>
            <a:r>
              <a:rPr sz="1723" b="1" spc="-5" dirty="0">
                <a:latin typeface="Arial"/>
                <a:cs typeface="Arial"/>
              </a:rPr>
              <a:t>la</a:t>
            </a:r>
            <a:endParaRPr sz="1723">
              <a:latin typeface="Arial"/>
              <a:cs typeface="Arial"/>
            </a:endParaRPr>
          </a:p>
        </p:txBody>
      </p:sp>
      <p:sp>
        <p:nvSpPr>
          <p:cNvPr id="36" name="object 36"/>
          <p:cNvSpPr txBox="1"/>
          <p:nvPr/>
        </p:nvSpPr>
        <p:spPr>
          <a:xfrm>
            <a:off x="4766664" y="4873614"/>
            <a:ext cx="5524404" cy="243656"/>
          </a:xfrm>
          <a:prstGeom prst="rect">
            <a:avLst/>
          </a:prstGeom>
          <a:solidFill>
            <a:srgbClr val="FFFF00"/>
          </a:solidFill>
        </p:spPr>
        <p:txBody>
          <a:bodyPr vert="horz" wrap="square" lIns="0" tIns="0" rIns="0" bIns="0" rtlCol="0">
            <a:spAutoFit/>
          </a:bodyPr>
          <a:lstStyle/>
          <a:p>
            <a:pPr>
              <a:lnSpc>
                <a:spcPts val="1945"/>
              </a:lnSpc>
            </a:pPr>
            <a:r>
              <a:rPr sz="1723" b="1" spc="-5" dirty="0">
                <a:latin typeface="Arial"/>
                <a:cs typeface="Arial"/>
              </a:rPr>
              <a:t>detección</a:t>
            </a:r>
            <a:r>
              <a:rPr sz="1723" b="1" spc="68" dirty="0">
                <a:latin typeface="Arial"/>
                <a:cs typeface="Arial"/>
              </a:rPr>
              <a:t> </a:t>
            </a:r>
            <a:r>
              <a:rPr sz="1723" b="1" spc="-5" dirty="0">
                <a:latin typeface="Arial"/>
                <a:cs typeface="Arial"/>
              </a:rPr>
              <a:t>y</a:t>
            </a:r>
            <a:r>
              <a:rPr sz="1723" b="1" spc="36" dirty="0">
                <a:latin typeface="Arial"/>
                <a:cs typeface="Arial"/>
              </a:rPr>
              <a:t> </a:t>
            </a:r>
            <a:r>
              <a:rPr sz="1723" b="1" spc="-5" dirty="0">
                <a:latin typeface="Arial"/>
                <a:cs typeface="Arial"/>
              </a:rPr>
              <a:t>corrección</a:t>
            </a:r>
            <a:r>
              <a:rPr sz="1723" b="1" spc="63" dirty="0">
                <a:latin typeface="Arial"/>
                <a:cs typeface="Arial"/>
              </a:rPr>
              <a:t> </a:t>
            </a:r>
            <a:r>
              <a:rPr sz="1723" b="1" spc="-5" dirty="0">
                <a:latin typeface="Arial"/>
                <a:cs typeface="Arial"/>
              </a:rPr>
              <a:t>de</a:t>
            </a:r>
            <a:r>
              <a:rPr sz="1723" b="1" spc="59" dirty="0">
                <a:latin typeface="Arial"/>
                <a:cs typeface="Arial"/>
              </a:rPr>
              <a:t> </a:t>
            </a:r>
            <a:r>
              <a:rPr sz="1723" b="1" spc="-9" dirty="0">
                <a:latin typeface="Arial"/>
                <a:cs typeface="Arial"/>
              </a:rPr>
              <a:t>las</a:t>
            </a:r>
            <a:r>
              <a:rPr sz="1723" b="1" spc="54" dirty="0">
                <a:latin typeface="Arial"/>
                <a:cs typeface="Arial"/>
              </a:rPr>
              <a:t> </a:t>
            </a:r>
            <a:r>
              <a:rPr sz="1723" b="1" spc="-5" dirty="0">
                <a:latin typeface="Arial"/>
                <a:cs typeface="Arial"/>
              </a:rPr>
              <a:t>causas</a:t>
            </a:r>
            <a:r>
              <a:rPr sz="1723" b="1" spc="63" dirty="0">
                <a:latin typeface="Arial"/>
                <a:cs typeface="Arial"/>
              </a:rPr>
              <a:t> </a:t>
            </a:r>
            <a:r>
              <a:rPr sz="1723" b="1" spc="-5" dirty="0">
                <a:latin typeface="Arial"/>
                <a:cs typeface="Arial"/>
              </a:rPr>
              <a:t>que</a:t>
            </a:r>
            <a:r>
              <a:rPr sz="1723" b="1" spc="45" dirty="0">
                <a:latin typeface="Arial"/>
                <a:cs typeface="Arial"/>
              </a:rPr>
              <a:t> </a:t>
            </a:r>
            <a:r>
              <a:rPr sz="1723" b="1" spc="-5" dirty="0">
                <a:latin typeface="Arial"/>
                <a:cs typeface="Arial"/>
              </a:rPr>
              <a:t>generan</a:t>
            </a:r>
            <a:r>
              <a:rPr sz="1723" b="1" spc="54" dirty="0">
                <a:latin typeface="Arial"/>
                <a:cs typeface="Arial"/>
              </a:rPr>
              <a:t> </a:t>
            </a:r>
            <a:r>
              <a:rPr sz="1723" b="1" spc="-5" dirty="0">
                <a:latin typeface="Arial"/>
                <a:cs typeface="Arial"/>
              </a:rPr>
              <a:t>el</a:t>
            </a:r>
            <a:endParaRPr sz="1723">
              <a:latin typeface="Arial"/>
              <a:cs typeface="Arial"/>
            </a:endParaRPr>
          </a:p>
        </p:txBody>
      </p:sp>
      <p:sp>
        <p:nvSpPr>
          <p:cNvPr id="37" name="object 37"/>
          <p:cNvSpPr txBox="1"/>
          <p:nvPr/>
        </p:nvSpPr>
        <p:spPr>
          <a:xfrm>
            <a:off x="2314761" y="5125477"/>
            <a:ext cx="984074" cy="243656"/>
          </a:xfrm>
          <a:prstGeom prst="rect">
            <a:avLst/>
          </a:prstGeom>
          <a:solidFill>
            <a:srgbClr val="FFFF00"/>
          </a:solidFill>
        </p:spPr>
        <p:txBody>
          <a:bodyPr vert="horz" wrap="square" lIns="0" tIns="0" rIns="0" bIns="0" rtlCol="0">
            <a:spAutoFit/>
          </a:bodyPr>
          <a:lstStyle/>
          <a:p>
            <a:pPr>
              <a:lnSpc>
                <a:spcPts val="1945"/>
              </a:lnSpc>
            </a:pPr>
            <a:r>
              <a:rPr sz="1723" b="1" spc="-5" dirty="0">
                <a:latin typeface="Arial"/>
                <a:cs typeface="Arial"/>
              </a:rPr>
              <a:t>pro</a:t>
            </a:r>
            <a:r>
              <a:rPr sz="1723" b="1" dirty="0">
                <a:latin typeface="Arial"/>
                <a:cs typeface="Arial"/>
              </a:rPr>
              <a:t>b</a:t>
            </a:r>
            <a:r>
              <a:rPr sz="1723" b="1" spc="-5" dirty="0">
                <a:latin typeface="Arial"/>
                <a:cs typeface="Arial"/>
              </a:rPr>
              <a:t>lema</a:t>
            </a:r>
            <a:endParaRPr sz="1723">
              <a:latin typeface="Arial"/>
              <a:cs typeface="Arial"/>
            </a:endParaRPr>
          </a:p>
        </p:txBody>
      </p:sp>
      <p:sp>
        <p:nvSpPr>
          <p:cNvPr id="38" name="object 38"/>
          <p:cNvSpPr txBox="1"/>
          <p:nvPr/>
        </p:nvSpPr>
        <p:spPr>
          <a:xfrm>
            <a:off x="3346582" y="5098759"/>
            <a:ext cx="6951858" cy="276184"/>
          </a:xfrm>
          <a:prstGeom prst="rect">
            <a:avLst/>
          </a:prstGeom>
        </p:spPr>
        <p:txBody>
          <a:bodyPr vert="horz" wrap="square" lIns="0" tIns="10940" rIns="0" bIns="0" rtlCol="0">
            <a:spAutoFit/>
          </a:bodyPr>
          <a:lstStyle/>
          <a:p>
            <a:pPr marL="11515">
              <a:spcBef>
                <a:spcPts val="86"/>
              </a:spcBef>
            </a:pPr>
            <a:r>
              <a:rPr sz="1723" b="1" spc="-5" dirty="0">
                <a:latin typeface="Arial"/>
                <a:cs typeface="Arial"/>
              </a:rPr>
              <a:t>y</a:t>
            </a:r>
            <a:r>
              <a:rPr sz="1723" b="1" spc="-40" dirty="0">
                <a:latin typeface="Arial"/>
                <a:cs typeface="Arial"/>
              </a:rPr>
              <a:t> </a:t>
            </a:r>
            <a:r>
              <a:rPr sz="1723" b="1" dirty="0">
                <a:latin typeface="Arial"/>
                <a:cs typeface="Arial"/>
              </a:rPr>
              <a:t>que</a:t>
            </a:r>
            <a:r>
              <a:rPr sz="1723" b="1" spc="-9" dirty="0">
                <a:latin typeface="Arial"/>
                <a:cs typeface="Arial"/>
              </a:rPr>
              <a:t> </a:t>
            </a:r>
            <a:r>
              <a:rPr sz="1723" b="1" spc="-5" dirty="0">
                <a:latin typeface="Arial"/>
                <a:cs typeface="Arial"/>
              </a:rPr>
              <a:t>pudiera</a:t>
            </a:r>
            <a:r>
              <a:rPr sz="1723" b="1" spc="-23" dirty="0">
                <a:latin typeface="Arial"/>
                <a:cs typeface="Arial"/>
              </a:rPr>
              <a:t> </a:t>
            </a:r>
            <a:r>
              <a:rPr sz="1723" b="1" spc="-5" dirty="0">
                <a:latin typeface="Arial"/>
                <a:cs typeface="Arial"/>
              </a:rPr>
              <a:t>conducir</a:t>
            </a:r>
            <a:r>
              <a:rPr sz="1723" b="1" spc="-19" dirty="0">
                <a:latin typeface="Arial"/>
                <a:cs typeface="Arial"/>
              </a:rPr>
              <a:t> </a:t>
            </a:r>
            <a:r>
              <a:rPr sz="1723" b="1" spc="-5" dirty="0">
                <a:latin typeface="Arial"/>
                <a:cs typeface="Arial"/>
              </a:rPr>
              <a:t>a</a:t>
            </a:r>
            <a:r>
              <a:rPr sz="1723" b="1" spc="-19" dirty="0">
                <a:latin typeface="Arial"/>
                <a:cs typeface="Arial"/>
              </a:rPr>
              <a:t> </a:t>
            </a:r>
            <a:r>
              <a:rPr sz="1723" b="1" spc="-5" dirty="0">
                <a:latin typeface="Arial"/>
                <a:cs typeface="Arial"/>
              </a:rPr>
              <a:t>la</a:t>
            </a:r>
            <a:r>
              <a:rPr sz="1723" b="1" spc="-19" dirty="0">
                <a:latin typeface="Arial"/>
                <a:cs typeface="Arial"/>
              </a:rPr>
              <a:t> </a:t>
            </a:r>
            <a:r>
              <a:rPr sz="1723" b="1" spc="-5">
                <a:latin typeface="Arial"/>
                <a:cs typeface="Arial"/>
              </a:rPr>
              <a:t>salida</a:t>
            </a:r>
            <a:r>
              <a:rPr sz="1723" b="1" spc="-14">
                <a:latin typeface="Arial"/>
                <a:cs typeface="Arial"/>
              </a:rPr>
              <a:t> </a:t>
            </a:r>
            <a:r>
              <a:rPr sz="1723" b="1" spc="-5">
                <a:latin typeface="Arial"/>
                <a:cs typeface="Arial"/>
              </a:rPr>
              <a:t>forzada.</a:t>
            </a:r>
            <a:endParaRPr sz="1723">
              <a:latin typeface="Arial"/>
              <a:cs typeface="Arial"/>
            </a:endParaRPr>
          </a:p>
        </p:txBody>
      </p:sp>
      <p:sp>
        <p:nvSpPr>
          <p:cNvPr id="39" name="object 39"/>
          <p:cNvSpPr txBox="1"/>
          <p:nvPr/>
        </p:nvSpPr>
        <p:spPr>
          <a:xfrm>
            <a:off x="2338757" y="5437181"/>
            <a:ext cx="7596199" cy="798511"/>
          </a:xfrm>
          <a:prstGeom prst="rect">
            <a:avLst/>
          </a:prstGeom>
        </p:spPr>
        <p:txBody>
          <a:bodyPr vert="horz" wrap="square" lIns="0" tIns="28788" rIns="0" bIns="0" rtlCol="0">
            <a:spAutoFit/>
          </a:bodyPr>
          <a:lstStyle/>
          <a:p>
            <a:pPr marL="11515" marR="4607" algn="just">
              <a:lnSpc>
                <a:spcPts val="1977"/>
              </a:lnSpc>
              <a:spcBef>
                <a:spcPts val="227"/>
              </a:spcBef>
            </a:pPr>
            <a:r>
              <a:rPr sz="1723" b="1" spc="-5" dirty="0">
                <a:latin typeface="Arial"/>
                <a:cs typeface="Arial"/>
              </a:rPr>
              <a:t>Una </a:t>
            </a:r>
            <a:r>
              <a:rPr sz="1723" b="1" spc="-14" dirty="0">
                <a:latin typeface="Arial"/>
                <a:cs typeface="Arial"/>
              </a:rPr>
              <a:t>vez </a:t>
            </a:r>
            <a:r>
              <a:rPr sz="1723" b="1" spc="-5" dirty="0">
                <a:latin typeface="Arial"/>
                <a:cs typeface="Arial"/>
              </a:rPr>
              <a:t>localizadas </a:t>
            </a:r>
            <a:r>
              <a:rPr sz="1723" b="1" spc="-5">
                <a:latin typeface="Arial"/>
                <a:cs typeface="Arial"/>
              </a:rPr>
              <a:t>estas causas</a:t>
            </a:r>
            <a:r>
              <a:rPr lang="es-ES" sz="1723" b="1" spc="-5" dirty="0">
                <a:latin typeface="Arial"/>
                <a:cs typeface="Arial"/>
              </a:rPr>
              <a:t>,</a:t>
            </a:r>
            <a:r>
              <a:rPr sz="1723" b="1" spc="-5">
                <a:latin typeface="Arial"/>
                <a:cs typeface="Arial"/>
              </a:rPr>
              <a:t> </a:t>
            </a:r>
            <a:r>
              <a:rPr sz="1723" b="1" spc="-5" dirty="0">
                <a:latin typeface="Arial"/>
                <a:cs typeface="Arial"/>
              </a:rPr>
              <a:t>no se debe permitir la continuidad de </a:t>
            </a:r>
            <a:r>
              <a:rPr sz="1723" b="1" dirty="0">
                <a:latin typeface="Arial"/>
                <a:cs typeface="Arial"/>
              </a:rPr>
              <a:t> </a:t>
            </a:r>
            <a:r>
              <a:rPr sz="1723" b="1" spc="-5" dirty="0">
                <a:latin typeface="Arial"/>
                <a:cs typeface="Arial"/>
              </a:rPr>
              <a:t>las mismas, </a:t>
            </a:r>
            <a:r>
              <a:rPr sz="1723" b="1" spc="-9" dirty="0">
                <a:latin typeface="Arial"/>
                <a:cs typeface="Arial"/>
              </a:rPr>
              <a:t>ya </a:t>
            </a:r>
            <a:r>
              <a:rPr sz="1723" b="1" spc="-5" dirty="0">
                <a:latin typeface="Arial"/>
                <a:cs typeface="Arial"/>
              </a:rPr>
              <a:t>que de hacerlo la </a:t>
            </a:r>
            <a:r>
              <a:rPr sz="1723" b="1" spc="-14" dirty="0">
                <a:latin typeface="Arial"/>
                <a:cs typeface="Arial"/>
              </a:rPr>
              <a:t>vida </a:t>
            </a:r>
            <a:r>
              <a:rPr sz="1723" b="1" spc="-5">
                <a:latin typeface="Arial"/>
                <a:cs typeface="Arial"/>
              </a:rPr>
              <a:t>y desempeño, </a:t>
            </a:r>
            <a:r>
              <a:rPr sz="1723" b="1" spc="-5" dirty="0">
                <a:latin typeface="Arial"/>
                <a:cs typeface="Arial"/>
              </a:rPr>
              <a:t>se </a:t>
            </a:r>
            <a:r>
              <a:rPr sz="1723" b="1" spc="-9" dirty="0">
                <a:latin typeface="Arial"/>
                <a:cs typeface="Arial"/>
              </a:rPr>
              <a:t>verá </a:t>
            </a:r>
            <a:r>
              <a:rPr sz="1723" b="1" spc="-5" dirty="0">
                <a:latin typeface="Arial"/>
                <a:cs typeface="Arial"/>
              </a:rPr>
              <a:t> comprometido.</a:t>
            </a:r>
            <a:endParaRPr sz="1723">
              <a:latin typeface="Arial"/>
              <a:cs typeface="Arial"/>
            </a:endParaRPr>
          </a:p>
        </p:txBody>
      </p:sp>
      <p:sp>
        <p:nvSpPr>
          <p:cNvPr id="44" name="16 Título"/>
          <p:cNvSpPr>
            <a:spLocks noGrp="1"/>
          </p:cNvSpPr>
          <p:nvPr>
            <p:ph type="title"/>
          </p:nvPr>
        </p:nvSpPr>
        <p:spPr>
          <a:xfrm>
            <a:off x="2029110" y="522154"/>
            <a:ext cx="8133783" cy="669821"/>
          </a:xfrm>
        </p:spPr>
        <p:txBody>
          <a:bodyPr>
            <a:noAutofit/>
          </a:bodyPr>
          <a:lstStyle/>
          <a:p>
            <a:pPr algn="ctr"/>
            <a:r>
              <a:rPr lang="es-ES" sz="3600" dirty="0" smtClean="0">
                <a:solidFill>
                  <a:srgbClr val="0070C0"/>
                </a:solidFill>
                <a:effectLst>
                  <a:outerShdw blurRad="38100" dist="38100" dir="2700000" algn="tl">
                    <a:srgbClr val="000000">
                      <a:alpha val="43137"/>
                    </a:srgbClr>
                  </a:outerShdw>
                </a:effectLst>
              </a:rPr>
              <a:t>Ensayos de Transformadores de Potencia</a:t>
            </a:r>
            <a:br>
              <a:rPr lang="es-ES" sz="3600" dirty="0" smtClean="0">
                <a:solidFill>
                  <a:srgbClr val="0070C0"/>
                </a:solidFill>
                <a:effectLst>
                  <a:outerShdw blurRad="38100" dist="38100" dir="2700000" algn="tl">
                    <a:srgbClr val="000000">
                      <a:alpha val="43137"/>
                    </a:srgbClr>
                  </a:outerShdw>
                </a:effectLst>
              </a:rPr>
            </a:br>
            <a:endParaRPr lang="es-AR" sz="3600" dirty="0"/>
          </a:p>
        </p:txBody>
      </p:sp>
    </p:spTree>
    <p:extLst>
      <p:ext uri="{BB962C8B-B14F-4D97-AF65-F5344CB8AC3E}">
        <p14:creationId xmlns:p14="http://schemas.microsoft.com/office/powerpoint/2010/main" xmlns="" val="36191804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963464" y="1023449"/>
            <a:ext cx="8265301"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sz="1632"/>
          </a:p>
        </p:txBody>
      </p:sp>
      <p:sp>
        <p:nvSpPr>
          <p:cNvPr id="4" name="object 4"/>
          <p:cNvSpPr/>
          <p:nvPr/>
        </p:nvSpPr>
        <p:spPr>
          <a:xfrm>
            <a:off x="1899895" y="6431952"/>
            <a:ext cx="8325762"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sz="1632"/>
          </a:p>
        </p:txBody>
      </p:sp>
      <p:sp>
        <p:nvSpPr>
          <p:cNvPr id="6" name="object 6"/>
          <p:cNvSpPr txBox="1"/>
          <p:nvPr/>
        </p:nvSpPr>
        <p:spPr>
          <a:xfrm>
            <a:off x="1899895" y="1292368"/>
            <a:ext cx="3194641" cy="320601"/>
          </a:xfrm>
          <a:prstGeom prst="rect">
            <a:avLst/>
          </a:prstGeom>
          <a:solidFill>
            <a:srgbClr val="D2D2D2"/>
          </a:solidFill>
        </p:spPr>
        <p:txBody>
          <a:bodyPr vert="horz" wrap="square" lIns="0" tIns="0" rIns="0" bIns="0" rtlCol="0">
            <a:spAutoFit/>
          </a:bodyPr>
          <a:lstStyle/>
          <a:p>
            <a:pPr>
              <a:lnSpc>
                <a:spcPts val="2457"/>
              </a:lnSpc>
            </a:pPr>
            <a:r>
              <a:rPr sz="2176" b="1" spc="-5" dirty="0">
                <a:latin typeface="Arial"/>
                <a:cs typeface="Arial"/>
              </a:rPr>
              <a:t>2.</a:t>
            </a:r>
            <a:r>
              <a:rPr sz="2176" b="1" dirty="0">
                <a:latin typeface="Arial"/>
                <a:cs typeface="Arial"/>
              </a:rPr>
              <a:t> -</a:t>
            </a:r>
            <a:r>
              <a:rPr sz="2176" b="1" spc="5" dirty="0">
                <a:latin typeface="Arial"/>
                <a:cs typeface="Arial"/>
              </a:rPr>
              <a:t> </a:t>
            </a:r>
            <a:r>
              <a:rPr sz="2176" b="1" spc="-5" dirty="0">
                <a:latin typeface="Arial"/>
                <a:cs typeface="Arial"/>
              </a:rPr>
              <a:t>TIPOS</a:t>
            </a:r>
            <a:r>
              <a:rPr sz="2176" b="1" spc="-14" dirty="0">
                <a:latin typeface="Arial"/>
                <a:cs typeface="Arial"/>
              </a:rPr>
              <a:t> </a:t>
            </a:r>
            <a:r>
              <a:rPr sz="2176" b="1" spc="-5" dirty="0">
                <a:latin typeface="Arial"/>
                <a:cs typeface="Arial"/>
              </a:rPr>
              <a:t>DE</a:t>
            </a:r>
            <a:r>
              <a:rPr sz="2176" b="1" spc="-9" dirty="0">
                <a:latin typeface="Arial"/>
                <a:cs typeface="Arial"/>
              </a:rPr>
              <a:t> </a:t>
            </a:r>
            <a:r>
              <a:rPr sz="2176" b="1" spc="-5" dirty="0">
                <a:latin typeface="Arial"/>
                <a:cs typeface="Arial"/>
              </a:rPr>
              <a:t>PRUEBAS</a:t>
            </a:r>
            <a:endParaRPr sz="2176">
              <a:latin typeface="Arial"/>
              <a:cs typeface="Arial"/>
            </a:endParaRPr>
          </a:p>
        </p:txBody>
      </p:sp>
      <p:pic>
        <p:nvPicPr>
          <p:cNvPr id="7" name="object 7"/>
          <p:cNvPicPr/>
          <p:nvPr/>
        </p:nvPicPr>
        <p:blipFill>
          <a:blip r:embed="rId2" cstate="print"/>
          <a:stretch>
            <a:fillRect/>
          </a:stretch>
        </p:blipFill>
        <p:spPr>
          <a:xfrm>
            <a:off x="1900010" y="1888072"/>
            <a:ext cx="189443" cy="176814"/>
          </a:xfrm>
          <a:prstGeom prst="rect">
            <a:avLst/>
          </a:prstGeom>
        </p:spPr>
      </p:pic>
      <p:sp>
        <p:nvSpPr>
          <p:cNvPr id="8" name="object 8"/>
          <p:cNvSpPr txBox="1"/>
          <p:nvPr/>
        </p:nvSpPr>
        <p:spPr>
          <a:xfrm>
            <a:off x="2095672" y="1835019"/>
            <a:ext cx="6723258" cy="276184"/>
          </a:xfrm>
          <a:prstGeom prst="rect">
            <a:avLst/>
          </a:prstGeom>
        </p:spPr>
        <p:txBody>
          <a:bodyPr vert="horz" wrap="square" lIns="0" tIns="10940" rIns="0" bIns="0" rtlCol="0">
            <a:spAutoFit/>
          </a:bodyPr>
          <a:lstStyle/>
          <a:p>
            <a:pPr marL="11515">
              <a:spcBef>
                <a:spcPts val="86"/>
              </a:spcBef>
            </a:pPr>
            <a:r>
              <a:rPr sz="1723" b="1" spc="-9" dirty="0">
                <a:latin typeface="Arial"/>
                <a:cs typeface="Arial"/>
              </a:rPr>
              <a:t>Se</a:t>
            </a:r>
            <a:r>
              <a:rPr sz="1723" b="1" spc="5" dirty="0">
                <a:latin typeface="Arial"/>
                <a:cs typeface="Arial"/>
              </a:rPr>
              <a:t> </a:t>
            </a:r>
            <a:r>
              <a:rPr sz="1723" b="1" spc="-5" dirty="0">
                <a:latin typeface="Arial"/>
                <a:cs typeface="Arial"/>
              </a:rPr>
              <a:t>clasifican</a:t>
            </a:r>
            <a:r>
              <a:rPr sz="1723" b="1" spc="9" dirty="0">
                <a:latin typeface="Arial"/>
                <a:cs typeface="Arial"/>
              </a:rPr>
              <a:t> </a:t>
            </a:r>
            <a:r>
              <a:rPr sz="1723" b="1" spc="-5" dirty="0">
                <a:latin typeface="Arial"/>
                <a:cs typeface="Arial"/>
              </a:rPr>
              <a:t>según</a:t>
            </a:r>
            <a:r>
              <a:rPr sz="1723" b="1" spc="9" dirty="0">
                <a:latin typeface="Arial"/>
                <a:cs typeface="Arial"/>
              </a:rPr>
              <a:t> </a:t>
            </a:r>
            <a:r>
              <a:rPr sz="1723" b="1" spc="-5" dirty="0">
                <a:latin typeface="Arial"/>
                <a:cs typeface="Arial"/>
              </a:rPr>
              <a:t>el</a:t>
            </a:r>
            <a:r>
              <a:rPr sz="1723" b="1" spc="5" dirty="0">
                <a:latin typeface="Arial"/>
                <a:cs typeface="Arial"/>
              </a:rPr>
              <a:t> </a:t>
            </a:r>
            <a:r>
              <a:rPr sz="1723" b="1" spc="-5" dirty="0">
                <a:latin typeface="Arial"/>
                <a:cs typeface="Arial"/>
              </a:rPr>
              <a:t>momento</a:t>
            </a:r>
            <a:r>
              <a:rPr sz="1723" b="1" spc="19" dirty="0">
                <a:latin typeface="Arial"/>
                <a:cs typeface="Arial"/>
              </a:rPr>
              <a:t> </a:t>
            </a:r>
            <a:r>
              <a:rPr sz="1723" b="1" spc="-5" dirty="0">
                <a:latin typeface="Arial"/>
                <a:cs typeface="Arial"/>
              </a:rPr>
              <a:t>y</a:t>
            </a:r>
            <a:r>
              <a:rPr sz="1723" b="1" spc="-19" dirty="0">
                <a:latin typeface="Arial"/>
                <a:cs typeface="Arial"/>
              </a:rPr>
              <a:t> </a:t>
            </a:r>
            <a:r>
              <a:rPr sz="1723" b="1" dirty="0">
                <a:latin typeface="Arial"/>
                <a:cs typeface="Arial"/>
              </a:rPr>
              <a:t>lugar</a:t>
            </a:r>
            <a:r>
              <a:rPr sz="1723" b="1" spc="14" dirty="0">
                <a:latin typeface="Arial"/>
                <a:cs typeface="Arial"/>
              </a:rPr>
              <a:t> </a:t>
            </a:r>
            <a:r>
              <a:rPr sz="1723" b="1" spc="-5" dirty="0">
                <a:latin typeface="Arial"/>
                <a:cs typeface="Arial"/>
              </a:rPr>
              <a:t>donde</a:t>
            </a:r>
            <a:r>
              <a:rPr sz="1723" b="1" spc="5" dirty="0">
                <a:latin typeface="Arial"/>
                <a:cs typeface="Arial"/>
              </a:rPr>
              <a:t> </a:t>
            </a:r>
            <a:r>
              <a:rPr sz="1723" b="1" spc="-5" dirty="0">
                <a:latin typeface="Arial"/>
                <a:cs typeface="Arial"/>
              </a:rPr>
              <a:t>éstas</a:t>
            </a:r>
            <a:r>
              <a:rPr sz="1723" b="1" dirty="0">
                <a:latin typeface="Arial"/>
                <a:cs typeface="Arial"/>
              </a:rPr>
              <a:t> </a:t>
            </a:r>
            <a:r>
              <a:rPr sz="1723" b="1" spc="-5" dirty="0">
                <a:latin typeface="Arial"/>
                <a:cs typeface="Arial"/>
              </a:rPr>
              <a:t>se</a:t>
            </a:r>
            <a:r>
              <a:rPr sz="1723" b="1" spc="9" dirty="0">
                <a:latin typeface="Arial"/>
                <a:cs typeface="Arial"/>
              </a:rPr>
              <a:t> </a:t>
            </a:r>
            <a:r>
              <a:rPr sz="1723" b="1" spc="-5" dirty="0">
                <a:latin typeface="Arial"/>
                <a:cs typeface="Arial"/>
              </a:rPr>
              <a:t>realicen:</a:t>
            </a:r>
            <a:endParaRPr sz="1723">
              <a:latin typeface="Arial"/>
              <a:cs typeface="Arial"/>
            </a:endParaRPr>
          </a:p>
        </p:txBody>
      </p:sp>
      <p:sp>
        <p:nvSpPr>
          <p:cNvPr id="9" name="object 9"/>
          <p:cNvSpPr txBox="1"/>
          <p:nvPr/>
        </p:nvSpPr>
        <p:spPr>
          <a:xfrm>
            <a:off x="2107189" y="2365119"/>
            <a:ext cx="2743776" cy="334835"/>
          </a:xfrm>
          <a:prstGeom prst="rect">
            <a:avLst/>
          </a:prstGeom>
          <a:solidFill>
            <a:srgbClr val="00FF00"/>
          </a:solidFill>
        </p:spPr>
        <p:txBody>
          <a:bodyPr vert="horz" wrap="square" lIns="0" tIns="0" rIns="0" bIns="0" rtlCol="0">
            <a:spAutoFit/>
          </a:bodyPr>
          <a:lstStyle/>
          <a:p>
            <a:pPr marL="207276" indent="-207851">
              <a:buFont typeface="Symbol"/>
              <a:buChar char=""/>
              <a:tabLst>
                <a:tab pos="207851" algn="l"/>
              </a:tabLst>
            </a:pPr>
            <a:r>
              <a:rPr sz="2176" b="1" spc="-5" dirty="0">
                <a:latin typeface="Arial"/>
                <a:cs typeface="Arial"/>
              </a:rPr>
              <a:t>pruebas </a:t>
            </a:r>
            <a:r>
              <a:rPr sz="2176" b="1" dirty="0">
                <a:latin typeface="Arial"/>
                <a:cs typeface="Arial"/>
              </a:rPr>
              <a:t>de</a:t>
            </a:r>
            <a:r>
              <a:rPr sz="2176" b="1" spc="-5" dirty="0">
                <a:latin typeface="Arial"/>
                <a:cs typeface="Arial"/>
              </a:rPr>
              <a:t> fábrica,</a:t>
            </a:r>
            <a:endParaRPr sz="2176">
              <a:latin typeface="Arial"/>
              <a:cs typeface="Arial"/>
            </a:endParaRPr>
          </a:p>
        </p:txBody>
      </p:sp>
      <p:sp>
        <p:nvSpPr>
          <p:cNvPr id="10" name="object 10"/>
          <p:cNvSpPr txBox="1"/>
          <p:nvPr/>
        </p:nvSpPr>
        <p:spPr>
          <a:xfrm>
            <a:off x="2107189" y="2700936"/>
            <a:ext cx="3280439" cy="334835"/>
          </a:xfrm>
          <a:prstGeom prst="rect">
            <a:avLst/>
          </a:prstGeom>
          <a:solidFill>
            <a:srgbClr val="00FF00"/>
          </a:solidFill>
        </p:spPr>
        <p:txBody>
          <a:bodyPr vert="horz" wrap="square" lIns="0" tIns="0" rIns="0" bIns="0" rtlCol="0">
            <a:spAutoFit/>
          </a:bodyPr>
          <a:lstStyle/>
          <a:p>
            <a:pPr marL="207276" indent="-207851">
              <a:buFont typeface="Symbol"/>
              <a:buChar char=""/>
              <a:tabLst>
                <a:tab pos="207851" algn="l"/>
              </a:tabLst>
            </a:pPr>
            <a:r>
              <a:rPr sz="2176" b="1" spc="-5" dirty="0">
                <a:latin typeface="Arial"/>
                <a:cs typeface="Arial"/>
              </a:rPr>
              <a:t>pruebas </a:t>
            </a:r>
            <a:r>
              <a:rPr sz="2176" b="1" dirty="0">
                <a:latin typeface="Arial"/>
                <a:cs typeface="Arial"/>
              </a:rPr>
              <a:t>de </a:t>
            </a:r>
            <a:r>
              <a:rPr sz="2176" b="1" spc="-5" dirty="0">
                <a:latin typeface="Arial"/>
                <a:cs typeface="Arial"/>
              </a:rPr>
              <a:t>aceptación,</a:t>
            </a:r>
            <a:endParaRPr sz="2176">
              <a:latin typeface="Arial"/>
              <a:cs typeface="Arial"/>
            </a:endParaRPr>
          </a:p>
        </p:txBody>
      </p:sp>
      <p:sp>
        <p:nvSpPr>
          <p:cNvPr id="11" name="object 11"/>
          <p:cNvSpPr txBox="1"/>
          <p:nvPr/>
        </p:nvSpPr>
        <p:spPr>
          <a:xfrm>
            <a:off x="2107188" y="3038134"/>
            <a:ext cx="5262407" cy="334835"/>
          </a:xfrm>
          <a:prstGeom prst="rect">
            <a:avLst/>
          </a:prstGeom>
          <a:solidFill>
            <a:srgbClr val="00FF00"/>
          </a:solidFill>
        </p:spPr>
        <p:txBody>
          <a:bodyPr vert="horz" wrap="square" lIns="0" tIns="0" rIns="0" bIns="0" rtlCol="0">
            <a:spAutoFit/>
          </a:bodyPr>
          <a:lstStyle/>
          <a:p>
            <a:pPr marL="207276" indent="-207851">
              <a:buFont typeface="Symbol"/>
              <a:buChar char=""/>
              <a:tabLst>
                <a:tab pos="207851" algn="l"/>
              </a:tabLst>
            </a:pPr>
            <a:r>
              <a:rPr sz="2176" b="1" spc="-5" dirty="0">
                <a:latin typeface="Arial"/>
                <a:cs typeface="Arial"/>
              </a:rPr>
              <a:t>pruebas</a:t>
            </a:r>
            <a:r>
              <a:rPr sz="2176" b="1" spc="19" dirty="0">
                <a:latin typeface="Arial"/>
                <a:cs typeface="Arial"/>
              </a:rPr>
              <a:t> </a:t>
            </a:r>
            <a:r>
              <a:rPr sz="2176" b="1" dirty="0">
                <a:latin typeface="Arial"/>
                <a:cs typeface="Arial"/>
              </a:rPr>
              <a:t>de</a:t>
            </a:r>
            <a:r>
              <a:rPr sz="2176" b="1" spc="23" dirty="0">
                <a:latin typeface="Arial"/>
                <a:cs typeface="Arial"/>
              </a:rPr>
              <a:t> </a:t>
            </a:r>
            <a:r>
              <a:rPr sz="2176" b="1" spc="-5" dirty="0">
                <a:latin typeface="Arial"/>
                <a:cs typeface="Arial"/>
              </a:rPr>
              <a:t>mantenimiento</a:t>
            </a:r>
            <a:r>
              <a:rPr sz="2176" b="1" spc="27" dirty="0">
                <a:latin typeface="Arial"/>
                <a:cs typeface="Arial"/>
              </a:rPr>
              <a:t> </a:t>
            </a:r>
            <a:r>
              <a:rPr sz="2176" b="1" spc="-5" dirty="0">
                <a:latin typeface="Arial"/>
                <a:cs typeface="Arial"/>
              </a:rPr>
              <a:t>planificado</a:t>
            </a:r>
            <a:endParaRPr sz="2176">
              <a:latin typeface="Arial"/>
              <a:cs typeface="Arial"/>
            </a:endParaRPr>
          </a:p>
        </p:txBody>
      </p:sp>
      <p:sp>
        <p:nvSpPr>
          <p:cNvPr id="12" name="object 12"/>
          <p:cNvSpPr txBox="1"/>
          <p:nvPr/>
        </p:nvSpPr>
        <p:spPr>
          <a:xfrm>
            <a:off x="2107188" y="3373907"/>
            <a:ext cx="5508281" cy="334835"/>
          </a:xfrm>
          <a:prstGeom prst="rect">
            <a:avLst/>
          </a:prstGeom>
          <a:solidFill>
            <a:srgbClr val="00FF00"/>
          </a:solidFill>
        </p:spPr>
        <p:txBody>
          <a:bodyPr vert="horz" wrap="square" lIns="0" tIns="0" rIns="0" bIns="0" rtlCol="0">
            <a:spAutoFit/>
          </a:bodyPr>
          <a:lstStyle/>
          <a:p>
            <a:pPr marL="207276" indent="-207851">
              <a:buFont typeface="Symbol"/>
              <a:buChar char=""/>
              <a:tabLst>
                <a:tab pos="207851" algn="l"/>
              </a:tabLst>
            </a:pPr>
            <a:r>
              <a:rPr sz="2176" b="1" spc="-5" dirty="0">
                <a:latin typeface="Arial"/>
                <a:cs typeface="Arial"/>
              </a:rPr>
              <a:t>y</a:t>
            </a:r>
            <a:r>
              <a:rPr sz="2176" b="1" spc="-19" dirty="0">
                <a:latin typeface="Arial"/>
                <a:cs typeface="Arial"/>
              </a:rPr>
              <a:t> </a:t>
            </a:r>
            <a:r>
              <a:rPr sz="2176" b="1" dirty="0">
                <a:latin typeface="Arial"/>
                <a:cs typeface="Arial"/>
              </a:rPr>
              <a:t>pruebas</a:t>
            </a:r>
            <a:r>
              <a:rPr sz="2176" b="1" spc="-5" dirty="0">
                <a:latin typeface="Arial"/>
                <a:cs typeface="Arial"/>
              </a:rPr>
              <a:t> especiales</a:t>
            </a:r>
            <a:r>
              <a:rPr sz="2176" b="1" spc="5" dirty="0">
                <a:latin typeface="Arial"/>
                <a:cs typeface="Arial"/>
              </a:rPr>
              <a:t> </a:t>
            </a:r>
            <a:r>
              <a:rPr sz="2176" b="1" spc="-5" dirty="0">
                <a:latin typeface="Arial"/>
                <a:cs typeface="Arial"/>
              </a:rPr>
              <a:t>de </a:t>
            </a:r>
            <a:r>
              <a:rPr sz="2176" b="1" dirty="0">
                <a:latin typeface="Arial"/>
                <a:cs typeface="Arial"/>
              </a:rPr>
              <a:t>mantenimiento.</a:t>
            </a:r>
            <a:endParaRPr sz="2176">
              <a:latin typeface="Arial"/>
              <a:cs typeface="Arial"/>
            </a:endParaRPr>
          </a:p>
        </p:txBody>
      </p:sp>
      <p:sp>
        <p:nvSpPr>
          <p:cNvPr id="13" name="object 13"/>
          <p:cNvSpPr/>
          <p:nvPr/>
        </p:nvSpPr>
        <p:spPr>
          <a:xfrm>
            <a:off x="1899894" y="3962900"/>
            <a:ext cx="2402315" cy="251633"/>
          </a:xfrm>
          <a:custGeom>
            <a:avLst/>
            <a:gdLst/>
            <a:ahLst/>
            <a:cxnLst/>
            <a:rect l="l" t="t" r="r" b="b"/>
            <a:pathLst>
              <a:path w="2649220" h="277495">
                <a:moveTo>
                  <a:pt x="2648966" y="0"/>
                </a:moveTo>
                <a:lnTo>
                  <a:pt x="0" y="0"/>
                </a:lnTo>
                <a:lnTo>
                  <a:pt x="0" y="277368"/>
                </a:lnTo>
                <a:lnTo>
                  <a:pt x="2648966" y="277368"/>
                </a:lnTo>
                <a:lnTo>
                  <a:pt x="2648966" y="0"/>
                </a:lnTo>
                <a:close/>
              </a:path>
            </a:pathLst>
          </a:custGeom>
          <a:solidFill>
            <a:srgbClr val="00FF00"/>
          </a:solidFill>
        </p:spPr>
        <p:txBody>
          <a:bodyPr wrap="square" lIns="0" tIns="0" rIns="0" bIns="0" rtlCol="0"/>
          <a:lstStyle/>
          <a:p>
            <a:endParaRPr sz="1632"/>
          </a:p>
        </p:txBody>
      </p:sp>
      <p:sp>
        <p:nvSpPr>
          <p:cNvPr id="14" name="object 14"/>
          <p:cNvSpPr/>
          <p:nvPr/>
        </p:nvSpPr>
        <p:spPr>
          <a:xfrm>
            <a:off x="1899895" y="4717453"/>
            <a:ext cx="2755292" cy="251633"/>
          </a:xfrm>
          <a:custGeom>
            <a:avLst/>
            <a:gdLst/>
            <a:ahLst/>
            <a:cxnLst/>
            <a:rect l="l" t="t" r="r" b="b"/>
            <a:pathLst>
              <a:path w="3038475" h="277495">
                <a:moveTo>
                  <a:pt x="3037967" y="0"/>
                </a:moveTo>
                <a:lnTo>
                  <a:pt x="0" y="0"/>
                </a:lnTo>
                <a:lnTo>
                  <a:pt x="0" y="277368"/>
                </a:lnTo>
                <a:lnTo>
                  <a:pt x="3037967" y="277368"/>
                </a:lnTo>
                <a:lnTo>
                  <a:pt x="3037967" y="0"/>
                </a:lnTo>
                <a:close/>
              </a:path>
            </a:pathLst>
          </a:custGeom>
          <a:solidFill>
            <a:srgbClr val="00FF00"/>
          </a:solidFill>
        </p:spPr>
        <p:txBody>
          <a:bodyPr wrap="square" lIns="0" tIns="0" rIns="0" bIns="0" rtlCol="0"/>
          <a:lstStyle/>
          <a:p>
            <a:endParaRPr sz="1632"/>
          </a:p>
        </p:txBody>
      </p:sp>
      <p:sp>
        <p:nvSpPr>
          <p:cNvPr id="15" name="object 15"/>
          <p:cNvSpPr txBox="1"/>
          <p:nvPr/>
        </p:nvSpPr>
        <p:spPr>
          <a:xfrm>
            <a:off x="1888379" y="3936182"/>
            <a:ext cx="8413286" cy="2076746"/>
          </a:xfrm>
          <a:prstGeom prst="rect">
            <a:avLst/>
          </a:prstGeom>
        </p:spPr>
        <p:txBody>
          <a:bodyPr vert="horz" wrap="square" lIns="0" tIns="28788" rIns="0" bIns="0" rtlCol="0">
            <a:spAutoFit/>
          </a:bodyPr>
          <a:lstStyle/>
          <a:p>
            <a:pPr marL="11515" marR="4607" lvl="1">
              <a:lnSpc>
                <a:spcPts val="1977"/>
              </a:lnSpc>
              <a:spcBef>
                <a:spcPts val="227"/>
              </a:spcBef>
              <a:buAutoNum type="arabicPeriod"/>
              <a:tabLst>
                <a:tab pos="382309" algn="l"/>
              </a:tabLst>
            </a:pPr>
            <a:r>
              <a:rPr sz="1723" b="1" spc="-5" dirty="0">
                <a:latin typeface="Arial"/>
                <a:cs typeface="Arial"/>
              </a:rPr>
              <a:t>Pruebas</a:t>
            </a:r>
            <a:r>
              <a:rPr sz="1723" b="1" spc="63" dirty="0">
                <a:latin typeface="Arial"/>
                <a:cs typeface="Arial"/>
              </a:rPr>
              <a:t> </a:t>
            </a:r>
            <a:r>
              <a:rPr sz="1723" b="1" spc="-5" dirty="0">
                <a:latin typeface="Arial"/>
                <a:cs typeface="Arial"/>
              </a:rPr>
              <a:t>de</a:t>
            </a:r>
            <a:r>
              <a:rPr sz="1723" b="1" spc="54" dirty="0">
                <a:latin typeface="Arial"/>
                <a:cs typeface="Arial"/>
              </a:rPr>
              <a:t> </a:t>
            </a:r>
            <a:r>
              <a:rPr sz="1723" b="1" dirty="0">
                <a:latin typeface="Arial"/>
                <a:cs typeface="Arial"/>
              </a:rPr>
              <a:t>Fábrica:</a:t>
            </a:r>
            <a:r>
              <a:rPr sz="1723" b="1" spc="63" dirty="0">
                <a:latin typeface="Arial"/>
                <a:cs typeface="Arial"/>
              </a:rPr>
              <a:t> </a:t>
            </a:r>
            <a:r>
              <a:rPr sz="1723" b="1" i="1" spc="-5" dirty="0">
                <a:latin typeface="Arial"/>
                <a:cs typeface="Arial"/>
              </a:rPr>
              <a:t>verificar</a:t>
            </a:r>
            <a:r>
              <a:rPr sz="1723" b="1" i="1" spc="45" dirty="0">
                <a:latin typeface="Arial"/>
                <a:cs typeface="Arial"/>
              </a:rPr>
              <a:t> </a:t>
            </a:r>
            <a:r>
              <a:rPr sz="1723" b="1" i="1" dirty="0">
                <a:latin typeface="Arial"/>
                <a:cs typeface="Arial"/>
              </a:rPr>
              <a:t>las</a:t>
            </a:r>
            <a:r>
              <a:rPr sz="1723" b="1" i="1" spc="54" dirty="0">
                <a:latin typeface="Arial"/>
                <a:cs typeface="Arial"/>
              </a:rPr>
              <a:t> </a:t>
            </a:r>
            <a:r>
              <a:rPr sz="1723" b="1" i="1" spc="-5" dirty="0">
                <a:latin typeface="Arial"/>
                <a:cs typeface="Arial"/>
              </a:rPr>
              <a:t>características,</a:t>
            </a:r>
            <a:r>
              <a:rPr sz="1723" b="1" i="1" spc="59" dirty="0">
                <a:latin typeface="Arial"/>
                <a:cs typeface="Arial"/>
              </a:rPr>
              <a:t> </a:t>
            </a:r>
            <a:r>
              <a:rPr sz="1723" b="1" i="1" spc="-5" dirty="0">
                <a:latin typeface="Arial"/>
                <a:cs typeface="Arial"/>
              </a:rPr>
              <a:t>condiciones</a:t>
            </a:r>
            <a:r>
              <a:rPr sz="1723" b="1" i="1" spc="73" dirty="0">
                <a:latin typeface="Arial"/>
                <a:cs typeface="Arial"/>
              </a:rPr>
              <a:t> </a:t>
            </a:r>
            <a:r>
              <a:rPr sz="1723" b="1" i="1" spc="-5" dirty="0">
                <a:latin typeface="Arial"/>
                <a:cs typeface="Arial"/>
              </a:rPr>
              <a:t>de</a:t>
            </a:r>
            <a:r>
              <a:rPr sz="1723" b="1" i="1" spc="54" dirty="0">
                <a:latin typeface="Arial"/>
                <a:cs typeface="Arial"/>
              </a:rPr>
              <a:t> </a:t>
            </a:r>
            <a:r>
              <a:rPr sz="1723" b="1" i="1" spc="-5" dirty="0">
                <a:latin typeface="Arial"/>
                <a:cs typeface="Arial"/>
              </a:rPr>
              <a:t>operación</a:t>
            </a:r>
            <a:r>
              <a:rPr sz="1723" b="1" i="1" spc="59" dirty="0">
                <a:latin typeface="Arial"/>
                <a:cs typeface="Arial"/>
              </a:rPr>
              <a:t> </a:t>
            </a:r>
            <a:r>
              <a:rPr sz="1723" b="1" i="1" spc="-5" dirty="0">
                <a:latin typeface="Arial"/>
                <a:cs typeface="Arial"/>
              </a:rPr>
              <a:t>y </a:t>
            </a:r>
            <a:r>
              <a:rPr sz="1723" b="1" i="1" spc="-467" dirty="0">
                <a:latin typeface="Arial"/>
                <a:cs typeface="Arial"/>
              </a:rPr>
              <a:t> </a:t>
            </a:r>
            <a:r>
              <a:rPr sz="1723" b="1" i="1" spc="-5" dirty="0">
                <a:latin typeface="Arial"/>
                <a:cs typeface="Arial"/>
              </a:rPr>
              <a:t>la</a:t>
            </a:r>
            <a:r>
              <a:rPr sz="1723" b="1" i="1" dirty="0">
                <a:latin typeface="Arial"/>
                <a:cs typeface="Arial"/>
              </a:rPr>
              <a:t> </a:t>
            </a:r>
            <a:r>
              <a:rPr sz="1723" b="1" i="1" spc="-5" dirty="0">
                <a:latin typeface="Arial"/>
                <a:cs typeface="Arial"/>
              </a:rPr>
              <a:t>calidad</a:t>
            </a:r>
            <a:r>
              <a:rPr sz="1723" b="1" i="1" spc="5" dirty="0">
                <a:latin typeface="Arial"/>
                <a:cs typeface="Arial"/>
              </a:rPr>
              <a:t> </a:t>
            </a:r>
            <a:r>
              <a:rPr sz="1723" b="1" i="1">
                <a:latin typeface="Arial"/>
                <a:cs typeface="Arial"/>
              </a:rPr>
              <a:t>de</a:t>
            </a:r>
            <a:r>
              <a:rPr sz="1723" b="1" i="1" spc="-14">
                <a:latin typeface="Arial"/>
                <a:cs typeface="Arial"/>
              </a:rPr>
              <a:t> </a:t>
            </a:r>
            <a:r>
              <a:rPr sz="1723" b="1" i="1" spc="-5">
                <a:latin typeface="Arial"/>
                <a:cs typeface="Arial"/>
              </a:rPr>
              <a:t>fabricación</a:t>
            </a:r>
            <a:r>
              <a:rPr sz="1723" b="1" i="1" spc="9">
                <a:latin typeface="Arial"/>
                <a:cs typeface="Arial"/>
              </a:rPr>
              <a:t> </a:t>
            </a:r>
            <a:r>
              <a:rPr sz="1723" b="1" i="1" spc="-5" dirty="0">
                <a:latin typeface="Arial"/>
                <a:cs typeface="Arial"/>
              </a:rPr>
              <a:t>antes</a:t>
            </a:r>
            <a:r>
              <a:rPr sz="1723" b="1" i="1" dirty="0">
                <a:latin typeface="Arial"/>
                <a:cs typeface="Arial"/>
              </a:rPr>
              <a:t> </a:t>
            </a:r>
            <a:r>
              <a:rPr sz="1723" b="1" i="1" spc="-5" dirty="0">
                <a:latin typeface="Arial"/>
                <a:cs typeface="Arial"/>
              </a:rPr>
              <a:t>de</a:t>
            </a:r>
            <a:r>
              <a:rPr sz="1723" b="1" i="1" spc="5" dirty="0">
                <a:latin typeface="Arial"/>
                <a:cs typeface="Arial"/>
              </a:rPr>
              <a:t> </a:t>
            </a:r>
            <a:r>
              <a:rPr sz="1723" b="1" i="1" spc="-5" dirty="0">
                <a:latin typeface="Arial"/>
                <a:cs typeface="Arial"/>
              </a:rPr>
              <a:t>ser</a:t>
            </a:r>
            <a:r>
              <a:rPr sz="1723" b="1" i="1" spc="19" dirty="0">
                <a:latin typeface="Arial"/>
                <a:cs typeface="Arial"/>
              </a:rPr>
              <a:t> </a:t>
            </a:r>
            <a:r>
              <a:rPr sz="1723" b="1" i="1" spc="-5" dirty="0">
                <a:latin typeface="Arial"/>
                <a:cs typeface="Arial"/>
              </a:rPr>
              <a:t>entregados</a:t>
            </a:r>
            <a:r>
              <a:rPr sz="1723" b="1" i="1" spc="5" dirty="0">
                <a:latin typeface="Arial"/>
                <a:cs typeface="Arial"/>
              </a:rPr>
              <a:t> </a:t>
            </a:r>
            <a:r>
              <a:rPr sz="1723" b="1" i="1" spc="-5" dirty="0">
                <a:latin typeface="Arial"/>
                <a:cs typeface="Arial"/>
              </a:rPr>
              <a:t>al</a:t>
            </a:r>
            <a:r>
              <a:rPr sz="1723" b="1" i="1" dirty="0">
                <a:latin typeface="Arial"/>
                <a:cs typeface="Arial"/>
              </a:rPr>
              <a:t> cliente</a:t>
            </a:r>
            <a:r>
              <a:rPr sz="1723" b="1" dirty="0">
                <a:latin typeface="Arial"/>
                <a:cs typeface="Arial"/>
              </a:rPr>
              <a:t>.</a:t>
            </a:r>
            <a:endParaRPr sz="1723">
              <a:latin typeface="Arial"/>
              <a:cs typeface="Arial"/>
            </a:endParaRPr>
          </a:p>
          <a:p>
            <a:pPr lvl="1">
              <a:lnSpc>
                <a:spcPct val="100000"/>
              </a:lnSpc>
              <a:buFont typeface="Arial"/>
              <a:buAutoNum type="arabicPeriod"/>
            </a:pPr>
            <a:endParaRPr sz="1723">
              <a:latin typeface="Arial"/>
              <a:cs typeface="Arial"/>
            </a:endParaRPr>
          </a:p>
          <a:p>
            <a:pPr marL="11515" marR="4607" lvl="1">
              <a:lnSpc>
                <a:spcPts val="1986"/>
              </a:lnSpc>
              <a:buAutoNum type="arabicPeriod"/>
              <a:tabLst>
                <a:tab pos="366763" algn="l"/>
              </a:tabLst>
            </a:pPr>
            <a:r>
              <a:rPr sz="1723" b="1" spc="-5" dirty="0">
                <a:latin typeface="Arial"/>
                <a:cs typeface="Arial"/>
              </a:rPr>
              <a:t>Pruebas</a:t>
            </a:r>
            <a:r>
              <a:rPr sz="1723" b="1" spc="-68" dirty="0">
                <a:latin typeface="Arial"/>
                <a:cs typeface="Arial"/>
              </a:rPr>
              <a:t> </a:t>
            </a:r>
            <a:r>
              <a:rPr sz="1723" b="1" spc="-5" dirty="0">
                <a:latin typeface="Arial"/>
                <a:cs typeface="Arial"/>
              </a:rPr>
              <a:t>de</a:t>
            </a:r>
            <a:r>
              <a:rPr sz="1723" b="1" spc="-59" dirty="0">
                <a:latin typeface="Arial"/>
                <a:cs typeface="Arial"/>
              </a:rPr>
              <a:t> </a:t>
            </a:r>
            <a:r>
              <a:rPr sz="1723" b="1" spc="-5" dirty="0">
                <a:latin typeface="Arial"/>
                <a:cs typeface="Arial"/>
              </a:rPr>
              <a:t>Aceptación:</a:t>
            </a:r>
            <a:r>
              <a:rPr sz="1723" b="1" spc="-63" dirty="0">
                <a:latin typeface="Arial"/>
                <a:cs typeface="Arial"/>
              </a:rPr>
              <a:t> </a:t>
            </a:r>
            <a:r>
              <a:rPr sz="1723" b="1" i="1" spc="-5" dirty="0">
                <a:latin typeface="Arial"/>
                <a:cs typeface="Arial"/>
              </a:rPr>
              <a:t>pruebas</a:t>
            </a:r>
            <a:r>
              <a:rPr sz="1723" b="1" i="1" spc="-63" dirty="0">
                <a:latin typeface="Arial"/>
                <a:cs typeface="Arial"/>
              </a:rPr>
              <a:t> </a:t>
            </a:r>
            <a:r>
              <a:rPr sz="1723" b="1" i="1" spc="-5" dirty="0">
                <a:latin typeface="Arial"/>
                <a:cs typeface="Arial"/>
              </a:rPr>
              <a:t>de</a:t>
            </a:r>
            <a:r>
              <a:rPr sz="1723" b="1" i="1" spc="-63" dirty="0">
                <a:latin typeface="Arial"/>
                <a:cs typeface="Arial"/>
              </a:rPr>
              <a:t> </a:t>
            </a:r>
            <a:r>
              <a:rPr sz="1723" b="1" i="1" spc="-9" dirty="0">
                <a:latin typeface="Arial"/>
                <a:cs typeface="Arial"/>
              </a:rPr>
              <a:t>las</a:t>
            </a:r>
            <a:r>
              <a:rPr sz="1723" b="1" i="1" spc="-63" dirty="0">
                <a:latin typeface="Arial"/>
                <a:cs typeface="Arial"/>
              </a:rPr>
              <a:t> </a:t>
            </a:r>
            <a:r>
              <a:rPr sz="1723" b="1" i="1" spc="-5" dirty="0">
                <a:latin typeface="Arial"/>
                <a:cs typeface="Arial"/>
              </a:rPr>
              <a:t>pruebas.</a:t>
            </a:r>
            <a:r>
              <a:rPr sz="1723" b="1" i="1" spc="-54" dirty="0">
                <a:latin typeface="Arial"/>
                <a:cs typeface="Arial"/>
              </a:rPr>
              <a:t> </a:t>
            </a:r>
            <a:r>
              <a:rPr sz="1723" b="1" i="1" spc="-5" dirty="0">
                <a:latin typeface="Arial"/>
                <a:cs typeface="Arial"/>
              </a:rPr>
              <a:t>Equipos</a:t>
            </a:r>
            <a:r>
              <a:rPr sz="1723" b="1" i="1" spc="-63" dirty="0">
                <a:latin typeface="Arial"/>
                <a:cs typeface="Arial"/>
              </a:rPr>
              <a:t> </a:t>
            </a:r>
            <a:r>
              <a:rPr sz="1723" b="1" i="1" spc="-5" dirty="0">
                <a:latin typeface="Arial"/>
                <a:cs typeface="Arial"/>
              </a:rPr>
              <a:t>nuevos,</a:t>
            </a:r>
            <a:r>
              <a:rPr sz="1723" b="1" i="1" spc="-68" dirty="0">
                <a:latin typeface="Arial"/>
                <a:cs typeface="Arial"/>
              </a:rPr>
              <a:t> </a:t>
            </a:r>
            <a:r>
              <a:rPr sz="1723" b="1" i="1" spc="-5" dirty="0">
                <a:latin typeface="Arial"/>
                <a:cs typeface="Arial"/>
              </a:rPr>
              <a:t>después</a:t>
            </a:r>
            <a:r>
              <a:rPr sz="1723" b="1" i="1" spc="-63" dirty="0">
                <a:latin typeface="Arial"/>
                <a:cs typeface="Arial"/>
              </a:rPr>
              <a:t> </a:t>
            </a:r>
            <a:r>
              <a:rPr sz="1723" b="1" i="1" spc="-9" dirty="0">
                <a:latin typeface="Arial"/>
                <a:cs typeface="Arial"/>
              </a:rPr>
              <a:t>de </a:t>
            </a:r>
            <a:r>
              <a:rPr sz="1723" b="1" i="1" spc="-467" dirty="0">
                <a:latin typeface="Arial"/>
                <a:cs typeface="Arial"/>
              </a:rPr>
              <a:t> </a:t>
            </a:r>
            <a:r>
              <a:rPr sz="1723" b="1" i="1" spc="-5" dirty="0">
                <a:latin typeface="Arial"/>
                <a:cs typeface="Arial"/>
              </a:rPr>
              <a:t>ser</a:t>
            </a:r>
            <a:r>
              <a:rPr sz="1723" b="1" i="1" spc="-9" dirty="0">
                <a:latin typeface="Arial"/>
                <a:cs typeface="Arial"/>
              </a:rPr>
              <a:t> </a:t>
            </a:r>
            <a:r>
              <a:rPr sz="1723" b="1" i="1" spc="-5" dirty="0">
                <a:latin typeface="Arial"/>
                <a:cs typeface="Arial"/>
              </a:rPr>
              <a:t>instalados</a:t>
            </a:r>
            <a:r>
              <a:rPr sz="1723" b="1" i="1" spc="5" dirty="0">
                <a:latin typeface="Arial"/>
                <a:cs typeface="Arial"/>
              </a:rPr>
              <a:t> </a:t>
            </a:r>
            <a:r>
              <a:rPr sz="1723" b="1" i="1" spc="-5" dirty="0">
                <a:latin typeface="Arial"/>
                <a:cs typeface="Arial"/>
              </a:rPr>
              <a:t>y antes </a:t>
            </a:r>
            <a:r>
              <a:rPr sz="1723" b="1" i="1" dirty="0">
                <a:latin typeface="Arial"/>
                <a:cs typeface="Arial"/>
              </a:rPr>
              <a:t>de</a:t>
            </a:r>
            <a:r>
              <a:rPr sz="1723" b="1" i="1" spc="-5" dirty="0">
                <a:latin typeface="Arial"/>
                <a:cs typeface="Arial"/>
              </a:rPr>
              <a:t> ser</a:t>
            </a:r>
            <a:r>
              <a:rPr sz="1723" b="1" i="1" spc="14" dirty="0">
                <a:latin typeface="Arial"/>
                <a:cs typeface="Arial"/>
              </a:rPr>
              <a:t> </a:t>
            </a:r>
            <a:r>
              <a:rPr sz="1723" b="1" i="1" dirty="0">
                <a:latin typeface="Arial"/>
                <a:cs typeface="Arial"/>
              </a:rPr>
              <a:t>energizados.</a:t>
            </a:r>
            <a:r>
              <a:rPr sz="1723" b="1" i="1" spc="-5" dirty="0">
                <a:latin typeface="Arial"/>
                <a:cs typeface="Arial"/>
              </a:rPr>
              <a:t> </a:t>
            </a:r>
            <a:r>
              <a:rPr sz="1723" b="1" i="1" dirty="0">
                <a:latin typeface="Arial"/>
                <a:cs typeface="Arial"/>
              </a:rPr>
              <a:t>Objetivo</a:t>
            </a:r>
            <a:r>
              <a:rPr sz="1723" b="1" dirty="0">
                <a:latin typeface="Arial"/>
                <a:cs typeface="Arial"/>
              </a:rPr>
              <a:t>:</a:t>
            </a:r>
            <a:endParaRPr sz="1723">
              <a:latin typeface="Arial"/>
              <a:cs typeface="Arial"/>
            </a:endParaRPr>
          </a:p>
          <a:p>
            <a:pPr marL="626434" lvl="2" indent="-207851">
              <a:lnSpc>
                <a:spcPts val="1882"/>
              </a:lnSpc>
              <a:buFont typeface="Wingdings"/>
              <a:buChar char=""/>
              <a:tabLst>
                <a:tab pos="627010" algn="l"/>
              </a:tabLst>
            </a:pPr>
            <a:r>
              <a:rPr sz="1723" b="1" spc="-5" dirty="0">
                <a:latin typeface="Arial"/>
                <a:cs typeface="Arial"/>
              </a:rPr>
              <a:t>Verificar que</a:t>
            </a:r>
            <a:r>
              <a:rPr sz="1723" b="1" dirty="0">
                <a:latin typeface="Arial"/>
                <a:cs typeface="Arial"/>
              </a:rPr>
              <a:t> </a:t>
            </a:r>
            <a:r>
              <a:rPr sz="1723" b="1" spc="-5" dirty="0">
                <a:latin typeface="Arial"/>
                <a:cs typeface="Arial"/>
              </a:rPr>
              <a:t>el</a:t>
            </a:r>
            <a:r>
              <a:rPr sz="1723" b="1" spc="5" dirty="0">
                <a:latin typeface="Arial"/>
                <a:cs typeface="Arial"/>
              </a:rPr>
              <a:t> </a:t>
            </a:r>
            <a:r>
              <a:rPr sz="1723" b="1" spc="-5" dirty="0">
                <a:latin typeface="Arial"/>
                <a:cs typeface="Arial"/>
              </a:rPr>
              <a:t>equipo</a:t>
            </a:r>
            <a:r>
              <a:rPr sz="1723" b="1" spc="9" dirty="0">
                <a:latin typeface="Arial"/>
                <a:cs typeface="Arial"/>
              </a:rPr>
              <a:t> </a:t>
            </a:r>
            <a:r>
              <a:rPr sz="1723" b="1" spc="-5" dirty="0">
                <a:latin typeface="Arial"/>
                <a:cs typeface="Arial"/>
              </a:rPr>
              <a:t>cumple</a:t>
            </a:r>
            <a:r>
              <a:rPr sz="1723" b="1" dirty="0">
                <a:latin typeface="Arial"/>
                <a:cs typeface="Arial"/>
              </a:rPr>
              <a:t> </a:t>
            </a:r>
            <a:r>
              <a:rPr sz="1723" b="1" spc="-5" dirty="0">
                <a:latin typeface="Arial"/>
                <a:cs typeface="Arial"/>
              </a:rPr>
              <a:t>con</a:t>
            </a:r>
            <a:r>
              <a:rPr sz="1723" b="1" spc="5" dirty="0">
                <a:latin typeface="Arial"/>
                <a:cs typeface="Arial"/>
              </a:rPr>
              <a:t> </a:t>
            </a:r>
            <a:r>
              <a:rPr sz="1723" b="1" spc="-5" dirty="0">
                <a:latin typeface="Arial"/>
                <a:cs typeface="Arial"/>
              </a:rPr>
              <a:t>lo</a:t>
            </a:r>
            <a:r>
              <a:rPr sz="1723" b="1" spc="36" dirty="0">
                <a:latin typeface="Arial"/>
                <a:cs typeface="Arial"/>
              </a:rPr>
              <a:t> </a:t>
            </a:r>
            <a:r>
              <a:rPr sz="1723" b="1" spc="-5" dirty="0">
                <a:latin typeface="Arial"/>
                <a:cs typeface="Arial"/>
              </a:rPr>
              <a:t>especificado.</a:t>
            </a:r>
            <a:endParaRPr sz="1723">
              <a:latin typeface="Arial"/>
              <a:cs typeface="Arial"/>
            </a:endParaRPr>
          </a:p>
          <a:p>
            <a:pPr marL="626434" lvl="2" indent="-207851">
              <a:lnSpc>
                <a:spcPts val="1981"/>
              </a:lnSpc>
              <a:buFont typeface="Wingdings"/>
              <a:buChar char=""/>
              <a:tabLst>
                <a:tab pos="627010" algn="l"/>
              </a:tabLst>
            </a:pPr>
            <a:r>
              <a:rPr sz="1723" b="1" spc="-5" dirty="0">
                <a:latin typeface="Arial"/>
                <a:cs typeface="Arial"/>
              </a:rPr>
              <a:t>Establecer</a:t>
            </a:r>
            <a:r>
              <a:rPr sz="1723" b="1" spc="5" dirty="0">
                <a:latin typeface="Arial"/>
                <a:cs typeface="Arial"/>
              </a:rPr>
              <a:t> </a:t>
            </a:r>
            <a:r>
              <a:rPr sz="1723" b="1" spc="-5" dirty="0">
                <a:latin typeface="Arial"/>
                <a:cs typeface="Arial"/>
              </a:rPr>
              <a:t>referencias</a:t>
            </a:r>
            <a:r>
              <a:rPr sz="1723" b="1" dirty="0">
                <a:latin typeface="Arial"/>
                <a:cs typeface="Arial"/>
              </a:rPr>
              <a:t> para </a:t>
            </a:r>
            <a:r>
              <a:rPr sz="1723" b="1" spc="-5" dirty="0">
                <a:latin typeface="Arial"/>
                <a:cs typeface="Arial"/>
              </a:rPr>
              <a:t>pruebas</a:t>
            </a:r>
            <a:r>
              <a:rPr sz="1723" b="1" dirty="0">
                <a:latin typeface="Arial"/>
                <a:cs typeface="Arial"/>
              </a:rPr>
              <a:t> </a:t>
            </a:r>
            <a:r>
              <a:rPr sz="1723" b="1" spc="-5" dirty="0">
                <a:latin typeface="Arial"/>
                <a:cs typeface="Arial"/>
              </a:rPr>
              <a:t>futuras.</a:t>
            </a:r>
            <a:endParaRPr sz="1723">
              <a:latin typeface="Arial"/>
              <a:cs typeface="Arial"/>
            </a:endParaRPr>
          </a:p>
          <a:p>
            <a:pPr marL="626434" lvl="2" indent="-207851">
              <a:lnSpc>
                <a:spcPts val="2022"/>
              </a:lnSpc>
              <a:buFont typeface="Wingdings"/>
              <a:buChar char=""/>
              <a:tabLst>
                <a:tab pos="627010" algn="l"/>
              </a:tabLst>
            </a:pPr>
            <a:r>
              <a:rPr sz="1723" b="1" spc="-5" dirty="0">
                <a:latin typeface="Arial"/>
                <a:cs typeface="Arial"/>
              </a:rPr>
              <a:t>Determinar</a:t>
            </a:r>
            <a:r>
              <a:rPr sz="1723" b="1" dirty="0">
                <a:latin typeface="Arial"/>
                <a:cs typeface="Arial"/>
              </a:rPr>
              <a:t> </a:t>
            </a:r>
            <a:r>
              <a:rPr sz="1723" b="1" spc="-5" dirty="0">
                <a:latin typeface="Arial"/>
                <a:cs typeface="Arial"/>
              </a:rPr>
              <a:t>si</a:t>
            </a:r>
            <a:r>
              <a:rPr sz="1723" b="1" spc="14" dirty="0">
                <a:latin typeface="Arial"/>
                <a:cs typeface="Arial"/>
              </a:rPr>
              <a:t> </a:t>
            </a:r>
            <a:r>
              <a:rPr sz="1723" b="1" spc="-5" dirty="0">
                <a:latin typeface="Arial"/>
                <a:cs typeface="Arial"/>
              </a:rPr>
              <a:t>la</a:t>
            </a:r>
            <a:r>
              <a:rPr sz="1723" b="1" dirty="0">
                <a:latin typeface="Arial"/>
                <a:cs typeface="Arial"/>
              </a:rPr>
              <a:t> </a:t>
            </a:r>
            <a:r>
              <a:rPr sz="1723" b="1" spc="-5" dirty="0">
                <a:latin typeface="Arial"/>
                <a:cs typeface="Arial"/>
              </a:rPr>
              <a:t>instalación</a:t>
            </a:r>
            <a:r>
              <a:rPr sz="1723" b="1" dirty="0">
                <a:latin typeface="Arial"/>
                <a:cs typeface="Arial"/>
              </a:rPr>
              <a:t> </a:t>
            </a:r>
            <a:r>
              <a:rPr sz="1723" b="1" spc="-5" dirty="0">
                <a:latin typeface="Arial"/>
                <a:cs typeface="Arial"/>
              </a:rPr>
              <a:t>del equipo</a:t>
            </a:r>
            <a:r>
              <a:rPr sz="1723" b="1" dirty="0">
                <a:latin typeface="Arial"/>
                <a:cs typeface="Arial"/>
              </a:rPr>
              <a:t> </a:t>
            </a:r>
            <a:r>
              <a:rPr sz="1723" b="1" spc="-5" dirty="0">
                <a:latin typeface="Arial"/>
                <a:cs typeface="Arial"/>
              </a:rPr>
              <a:t>es</a:t>
            </a:r>
            <a:r>
              <a:rPr sz="1723" b="1" dirty="0">
                <a:latin typeface="Arial"/>
                <a:cs typeface="Arial"/>
              </a:rPr>
              <a:t> </a:t>
            </a:r>
            <a:r>
              <a:rPr sz="1723" b="1" spc="-5" dirty="0">
                <a:latin typeface="Arial"/>
                <a:cs typeface="Arial"/>
              </a:rPr>
              <a:t>la</a:t>
            </a:r>
            <a:r>
              <a:rPr sz="1723" b="1" dirty="0">
                <a:latin typeface="Arial"/>
                <a:cs typeface="Arial"/>
              </a:rPr>
              <a:t> </a:t>
            </a:r>
            <a:r>
              <a:rPr sz="1723" b="1" spc="-5" dirty="0">
                <a:latin typeface="Arial"/>
                <a:cs typeface="Arial"/>
              </a:rPr>
              <a:t>correcta.</a:t>
            </a:r>
            <a:endParaRPr sz="1723">
              <a:latin typeface="Arial"/>
              <a:cs typeface="Arial"/>
            </a:endParaRPr>
          </a:p>
        </p:txBody>
      </p:sp>
      <p:sp>
        <p:nvSpPr>
          <p:cNvPr id="16" name="object 16"/>
          <p:cNvSpPr txBox="1"/>
          <p:nvPr/>
        </p:nvSpPr>
        <p:spPr>
          <a:xfrm>
            <a:off x="10127881" y="6151770"/>
            <a:ext cx="210750" cy="256480"/>
          </a:xfrm>
          <a:prstGeom prst="rect">
            <a:avLst/>
          </a:prstGeom>
        </p:spPr>
        <p:txBody>
          <a:bodyPr vert="horz" wrap="square" lIns="0" tIns="0" rIns="0" bIns="0" rtlCol="0">
            <a:spAutoFit/>
          </a:bodyPr>
          <a:lstStyle/>
          <a:p>
            <a:pPr marL="34546">
              <a:lnSpc>
                <a:spcPts val="1043"/>
              </a:lnSpc>
            </a:pPr>
            <a:fld id="{81D60167-4931-47E6-BA6A-407CBD079E47}" type="slidenum">
              <a:rPr sz="997" dirty="0">
                <a:latin typeface="Calibri"/>
                <a:cs typeface="Calibri"/>
              </a:rPr>
              <a:pPr marL="34546">
                <a:lnSpc>
                  <a:spcPts val="1043"/>
                </a:lnSpc>
              </a:pPr>
              <a:t>5</a:t>
            </a:fld>
            <a:endParaRPr sz="997">
              <a:latin typeface="Calibri"/>
              <a:cs typeface="Calibri"/>
            </a:endParaRPr>
          </a:p>
        </p:txBody>
      </p:sp>
      <p:sp>
        <p:nvSpPr>
          <p:cNvPr id="18" name="16 Título"/>
          <p:cNvSpPr>
            <a:spLocks noGrp="1"/>
          </p:cNvSpPr>
          <p:nvPr>
            <p:ph type="title"/>
          </p:nvPr>
        </p:nvSpPr>
        <p:spPr>
          <a:xfrm>
            <a:off x="2029110" y="522154"/>
            <a:ext cx="8133783" cy="669821"/>
          </a:xfrm>
        </p:spPr>
        <p:txBody>
          <a:bodyPr>
            <a:noAutofit/>
          </a:bodyPr>
          <a:lstStyle/>
          <a:p>
            <a:pPr algn="ctr"/>
            <a:r>
              <a:rPr lang="es-ES" sz="3600" dirty="0" smtClean="0">
                <a:solidFill>
                  <a:srgbClr val="0070C0"/>
                </a:solidFill>
                <a:effectLst>
                  <a:outerShdw blurRad="38100" dist="38100" dir="2700000" algn="tl">
                    <a:srgbClr val="000000">
                      <a:alpha val="43137"/>
                    </a:srgbClr>
                  </a:outerShdw>
                </a:effectLst>
              </a:rPr>
              <a:t>Ensayos de Transformadores de Potencia</a:t>
            </a:r>
            <a:br>
              <a:rPr lang="es-ES" sz="3600" dirty="0" smtClean="0">
                <a:solidFill>
                  <a:srgbClr val="0070C0"/>
                </a:solidFill>
                <a:effectLst>
                  <a:outerShdw blurRad="38100" dist="38100" dir="2700000" algn="tl">
                    <a:srgbClr val="000000">
                      <a:alpha val="43137"/>
                    </a:srgbClr>
                  </a:outerShdw>
                </a:effectLst>
              </a:rPr>
            </a:br>
            <a:endParaRPr lang="es-AR" sz="3600" dirty="0"/>
          </a:p>
        </p:txBody>
      </p:sp>
    </p:spTree>
    <p:extLst>
      <p:ext uri="{BB962C8B-B14F-4D97-AF65-F5344CB8AC3E}">
        <p14:creationId xmlns:p14="http://schemas.microsoft.com/office/powerpoint/2010/main" xmlns="" val="20686530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963464" y="1023449"/>
            <a:ext cx="8265301"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sz="1632"/>
          </a:p>
        </p:txBody>
      </p:sp>
      <p:sp>
        <p:nvSpPr>
          <p:cNvPr id="4" name="object 4"/>
          <p:cNvSpPr/>
          <p:nvPr/>
        </p:nvSpPr>
        <p:spPr>
          <a:xfrm>
            <a:off x="1899895" y="6431952"/>
            <a:ext cx="8325762"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sz="1632"/>
          </a:p>
        </p:txBody>
      </p:sp>
      <p:sp>
        <p:nvSpPr>
          <p:cNvPr id="6" name="object 6"/>
          <p:cNvSpPr txBox="1"/>
          <p:nvPr/>
        </p:nvSpPr>
        <p:spPr>
          <a:xfrm>
            <a:off x="1899894" y="1543886"/>
            <a:ext cx="4384283" cy="243656"/>
          </a:xfrm>
          <a:prstGeom prst="rect">
            <a:avLst/>
          </a:prstGeom>
          <a:solidFill>
            <a:srgbClr val="00FF00"/>
          </a:solidFill>
        </p:spPr>
        <p:txBody>
          <a:bodyPr vert="horz" wrap="square" lIns="0" tIns="0" rIns="0" bIns="0" rtlCol="0">
            <a:spAutoFit/>
          </a:bodyPr>
          <a:lstStyle/>
          <a:p>
            <a:pPr>
              <a:lnSpc>
                <a:spcPts val="1945"/>
              </a:lnSpc>
            </a:pPr>
            <a:r>
              <a:rPr sz="1723" b="1" spc="-5" dirty="0">
                <a:latin typeface="Arial"/>
                <a:cs typeface="Arial"/>
              </a:rPr>
              <a:t>2.3</a:t>
            </a:r>
            <a:r>
              <a:rPr sz="1723" b="1" spc="19" dirty="0">
                <a:latin typeface="Arial"/>
                <a:cs typeface="Arial"/>
              </a:rPr>
              <a:t> </a:t>
            </a:r>
            <a:r>
              <a:rPr sz="1723" b="1" spc="-5" dirty="0">
                <a:latin typeface="Arial"/>
                <a:cs typeface="Arial"/>
              </a:rPr>
              <a:t>Pruebas</a:t>
            </a:r>
            <a:r>
              <a:rPr sz="1723" b="1" spc="27" dirty="0">
                <a:latin typeface="Arial"/>
                <a:cs typeface="Arial"/>
              </a:rPr>
              <a:t> </a:t>
            </a:r>
            <a:r>
              <a:rPr sz="1723" b="1" spc="-5" dirty="0">
                <a:latin typeface="Arial"/>
                <a:cs typeface="Arial"/>
              </a:rPr>
              <a:t>de</a:t>
            </a:r>
            <a:r>
              <a:rPr sz="1723" b="1" spc="27" dirty="0">
                <a:latin typeface="Arial"/>
                <a:cs typeface="Arial"/>
              </a:rPr>
              <a:t> </a:t>
            </a:r>
            <a:r>
              <a:rPr sz="1723" b="1" spc="-5" dirty="0">
                <a:latin typeface="Arial"/>
                <a:cs typeface="Arial"/>
              </a:rPr>
              <a:t>Mantenimiento</a:t>
            </a:r>
            <a:r>
              <a:rPr sz="1723" b="1" spc="23" dirty="0">
                <a:latin typeface="Arial"/>
                <a:cs typeface="Arial"/>
              </a:rPr>
              <a:t> </a:t>
            </a:r>
            <a:r>
              <a:rPr sz="1723" b="1" spc="-5" dirty="0">
                <a:latin typeface="Arial"/>
                <a:cs typeface="Arial"/>
              </a:rPr>
              <a:t>Planificado</a:t>
            </a:r>
            <a:endParaRPr sz="1723">
              <a:latin typeface="Arial"/>
              <a:cs typeface="Arial"/>
            </a:endParaRPr>
          </a:p>
        </p:txBody>
      </p:sp>
      <p:sp>
        <p:nvSpPr>
          <p:cNvPr id="18" name="object 18"/>
          <p:cNvSpPr txBox="1"/>
          <p:nvPr/>
        </p:nvSpPr>
        <p:spPr>
          <a:xfrm>
            <a:off x="10127881" y="6151770"/>
            <a:ext cx="210750" cy="256480"/>
          </a:xfrm>
          <a:prstGeom prst="rect">
            <a:avLst/>
          </a:prstGeom>
        </p:spPr>
        <p:txBody>
          <a:bodyPr vert="horz" wrap="square" lIns="0" tIns="0" rIns="0" bIns="0" rtlCol="0">
            <a:spAutoFit/>
          </a:bodyPr>
          <a:lstStyle/>
          <a:p>
            <a:pPr marL="34546">
              <a:lnSpc>
                <a:spcPts val="1043"/>
              </a:lnSpc>
            </a:pPr>
            <a:fld id="{81D60167-4931-47E6-BA6A-407CBD079E47}" type="slidenum">
              <a:rPr sz="997" dirty="0">
                <a:latin typeface="Calibri"/>
                <a:cs typeface="Calibri"/>
              </a:rPr>
              <a:pPr marL="34546">
                <a:lnSpc>
                  <a:spcPts val="1043"/>
                </a:lnSpc>
              </a:pPr>
              <a:t>6</a:t>
            </a:fld>
            <a:endParaRPr sz="997">
              <a:latin typeface="Calibri"/>
              <a:cs typeface="Calibri"/>
            </a:endParaRPr>
          </a:p>
        </p:txBody>
      </p:sp>
      <p:sp>
        <p:nvSpPr>
          <p:cNvPr id="7" name="object 7"/>
          <p:cNvSpPr txBox="1"/>
          <p:nvPr/>
        </p:nvSpPr>
        <p:spPr>
          <a:xfrm>
            <a:off x="6272545" y="1517167"/>
            <a:ext cx="4028427" cy="276184"/>
          </a:xfrm>
          <a:prstGeom prst="rect">
            <a:avLst/>
          </a:prstGeom>
        </p:spPr>
        <p:txBody>
          <a:bodyPr vert="horz" wrap="square" lIns="0" tIns="10940" rIns="0" bIns="0" rtlCol="0">
            <a:spAutoFit/>
          </a:bodyPr>
          <a:lstStyle/>
          <a:p>
            <a:pPr marL="11515">
              <a:spcBef>
                <a:spcPts val="86"/>
              </a:spcBef>
            </a:pPr>
            <a:r>
              <a:rPr sz="1723" b="1" spc="-5" dirty="0">
                <a:latin typeface="Arial"/>
                <a:cs typeface="Arial"/>
              </a:rPr>
              <a:t>:</a:t>
            </a:r>
            <a:r>
              <a:rPr sz="1723" b="1" spc="14" dirty="0">
                <a:latin typeface="Arial"/>
                <a:cs typeface="Arial"/>
              </a:rPr>
              <a:t> </a:t>
            </a:r>
            <a:r>
              <a:rPr sz="1723" b="1" i="1" spc="-5" dirty="0">
                <a:latin typeface="Arial"/>
                <a:cs typeface="Arial"/>
              </a:rPr>
              <a:t>a</a:t>
            </a:r>
            <a:r>
              <a:rPr sz="1723" b="1" i="1" spc="9" dirty="0">
                <a:latin typeface="Arial"/>
                <a:cs typeface="Arial"/>
              </a:rPr>
              <a:t> </a:t>
            </a:r>
            <a:r>
              <a:rPr sz="1723" b="1" i="1" spc="-5" dirty="0">
                <a:latin typeface="Arial"/>
                <a:cs typeface="Arial"/>
              </a:rPr>
              <a:t>intervalos</a:t>
            </a:r>
            <a:r>
              <a:rPr sz="1723" b="1" i="1" spc="9" dirty="0">
                <a:latin typeface="Arial"/>
                <a:cs typeface="Arial"/>
              </a:rPr>
              <a:t> </a:t>
            </a:r>
            <a:r>
              <a:rPr sz="1723" b="1" i="1" spc="-5" dirty="0">
                <a:latin typeface="Arial"/>
                <a:cs typeface="Arial"/>
              </a:rPr>
              <a:t>regulares</a:t>
            </a:r>
            <a:r>
              <a:rPr sz="1723" b="1" i="1" spc="9" dirty="0">
                <a:latin typeface="Arial"/>
                <a:cs typeface="Arial"/>
              </a:rPr>
              <a:t> </a:t>
            </a:r>
            <a:r>
              <a:rPr sz="1723" b="1" i="1" spc="-5" dirty="0">
                <a:latin typeface="Arial"/>
                <a:cs typeface="Arial"/>
              </a:rPr>
              <a:t>durante</a:t>
            </a:r>
            <a:r>
              <a:rPr sz="1723" b="1" i="1" spc="9" dirty="0">
                <a:latin typeface="Arial"/>
                <a:cs typeface="Arial"/>
              </a:rPr>
              <a:t> </a:t>
            </a:r>
            <a:r>
              <a:rPr sz="1723" b="1" i="1" spc="-5" dirty="0">
                <a:latin typeface="Arial"/>
                <a:cs typeface="Arial"/>
              </a:rPr>
              <a:t>la</a:t>
            </a:r>
            <a:r>
              <a:rPr sz="1723" b="1" i="1" spc="9" dirty="0">
                <a:latin typeface="Arial"/>
                <a:cs typeface="Arial"/>
              </a:rPr>
              <a:t> </a:t>
            </a:r>
            <a:r>
              <a:rPr sz="1723" b="1" i="1" spc="-5" dirty="0">
                <a:latin typeface="Arial"/>
                <a:cs typeface="Arial"/>
              </a:rPr>
              <a:t>vida</a:t>
            </a:r>
            <a:endParaRPr sz="1723">
              <a:latin typeface="Arial"/>
              <a:cs typeface="Arial"/>
            </a:endParaRPr>
          </a:p>
        </p:txBody>
      </p:sp>
      <p:sp>
        <p:nvSpPr>
          <p:cNvPr id="8" name="object 8"/>
          <p:cNvSpPr txBox="1"/>
          <p:nvPr/>
        </p:nvSpPr>
        <p:spPr>
          <a:xfrm>
            <a:off x="1888377" y="1770066"/>
            <a:ext cx="1600199" cy="276184"/>
          </a:xfrm>
          <a:prstGeom prst="rect">
            <a:avLst/>
          </a:prstGeom>
        </p:spPr>
        <p:txBody>
          <a:bodyPr vert="horz" wrap="square" lIns="0" tIns="10940" rIns="0" bIns="0" rtlCol="0">
            <a:spAutoFit/>
          </a:bodyPr>
          <a:lstStyle/>
          <a:p>
            <a:pPr marL="11515">
              <a:spcBef>
                <a:spcPts val="86"/>
              </a:spcBef>
            </a:pPr>
            <a:r>
              <a:rPr sz="1723" b="1" i="1" spc="-5" dirty="0">
                <a:latin typeface="Arial"/>
                <a:cs typeface="Arial"/>
              </a:rPr>
              <a:t>útil</a:t>
            </a:r>
            <a:r>
              <a:rPr sz="1723" b="1" i="1" spc="103" dirty="0">
                <a:latin typeface="Arial"/>
                <a:cs typeface="Arial"/>
              </a:rPr>
              <a:t> </a:t>
            </a:r>
            <a:r>
              <a:rPr sz="1723" b="1" i="1" spc="-5" dirty="0">
                <a:latin typeface="Arial"/>
                <a:cs typeface="Arial"/>
              </a:rPr>
              <a:t>del</a:t>
            </a:r>
            <a:r>
              <a:rPr sz="1723" b="1" i="1" spc="113" dirty="0">
                <a:latin typeface="Arial"/>
                <a:cs typeface="Arial"/>
              </a:rPr>
              <a:t> </a:t>
            </a:r>
            <a:r>
              <a:rPr sz="1723" b="1" i="1" spc="-5" dirty="0">
                <a:latin typeface="Arial"/>
                <a:cs typeface="Arial"/>
              </a:rPr>
              <a:t>equipo.</a:t>
            </a:r>
            <a:endParaRPr sz="1723">
              <a:latin typeface="Arial"/>
              <a:cs typeface="Arial"/>
            </a:endParaRPr>
          </a:p>
        </p:txBody>
      </p:sp>
      <p:sp>
        <p:nvSpPr>
          <p:cNvPr id="9" name="object 9"/>
          <p:cNvSpPr txBox="1"/>
          <p:nvPr/>
        </p:nvSpPr>
        <p:spPr>
          <a:xfrm>
            <a:off x="3554338" y="1795404"/>
            <a:ext cx="6736502" cy="256480"/>
          </a:xfrm>
          <a:prstGeom prst="rect">
            <a:avLst/>
          </a:prstGeom>
          <a:solidFill>
            <a:srgbClr val="FFFF00"/>
          </a:solidFill>
        </p:spPr>
        <p:txBody>
          <a:bodyPr vert="horz" wrap="square" lIns="0" tIns="0" rIns="0" bIns="0" rtlCol="0">
            <a:spAutoFit/>
          </a:bodyPr>
          <a:lstStyle/>
          <a:p>
            <a:pPr>
              <a:lnSpc>
                <a:spcPts val="1954"/>
              </a:lnSpc>
            </a:pPr>
            <a:r>
              <a:rPr sz="1723" b="1" i="1" spc="-5" dirty="0">
                <a:latin typeface="Arial"/>
                <a:cs typeface="Arial"/>
              </a:rPr>
              <a:t>Objetivo:</a:t>
            </a:r>
            <a:r>
              <a:rPr sz="1723" b="1" i="1" spc="118" dirty="0">
                <a:latin typeface="Arial"/>
                <a:cs typeface="Arial"/>
              </a:rPr>
              <a:t> </a:t>
            </a:r>
            <a:r>
              <a:rPr sz="1723" b="1" i="1" spc="-5" dirty="0">
                <a:latin typeface="Arial"/>
                <a:cs typeface="Arial"/>
              </a:rPr>
              <a:t>verificar</a:t>
            </a:r>
            <a:r>
              <a:rPr sz="1723" b="1" i="1" spc="135" dirty="0">
                <a:latin typeface="Arial"/>
                <a:cs typeface="Arial"/>
              </a:rPr>
              <a:t> </a:t>
            </a:r>
            <a:r>
              <a:rPr sz="1723" b="1" i="1" spc="-5" dirty="0">
                <a:latin typeface="Arial"/>
                <a:cs typeface="Arial"/>
              </a:rPr>
              <a:t>si</a:t>
            </a:r>
            <a:r>
              <a:rPr sz="1723" b="1" i="1" spc="141" dirty="0">
                <a:latin typeface="Arial"/>
                <a:cs typeface="Arial"/>
              </a:rPr>
              <a:t> </a:t>
            </a:r>
            <a:r>
              <a:rPr sz="1723" b="1" i="1" spc="-5" dirty="0">
                <a:latin typeface="Arial"/>
                <a:cs typeface="Arial"/>
              </a:rPr>
              <a:t>un</a:t>
            </a:r>
            <a:r>
              <a:rPr sz="1723" b="1" i="1" spc="150" dirty="0">
                <a:latin typeface="Arial"/>
                <a:cs typeface="Arial"/>
              </a:rPr>
              <a:t> </a:t>
            </a:r>
            <a:r>
              <a:rPr sz="1723" b="1" i="1" spc="-5" dirty="0">
                <a:latin typeface="Arial"/>
                <a:cs typeface="Arial"/>
              </a:rPr>
              <a:t>equipo</a:t>
            </a:r>
            <a:r>
              <a:rPr sz="1723" b="1" i="1" spc="141" dirty="0">
                <a:latin typeface="Arial"/>
                <a:cs typeface="Arial"/>
              </a:rPr>
              <a:t> </a:t>
            </a:r>
            <a:r>
              <a:rPr sz="1723" b="1" i="1" spc="-5" dirty="0">
                <a:latin typeface="Arial"/>
                <a:cs typeface="Arial"/>
              </a:rPr>
              <a:t>se</a:t>
            </a:r>
            <a:r>
              <a:rPr sz="1723" b="1" i="1" spc="154" dirty="0">
                <a:latin typeface="Arial"/>
                <a:cs typeface="Arial"/>
              </a:rPr>
              <a:t> </a:t>
            </a:r>
            <a:r>
              <a:rPr sz="1723" b="1" i="1" spc="-5" dirty="0">
                <a:latin typeface="Arial"/>
                <a:cs typeface="Arial"/>
              </a:rPr>
              <a:t>encuentra</a:t>
            </a:r>
            <a:r>
              <a:rPr sz="1723" b="1" i="1" spc="135" dirty="0">
                <a:latin typeface="Arial"/>
                <a:cs typeface="Arial"/>
              </a:rPr>
              <a:t> </a:t>
            </a:r>
            <a:r>
              <a:rPr sz="1723" b="1" i="1" spc="-5" dirty="0">
                <a:latin typeface="Arial"/>
                <a:cs typeface="Arial"/>
              </a:rPr>
              <a:t>en</a:t>
            </a:r>
            <a:r>
              <a:rPr sz="1723" b="1" i="1" spc="135" dirty="0">
                <a:latin typeface="Arial"/>
                <a:cs typeface="Arial"/>
              </a:rPr>
              <a:t> </a:t>
            </a:r>
            <a:r>
              <a:rPr sz="1723" b="1" i="1" spc="-5" dirty="0">
                <a:latin typeface="Arial"/>
                <a:cs typeface="Arial"/>
              </a:rPr>
              <a:t>condiciones</a:t>
            </a:r>
            <a:r>
              <a:rPr sz="1723" b="1" i="1" spc="141" dirty="0">
                <a:latin typeface="Arial"/>
                <a:cs typeface="Arial"/>
              </a:rPr>
              <a:t> </a:t>
            </a:r>
            <a:r>
              <a:rPr sz="1723" b="1" i="1" spc="-5" dirty="0">
                <a:latin typeface="Arial"/>
                <a:cs typeface="Arial"/>
              </a:rPr>
              <a:t>de</a:t>
            </a:r>
            <a:endParaRPr sz="1723">
              <a:latin typeface="Arial"/>
              <a:cs typeface="Arial"/>
            </a:endParaRPr>
          </a:p>
        </p:txBody>
      </p:sp>
      <p:sp>
        <p:nvSpPr>
          <p:cNvPr id="10" name="object 10"/>
          <p:cNvSpPr txBox="1"/>
          <p:nvPr/>
        </p:nvSpPr>
        <p:spPr>
          <a:xfrm>
            <a:off x="1899894" y="2046920"/>
            <a:ext cx="2237631" cy="256480"/>
          </a:xfrm>
          <a:prstGeom prst="rect">
            <a:avLst/>
          </a:prstGeom>
          <a:solidFill>
            <a:srgbClr val="FFFF00"/>
          </a:solidFill>
        </p:spPr>
        <p:txBody>
          <a:bodyPr vert="horz" wrap="square" lIns="0" tIns="0" rIns="0" bIns="0" rtlCol="0">
            <a:spAutoFit/>
          </a:bodyPr>
          <a:lstStyle/>
          <a:p>
            <a:pPr>
              <a:lnSpc>
                <a:spcPts val="1959"/>
              </a:lnSpc>
            </a:pPr>
            <a:r>
              <a:rPr sz="1723" b="1" i="1" spc="-5" dirty="0">
                <a:latin typeface="Arial"/>
                <a:cs typeface="Arial"/>
              </a:rPr>
              <a:t>operación</a:t>
            </a:r>
            <a:r>
              <a:rPr sz="1723" b="1" i="1" spc="-9" dirty="0">
                <a:latin typeface="Arial"/>
                <a:cs typeface="Arial"/>
              </a:rPr>
              <a:t> </a:t>
            </a:r>
            <a:r>
              <a:rPr sz="1723" b="1" i="1" spc="-5" dirty="0">
                <a:latin typeface="Arial"/>
                <a:cs typeface="Arial"/>
              </a:rPr>
              <a:t>adecuadas</a:t>
            </a:r>
            <a:endParaRPr sz="1723">
              <a:latin typeface="Arial"/>
              <a:cs typeface="Arial"/>
            </a:endParaRPr>
          </a:p>
        </p:txBody>
      </p:sp>
      <p:sp>
        <p:nvSpPr>
          <p:cNvPr id="11" name="object 11"/>
          <p:cNvSpPr txBox="1"/>
          <p:nvPr/>
        </p:nvSpPr>
        <p:spPr>
          <a:xfrm>
            <a:off x="4186816" y="2021929"/>
            <a:ext cx="2698862" cy="276184"/>
          </a:xfrm>
          <a:prstGeom prst="rect">
            <a:avLst/>
          </a:prstGeom>
        </p:spPr>
        <p:txBody>
          <a:bodyPr vert="horz" wrap="square" lIns="0" tIns="10940" rIns="0" bIns="0" rtlCol="0">
            <a:spAutoFit/>
          </a:bodyPr>
          <a:lstStyle/>
          <a:p>
            <a:pPr marL="11515">
              <a:spcBef>
                <a:spcPts val="86"/>
              </a:spcBef>
            </a:pPr>
            <a:r>
              <a:rPr sz="1723" b="1" i="1" spc="-5" dirty="0">
                <a:latin typeface="Arial"/>
                <a:cs typeface="Arial"/>
              </a:rPr>
              <a:t>y</a:t>
            </a:r>
            <a:r>
              <a:rPr sz="1723" b="1" i="1" spc="-9" dirty="0">
                <a:latin typeface="Arial"/>
                <a:cs typeface="Arial"/>
              </a:rPr>
              <a:t> </a:t>
            </a:r>
            <a:r>
              <a:rPr sz="1723" b="1" i="1" spc="-5" dirty="0">
                <a:latin typeface="Arial"/>
                <a:cs typeface="Arial"/>
              </a:rPr>
              <a:t>detectar</a:t>
            </a:r>
            <a:r>
              <a:rPr sz="1723" b="1" i="1" spc="-9" dirty="0">
                <a:latin typeface="Arial"/>
                <a:cs typeface="Arial"/>
              </a:rPr>
              <a:t> </a:t>
            </a:r>
            <a:r>
              <a:rPr sz="1723" b="1" i="1" spc="-5" dirty="0">
                <a:latin typeface="Arial"/>
                <a:cs typeface="Arial"/>
              </a:rPr>
              <a:t>a</a:t>
            </a:r>
            <a:r>
              <a:rPr sz="1723" b="1" i="1" spc="9" dirty="0">
                <a:latin typeface="Arial"/>
                <a:cs typeface="Arial"/>
              </a:rPr>
              <a:t> </a:t>
            </a:r>
            <a:r>
              <a:rPr sz="1723" b="1" i="1" spc="-5" dirty="0">
                <a:latin typeface="Arial"/>
                <a:cs typeface="Arial"/>
              </a:rPr>
              <a:t>tiempo</a:t>
            </a:r>
            <a:r>
              <a:rPr sz="1723" b="1" i="1" dirty="0">
                <a:latin typeface="Arial"/>
                <a:cs typeface="Arial"/>
              </a:rPr>
              <a:t> </a:t>
            </a:r>
            <a:r>
              <a:rPr sz="1723" b="1" i="1" spc="-5" dirty="0">
                <a:latin typeface="Arial"/>
                <a:cs typeface="Arial"/>
              </a:rPr>
              <a:t>fallas.</a:t>
            </a:r>
            <a:endParaRPr sz="1723">
              <a:latin typeface="Arial"/>
              <a:cs typeface="Arial"/>
            </a:endParaRPr>
          </a:p>
        </p:txBody>
      </p:sp>
      <p:sp>
        <p:nvSpPr>
          <p:cNvPr id="12" name="object 12"/>
          <p:cNvSpPr txBox="1"/>
          <p:nvPr/>
        </p:nvSpPr>
        <p:spPr>
          <a:xfrm>
            <a:off x="1899895" y="2550301"/>
            <a:ext cx="4310003" cy="243656"/>
          </a:xfrm>
          <a:prstGeom prst="rect">
            <a:avLst/>
          </a:prstGeom>
          <a:solidFill>
            <a:srgbClr val="00FF00"/>
          </a:solidFill>
        </p:spPr>
        <p:txBody>
          <a:bodyPr vert="horz" wrap="square" lIns="0" tIns="0" rIns="0" bIns="0" rtlCol="0">
            <a:spAutoFit/>
          </a:bodyPr>
          <a:lstStyle/>
          <a:p>
            <a:pPr>
              <a:lnSpc>
                <a:spcPts val="1945"/>
              </a:lnSpc>
            </a:pPr>
            <a:r>
              <a:rPr sz="1723" b="1" spc="-5" dirty="0">
                <a:latin typeface="Arial"/>
                <a:cs typeface="Arial"/>
              </a:rPr>
              <a:t>2.4</a:t>
            </a:r>
            <a:r>
              <a:rPr sz="1723" b="1" spc="-59" dirty="0">
                <a:latin typeface="Arial"/>
                <a:cs typeface="Arial"/>
              </a:rPr>
              <a:t> </a:t>
            </a:r>
            <a:r>
              <a:rPr sz="1723" b="1" spc="-5" dirty="0">
                <a:latin typeface="Arial"/>
                <a:cs typeface="Arial"/>
              </a:rPr>
              <a:t>Pruebas</a:t>
            </a:r>
            <a:r>
              <a:rPr sz="1723" b="1" spc="-45" dirty="0">
                <a:latin typeface="Arial"/>
                <a:cs typeface="Arial"/>
              </a:rPr>
              <a:t> </a:t>
            </a:r>
            <a:r>
              <a:rPr sz="1723" b="1" spc="-5" dirty="0">
                <a:latin typeface="Arial"/>
                <a:cs typeface="Arial"/>
              </a:rPr>
              <a:t>Especiales</a:t>
            </a:r>
            <a:r>
              <a:rPr sz="1723" b="1" spc="-54" dirty="0">
                <a:latin typeface="Arial"/>
                <a:cs typeface="Arial"/>
              </a:rPr>
              <a:t> </a:t>
            </a:r>
            <a:r>
              <a:rPr sz="1723" b="1" spc="-5" dirty="0">
                <a:latin typeface="Arial"/>
                <a:cs typeface="Arial"/>
              </a:rPr>
              <a:t>de</a:t>
            </a:r>
            <a:r>
              <a:rPr sz="1723" b="1" spc="-54" dirty="0">
                <a:latin typeface="Arial"/>
                <a:cs typeface="Arial"/>
              </a:rPr>
              <a:t> </a:t>
            </a:r>
            <a:r>
              <a:rPr sz="1723" b="1" spc="-5" dirty="0">
                <a:latin typeface="Arial"/>
                <a:cs typeface="Arial"/>
              </a:rPr>
              <a:t>Mantenimiento</a:t>
            </a:r>
            <a:endParaRPr sz="1723">
              <a:latin typeface="Arial"/>
              <a:cs typeface="Arial"/>
            </a:endParaRPr>
          </a:p>
        </p:txBody>
      </p:sp>
      <p:sp>
        <p:nvSpPr>
          <p:cNvPr id="13" name="object 13"/>
          <p:cNvSpPr txBox="1"/>
          <p:nvPr/>
        </p:nvSpPr>
        <p:spPr>
          <a:xfrm>
            <a:off x="6197921" y="2523582"/>
            <a:ext cx="1282348" cy="276184"/>
          </a:xfrm>
          <a:prstGeom prst="rect">
            <a:avLst/>
          </a:prstGeom>
        </p:spPr>
        <p:txBody>
          <a:bodyPr vert="horz" wrap="square" lIns="0" tIns="10940" rIns="0" bIns="0" rtlCol="0">
            <a:spAutoFit/>
          </a:bodyPr>
          <a:lstStyle/>
          <a:p>
            <a:pPr marL="11515">
              <a:spcBef>
                <a:spcPts val="86"/>
              </a:spcBef>
            </a:pPr>
            <a:r>
              <a:rPr sz="1723" b="1" spc="-5" dirty="0">
                <a:latin typeface="Arial"/>
                <a:cs typeface="Arial"/>
              </a:rPr>
              <a:t>:</a:t>
            </a:r>
            <a:r>
              <a:rPr sz="1723" b="1" spc="-91" dirty="0">
                <a:latin typeface="Arial"/>
                <a:cs typeface="Arial"/>
              </a:rPr>
              <a:t> </a:t>
            </a:r>
            <a:r>
              <a:rPr sz="1723" b="1" i="1" spc="-5" dirty="0">
                <a:latin typeface="Arial"/>
                <a:cs typeface="Arial"/>
              </a:rPr>
              <a:t>Se</a:t>
            </a:r>
            <a:r>
              <a:rPr sz="1723" b="1" i="1" spc="-95" dirty="0">
                <a:latin typeface="Arial"/>
                <a:cs typeface="Arial"/>
              </a:rPr>
              <a:t> </a:t>
            </a:r>
            <a:r>
              <a:rPr sz="1723" b="1" i="1" spc="-5" dirty="0">
                <a:latin typeface="Arial"/>
                <a:cs typeface="Arial"/>
              </a:rPr>
              <a:t>realizan</a:t>
            </a:r>
            <a:endParaRPr sz="1723">
              <a:latin typeface="Arial"/>
              <a:cs typeface="Arial"/>
            </a:endParaRPr>
          </a:p>
        </p:txBody>
      </p:sp>
      <p:sp>
        <p:nvSpPr>
          <p:cNvPr id="14" name="object 14"/>
          <p:cNvSpPr txBox="1"/>
          <p:nvPr/>
        </p:nvSpPr>
        <p:spPr>
          <a:xfrm>
            <a:off x="7522533" y="2550301"/>
            <a:ext cx="2768536" cy="243656"/>
          </a:xfrm>
          <a:prstGeom prst="rect">
            <a:avLst/>
          </a:prstGeom>
          <a:solidFill>
            <a:srgbClr val="FFFF00"/>
          </a:solidFill>
        </p:spPr>
        <p:txBody>
          <a:bodyPr vert="horz" wrap="square" lIns="0" tIns="0" rIns="0" bIns="0" rtlCol="0">
            <a:spAutoFit/>
          </a:bodyPr>
          <a:lstStyle/>
          <a:p>
            <a:pPr>
              <a:lnSpc>
                <a:spcPts val="1945"/>
              </a:lnSpc>
            </a:pPr>
            <a:r>
              <a:rPr sz="1723" b="1" i="1" spc="-5" dirty="0">
                <a:latin typeface="Arial"/>
                <a:cs typeface="Arial"/>
              </a:rPr>
              <a:t>cuando</a:t>
            </a:r>
            <a:r>
              <a:rPr sz="1723" b="1" i="1" spc="-59" dirty="0">
                <a:latin typeface="Arial"/>
                <a:cs typeface="Arial"/>
              </a:rPr>
              <a:t> </a:t>
            </a:r>
            <a:r>
              <a:rPr sz="1723" b="1" i="1" spc="-5" dirty="0">
                <a:latin typeface="Arial"/>
                <a:cs typeface="Arial"/>
              </a:rPr>
              <a:t>existen</a:t>
            </a:r>
            <a:r>
              <a:rPr sz="1723" b="1" i="1" spc="-63" dirty="0">
                <a:latin typeface="Arial"/>
                <a:cs typeface="Arial"/>
              </a:rPr>
              <a:t> </a:t>
            </a:r>
            <a:r>
              <a:rPr sz="1723" b="1" i="1" spc="-5" dirty="0">
                <a:latin typeface="Arial"/>
                <a:cs typeface="Arial"/>
              </a:rPr>
              <a:t>sospechas</a:t>
            </a:r>
            <a:endParaRPr sz="1723">
              <a:latin typeface="Arial"/>
              <a:cs typeface="Arial"/>
            </a:endParaRPr>
          </a:p>
        </p:txBody>
      </p:sp>
      <p:sp>
        <p:nvSpPr>
          <p:cNvPr id="15" name="object 15"/>
          <p:cNvSpPr txBox="1"/>
          <p:nvPr/>
        </p:nvSpPr>
        <p:spPr>
          <a:xfrm>
            <a:off x="1899895" y="2801819"/>
            <a:ext cx="5512312" cy="256480"/>
          </a:xfrm>
          <a:prstGeom prst="rect">
            <a:avLst/>
          </a:prstGeom>
          <a:solidFill>
            <a:srgbClr val="FFFF00"/>
          </a:solidFill>
        </p:spPr>
        <p:txBody>
          <a:bodyPr vert="horz" wrap="square" lIns="0" tIns="0" rIns="0" bIns="0" rtlCol="0">
            <a:spAutoFit/>
          </a:bodyPr>
          <a:lstStyle/>
          <a:p>
            <a:pPr>
              <a:lnSpc>
                <a:spcPts val="1954"/>
              </a:lnSpc>
            </a:pPr>
            <a:r>
              <a:rPr sz="1723" b="1" i="1" spc="-5" dirty="0">
                <a:latin typeface="Arial"/>
                <a:cs typeface="Arial"/>
              </a:rPr>
              <a:t>o</a:t>
            </a:r>
            <a:r>
              <a:rPr sz="1723" b="1" i="1" spc="-100" dirty="0">
                <a:latin typeface="Arial"/>
                <a:cs typeface="Arial"/>
              </a:rPr>
              <a:t> </a:t>
            </a:r>
            <a:r>
              <a:rPr sz="1723" b="1" i="1" spc="-5" dirty="0">
                <a:latin typeface="Arial"/>
                <a:cs typeface="Arial"/>
              </a:rPr>
              <a:t>certeza</a:t>
            </a:r>
            <a:r>
              <a:rPr sz="1723" b="1" i="1" spc="-100" dirty="0">
                <a:latin typeface="Arial"/>
                <a:cs typeface="Arial"/>
              </a:rPr>
              <a:t> </a:t>
            </a:r>
            <a:r>
              <a:rPr sz="1723" b="1" i="1" spc="-5" dirty="0">
                <a:latin typeface="Arial"/>
                <a:cs typeface="Arial"/>
              </a:rPr>
              <a:t>de</a:t>
            </a:r>
            <a:r>
              <a:rPr sz="1723" b="1" i="1" spc="-73" dirty="0">
                <a:latin typeface="Arial"/>
                <a:cs typeface="Arial"/>
              </a:rPr>
              <a:t> </a:t>
            </a:r>
            <a:r>
              <a:rPr sz="1723" b="1" i="1" spc="-5" dirty="0">
                <a:latin typeface="Arial"/>
                <a:cs typeface="Arial"/>
              </a:rPr>
              <a:t>que</a:t>
            </a:r>
            <a:r>
              <a:rPr sz="1723" b="1" i="1" spc="-100" dirty="0">
                <a:latin typeface="Arial"/>
                <a:cs typeface="Arial"/>
              </a:rPr>
              <a:t> </a:t>
            </a:r>
            <a:r>
              <a:rPr sz="1723" b="1" i="1" spc="-5" dirty="0">
                <a:latin typeface="Arial"/>
                <a:cs typeface="Arial"/>
              </a:rPr>
              <a:t>el</a:t>
            </a:r>
            <a:r>
              <a:rPr sz="1723" b="1" i="1" spc="-91" dirty="0">
                <a:latin typeface="Arial"/>
                <a:cs typeface="Arial"/>
              </a:rPr>
              <a:t> </a:t>
            </a:r>
            <a:r>
              <a:rPr sz="1723" b="1" i="1" spc="-5" dirty="0">
                <a:latin typeface="Arial"/>
                <a:cs typeface="Arial"/>
              </a:rPr>
              <a:t>equipo</a:t>
            </a:r>
            <a:r>
              <a:rPr sz="1723" b="1" i="1" spc="-100" dirty="0">
                <a:latin typeface="Arial"/>
                <a:cs typeface="Arial"/>
              </a:rPr>
              <a:t> </a:t>
            </a:r>
            <a:r>
              <a:rPr sz="1723" b="1" i="1" spc="-5" dirty="0">
                <a:latin typeface="Arial"/>
                <a:cs typeface="Arial"/>
              </a:rPr>
              <a:t>se</a:t>
            </a:r>
            <a:r>
              <a:rPr sz="1723" b="1" i="1" spc="-100" dirty="0">
                <a:latin typeface="Arial"/>
                <a:cs typeface="Arial"/>
              </a:rPr>
              <a:t> </a:t>
            </a:r>
            <a:r>
              <a:rPr sz="1723" b="1" i="1" spc="-5" dirty="0">
                <a:latin typeface="Arial"/>
                <a:cs typeface="Arial"/>
              </a:rPr>
              <a:t>encuentra</a:t>
            </a:r>
            <a:r>
              <a:rPr sz="1723" b="1" i="1" spc="-91" dirty="0">
                <a:latin typeface="Arial"/>
                <a:cs typeface="Arial"/>
              </a:rPr>
              <a:t> </a:t>
            </a:r>
            <a:r>
              <a:rPr sz="1723" b="1" i="1" spc="-5" dirty="0">
                <a:latin typeface="Arial"/>
                <a:cs typeface="Arial"/>
              </a:rPr>
              <a:t>en</a:t>
            </a:r>
            <a:r>
              <a:rPr sz="1723" b="1" i="1" spc="-95" dirty="0">
                <a:latin typeface="Arial"/>
                <a:cs typeface="Arial"/>
              </a:rPr>
              <a:t> </a:t>
            </a:r>
            <a:r>
              <a:rPr sz="1723" b="1" i="1" spc="-5" dirty="0">
                <a:latin typeface="Arial"/>
                <a:cs typeface="Arial"/>
              </a:rPr>
              <a:t>problemas</a:t>
            </a:r>
            <a:endParaRPr sz="1723">
              <a:latin typeface="Arial"/>
              <a:cs typeface="Arial"/>
            </a:endParaRPr>
          </a:p>
        </p:txBody>
      </p:sp>
      <p:sp>
        <p:nvSpPr>
          <p:cNvPr id="16" name="object 16"/>
          <p:cNvSpPr txBox="1"/>
          <p:nvPr/>
        </p:nvSpPr>
        <p:spPr>
          <a:xfrm>
            <a:off x="7400462" y="2776483"/>
            <a:ext cx="2898095" cy="276184"/>
          </a:xfrm>
          <a:prstGeom prst="rect">
            <a:avLst/>
          </a:prstGeom>
        </p:spPr>
        <p:txBody>
          <a:bodyPr vert="horz" wrap="square" lIns="0" tIns="10940" rIns="0" bIns="0" rtlCol="0">
            <a:spAutoFit/>
          </a:bodyPr>
          <a:lstStyle/>
          <a:p>
            <a:pPr marL="11515">
              <a:spcBef>
                <a:spcPts val="86"/>
              </a:spcBef>
            </a:pPr>
            <a:r>
              <a:rPr sz="1723" b="1" i="1" spc="-5" dirty="0">
                <a:latin typeface="Arial"/>
                <a:cs typeface="Arial"/>
              </a:rPr>
              <a:t>.</a:t>
            </a:r>
            <a:r>
              <a:rPr sz="1723" b="1" i="1" spc="-118" dirty="0">
                <a:latin typeface="Arial"/>
                <a:cs typeface="Arial"/>
              </a:rPr>
              <a:t> </a:t>
            </a:r>
            <a:r>
              <a:rPr sz="1723" b="1" i="1" spc="-5" dirty="0">
                <a:latin typeface="Arial"/>
                <a:cs typeface="Arial"/>
              </a:rPr>
              <a:t>También</a:t>
            </a:r>
            <a:r>
              <a:rPr sz="1723" b="1" i="1" spc="-109" dirty="0">
                <a:latin typeface="Arial"/>
                <a:cs typeface="Arial"/>
              </a:rPr>
              <a:t> </a:t>
            </a:r>
            <a:r>
              <a:rPr sz="1723" b="1" i="1" dirty="0">
                <a:latin typeface="Arial"/>
                <a:cs typeface="Arial"/>
              </a:rPr>
              <a:t>se</a:t>
            </a:r>
            <a:r>
              <a:rPr sz="1723" b="1" i="1" spc="-113" dirty="0">
                <a:latin typeface="Arial"/>
                <a:cs typeface="Arial"/>
              </a:rPr>
              <a:t> </a:t>
            </a:r>
            <a:r>
              <a:rPr sz="1723" b="1" i="1" spc="-5" dirty="0">
                <a:latin typeface="Arial"/>
                <a:cs typeface="Arial"/>
              </a:rPr>
              <a:t>ejecutan</a:t>
            </a:r>
            <a:r>
              <a:rPr sz="1723" b="1" i="1" spc="-109" dirty="0">
                <a:latin typeface="Arial"/>
                <a:cs typeface="Arial"/>
              </a:rPr>
              <a:t> </a:t>
            </a:r>
            <a:r>
              <a:rPr sz="1723" b="1" i="1" spc="-5" dirty="0">
                <a:latin typeface="Arial"/>
                <a:cs typeface="Arial"/>
              </a:rPr>
              <a:t>sobre</a:t>
            </a:r>
            <a:endParaRPr sz="1723" dirty="0">
              <a:latin typeface="Arial"/>
              <a:cs typeface="Arial"/>
            </a:endParaRPr>
          </a:p>
        </p:txBody>
      </p:sp>
      <p:sp>
        <p:nvSpPr>
          <p:cNvPr id="17" name="object 17"/>
          <p:cNvSpPr txBox="1"/>
          <p:nvPr/>
        </p:nvSpPr>
        <p:spPr>
          <a:xfrm>
            <a:off x="1888377" y="3028000"/>
            <a:ext cx="4558180" cy="276184"/>
          </a:xfrm>
          <a:prstGeom prst="rect">
            <a:avLst/>
          </a:prstGeom>
        </p:spPr>
        <p:txBody>
          <a:bodyPr vert="horz" wrap="square" lIns="0" tIns="10940" rIns="0" bIns="0" rtlCol="0">
            <a:spAutoFit/>
          </a:bodyPr>
          <a:lstStyle/>
          <a:p>
            <a:pPr marL="11515">
              <a:spcBef>
                <a:spcPts val="86"/>
              </a:spcBef>
            </a:pPr>
            <a:r>
              <a:rPr sz="1723" b="1" i="1" spc="-5" dirty="0">
                <a:latin typeface="Arial"/>
                <a:cs typeface="Arial"/>
              </a:rPr>
              <a:t>equipos</a:t>
            </a:r>
            <a:r>
              <a:rPr sz="1723" b="1" i="1" spc="-9" dirty="0">
                <a:latin typeface="Arial"/>
                <a:cs typeface="Arial"/>
              </a:rPr>
              <a:t> </a:t>
            </a:r>
            <a:r>
              <a:rPr sz="1723" b="1" i="1" spc="-5" dirty="0">
                <a:latin typeface="Arial"/>
                <a:cs typeface="Arial"/>
              </a:rPr>
              <a:t>sometidos</a:t>
            </a:r>
            <a:r>
              <a:rPr sz="1723" b="1" i="1" dirty="0">
                <a:latin typeface="Arial"/>
                <a:cs typeface="Arial"/>
              </a:rPr>
              <a:t> </a:t>
            </a:r>
            <a:r>
              <a:rPr sz="1723" b="1" i="1" spc="-5" dirty="0">
                <a:latin typeface="Arial"/>
                <a:cs typeface="Arial"/>
              </a:rPr>
              <a:t>a </a:t>
            </a:r>
            <a:r>
              <a:rPr sz="1723" b="1" i="1" dirty="0">
                <a:latin typeface="Arial"/>
                <a:cs typeface="Arial"/>
              </a:rPr>
              <a:t>condiciones</a:t>
            </a:r>
            <a:r>
              <a:rPr sz="1723" b="1" i="1" spc="-9" dirty="0">
                <a:latin typeface="Arial"/>
                <a:cs typeface="Arial"/>
              </a:rPr>
              <a:t> </a:t>
            </a:r>
            <a:r>
              <a:rPr sz="1723" b="1" i="1" spc="-5" dirty="0">
                <a:latin typeface="Arial"/>
                <a:cs typeface="Arial"/>
              </a:rPr>
              <a:t>extremas</a:t>
            </a:r>
            <a:endParaRPr sz="1723">
              <a:latin typeface="Arial"/>
              <a:cs typeface="Arial"/>
            </a:endParaRPr>
          </a:p>
        </p:txBody>
      </p:sp>
      <p:sp>
        <p:nvSpPr>
          <p:cNvPr id="19" name="16 Título"/>
          <p:cNvSpPr>
            <a:spLocks noGrp="1"/>
          </p:cNvSpPr>
          <p:nvPr>
            <p:ph type="title"/>
          </p:nvPr>
        </p:nvSpPr>
        <p:spPr>
          <a:xfrm>
            <a:off x="2029110" y="522154"/>
            <a:ext cx="8133783" cy="669821"/>
          </a:xfrm>
        </p:spPr>
        <p:txBody>
          <a:bodyPr>
            <a:noAutofit/>
          </a:bodyPr>
          <a:lstStyle/>
          <a:p>
            <a:pPr algn="ctr"/>
            <a:r>
              <a:rPr lang="es-ES" sz="3600" dirty="0" smtClean="0">
                <a:solidFill>
                  <a:srgbClr val="0070C0"/>
                </a:solidFill>
                <a:effectLst>
                  <a:outerShdw blurRad="38100" dist="38100" dir="2700000" algn="tl">
                    <a:srgbClr val="000000">
                      <a:alpha val="43137"/>
                    </a:srgbClr>
                  </a:outerShdw>
                </a:effectLst>
              </a:rPr>
              <a:t>Ensayos de Transformadores de Potencia</a:t>
            </a:r>
            <a:br>
              <a:rPr lang="es-ES" sz="3600" dirty="0" smtClean="0">
                <a:solidFill>
                  <a:srgbClr val="0070C0"/>
                </a:solidFill>
                <a:effectLst>
                  <a:outerShdw blurRad="38100" dist="38100" dir="2700000" algn="tl">
                    <a:srgbClr val="000000">
                      <a:alpha val="43137"/>
                    </a:srgbClr>
                  </a:outerShdw>
                </a:effectLst>
              </a:rPr>
            </a:br>
            <a:endParaRPr lang="es-AR" sz="3600" dirty="0"/>
          </a:p>
        </p:txBody>
      </p:sp>
    </p:spTree>
    <p:extLst>
      <p:ext uri="{BB962C8B-B14F-4D97-AF65-F5344CB8AC3E}">
        <p14:creationId xmlns:p14="http://schemas.microsoft.com/office/powerpoint/2010/main" xmlns="" val="13319636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42926" y="358466"/>
            <a:ext cx="9619968" cy="1008824"/>
          </a:xfrm>
          <a:prstGeom prst="rect">
            <a:avLst/>
          </a:prstGeom>
        </p:spPr>
        <p:txBody>
          <a:bodyPr vert="horz" wrap="square" lIns="0" tIns="11515" rIns="0" bIns="0" rtlCol="0" anchor="ctr">
            <a:spAutoFit/>
          </a:bodyPr>
          <a:lstStyle/>
          <a:p>
            <a:pPr marL="1790059">
              <a:spcBef>
                <a:spcPts val="91"/>
              </a:spcBef>
            </a:pPr>
            <a:r>
              <a:rPr lang="es-ES" sz="3600" dirty="0" smtClean="0">
                <a:solidFill>
                  <a:srgbClr val="0070C0"/>
                </a:solidFill>
                <a:effectLst>
                  <a:outerShdw blurRad="38100" dist="38100" dir="2700000" algn="tl">
                    <a:srgbClr val="000000">
                      <a:alpha val="43137"/>
                    </a:srgbClr>
                  </a:outerShdw>
                </a:effectLst>
              </a:rPr>
              <a:t>Ensayos de Transformadores de Potencia</a:t>
            </a:r>
            <a:br>
              <a:rPr lang="es-ES" sz="3600" dirty="0" smtClean="0">
                <a:solidFill>
                  <a:srgbClr val="0070C0"/>
                </a:solidFill>
                <a:effectLst>
                  <a:outerShdw blurRad="38100" dist="38100" dir="2700000" algn="tl">
                    <a:srgbClr val="000000">
                      <a:alpha val="43137"/>
                    </a:srgbClr>
                  </a:outerShdw>
                </a:effectLst>
              </a:rPr>
            </a:br>
            <a:endParaRPr sz="3600" spc="-5" dirty="0"/>
          </a:p>
        </p:txBody>
      </p:sp>
      <p:sp>
        <p:nvSpPr>
          <p:cNvPr id="3" name="object 3"/>
          <p:cNvSpPr/>
          <p:nvPr/>
        </p:nvSpPr>
        <p:spPr>
          <a:xfrm>
            <a:off x="1963464" y="1023449"/>
            <a:ext cx="8265301"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sz="1632"/>
          </a:p>
        </p:txBody>
      </p:sp>
      <p:sp>
        <p:nvSpPr>
          <p:cNvPr id="4" name="object 4"/>
          <p:cNvSpPr/>
          <p:nvPr/>
        </p:nvSpPr>
        <p:spPr>
          <a:xfrm>
            <a:off x="1899895" y="6431952"/>
            <a:ext cx="8325762"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sz="1632"/>
          </a:p>
        </p:txBody>
      </p:sp>
      <p:sp>
        <p:nvSpPr>
          <p:cNvPr id="6" name="object 6"/>
          <p:cNvSpPr txBox="1"/>
          <p:nvPr/>
        </p:nvSpPr>
        <p:spPr>
          <a:xfrm>
            <a:off x="1899895" y="1040851"/>
            <a:ext cx="3578713" cy="320601"/>
          </a:xfrm>
          <a:prstGeom prst="rect">
            <a:avLst/>
          </a:prstGeom>
          <a:solidFill>
            <a:srgbClr val="D2D2D2"/>
          </a:solidFill>
        </p:spPr>
        <p:txBody>
          <a:bodyPr vert="horz" wrap="square" lIns="0" tIns="0" rIns="0" bIns="0" rtlCol="0">
            <a:spAutoFit/>
          </a:bodyPr>
          <a:lstStyle/>
          <a:p>
            <a:pPr>
              <a:lnSpc>
                <a:spcPts val="2457"/>
              </a:lnSpc>
            </a:pPr>
            <a:r>
              <a:rPr sz="2176" b="1" spc="-5" dirty="0">
                <a:latin typeface="Arial"/>
                <a:cs typeface="Arial"/>
              </a:rPr>
              <a:t>3.</a:t>
            </a:r>
            <a:r>
              <a:rPr sz="2176" b="1" dirty="0">
                <a:latin typeface="Arial"/>
                <a:cs typeface="Arial"/>
              </a:rPr>
              <a:t> - </a:t>
            </a:r>
            <a:r>
              <a:rPr sz="2176" b="1" spc="-5" dirty="0">
                <a:latin typeface="Arial"/>
                <a:cs typeface="Arial"/>
              </a:rPr>
              <a:t>METODOS</a:t>
            </a:r>
            <a:r>
              <a:rPr sz="2176" b="1" dirty="0">
                <a:latin typeface="Arial"/>
                <a:cs typeface="Arial"/>
              </a:rPr>
              <a:t> </a:t>
            </a:r>
            <a:r>
              <a:rPr sz="2176" b="1" spc="-5" dirty="0">
                <a:latin typeface="Arial"/>
                <a:cs typeface="Arial"/>
              </a:rPr>
              <a:t>DE</a:t>
            </a:r>
            <a:r>
              <a:rPr sz="2176" b="1" spc="-9" dirty="0">
                <a:latin typeface="Arial"/>
                <a:cs typeface="Arial"/>
              </a:rPr>
              <a:t> </a:t>
            </a:r>
            <a:r>
              <a:rPr sz="2176" b="1" spc="-5" dirty="0">
                <a:latin typeface="Arial"/>
                <a:cs typeface="Arial"/>
              </a:rPr>
              <a:t>PRUEBA</a:t>
            </a:r>
            <a:endParaRPr sz="2176">
              <a:latin typeface="Arial"/>
              <a:cs typeface="Arial"/>
            </a:endParaRPr>
          </a:p>
        </p:txBody>
      </p:sp>
      <p:sp>
        <p:nvSpPr>
          <p:cNvPr id="21" name="object 21"/>
          <p:cNvSpPr txBox="1"/>
          <p:nvPr/>
        </p:nvSpPr>
        <p:spPr>
          <a:xfrm>
            <a:off x="10127881" y="6151770"/>
            <a:ext cx="210750" cy="256480"/>
          </a:xfrm>
          <a:prstGeom prst="rect">
            <a:avLst/>
          </a:prstGeom>
        </p:spPr>
        <p:txBody>
          <a:bodyPr vert="horz" wrap="square" lIns="0" tIns="0" rIns="0" bIns="0" rtlCol="0">
            <a:spAutoFit/>
          </a:bodyPr>
          <a:lstStyle/>
          <a:p>
            <a:pPr marL="34546">
              <a:lnSpc>
                <a:spcPts val="1043"/>
              </a:lnSpc>
            </a:pPr>
            <a:fld id="{81D60167-4931-47E6-BA6A-407CBD079E47}" type="slidenum">
              <a:rPr sz="997" dirty="0">
                <a:latin typeface="Calibri"/>
                <a:cs typeface="Calibri"/>
              </a:rPr>
              <a:pPr marL="34546">
                <a:lnSpc>
                  <a:spcPts val="1043"/>
                </a:lnSpc>
              </a:pPr>
              <a:t>7</a:t>
            </a:fld>
            <a:endParaRPr sz="997">
              <a:latin typeface="Calibri"/>
              <a:cs typeface="Calibri"/>
            </a:endParaRPr>
          </a:p>
        </p:txBody>
      </p:sp>
      <p:sp>
        <p:nvSpPr>
          <p:cNvPr id="7" name="object 7"/>
          <p:cNvSpPr txBox="1"/>
          <p:nvPr/>
        </p:nvSpPr>
        <p:spPr>
          <a:xfrm>
            <a:off x="1888379" y="1583502"/>
            <a:ext cx="1920355" cy="276184"/>
          </a:xfrm>
          <a:prstGeom prst="rect">
            <a:avLst/>
          </a:prstGeom>
        </p:spPr>
        <p:txBody>
          <a:bodyPr vert="horz" wrap="square" lIns="0" tIns="10940" rIns="0" bIns="0" rtlCol="0">
            <a:spAutoFit/>
          </a:bodyPr>
          <a:lstStyle/>
          <a:p>
            <a:pPr marL="11515">
              <a:spcBef>
                <a:spcPts val="86"/>
              </a:spcBef>
            </a:pPr>
            <a:r>
              <a:rPr sz="1723" b="1" spc="-5" dirty="0">
                <a:latin typeface="Arial"/>
                <a:cs typeface="Arial"/>
              </a:rPr>
              <a:t>Para</a:t>
            </a:r>
            <a:r>
              <a:rPr sz="1723" b="1" spc="-32" dirty="0">
                <a:latin typeface="Arial"/>
                <a:cs typeface="Arial"/>
              </a:rPr>
              <a:t> </a:t>
            </a:r>
            <a:r>
              <a:rPr sz="1723" b="1" spc="-5" dirty="0">
                <a:latin typeface="Arial"/>
                <a:cs typeface="Arial"/>
              </a:rPr>
              <a:t>equipos</a:t>
            </a:r>
            <a:r>
              <a:rPr sz="1723" b="1" spc="-27" dirty="0">
                <a:latin typeface="Arial"/>
                <a:cs typeface="Arial"/>
              </a:rPr>
              <a:t> </a:t>
            </a:r>
            <a:r>
              <a:rPr sz="1723" b="1" dirty="0">
                <a:latin typeface="Arial"/>
                <a:cs typeface="Arial"/>
              </a:rPr>
              <a:t>con:</a:t>
            </a:r>
            <a:endParaRPr sz="1723">
              <a:latin typeface="Arial"/>
              <a:cs typeface="Arial"/>
            </a:endParaRPr>
          </a:p>
        </p:txBody>
      </p:sp>
      <p:sp>
        <p:nvSpPr>
          <p:cNvPr id="8" name="object 8"/>
          <p:cNvSpPr txBox="1"/>
          <p:nvPr/>
        </p:nvSpPr>
        <p:spPr>
          <a:xfrm>
            <a:off x="2107188" y="1861737"/>
            <a:ext cx="2153562" cy="243656"/>
          </a:xfrm>
          <a:prstGeom prst="rect">
            <a:avLst/>
          </a:prstGeom>
          <a:solidFill>
            <a:srgbClr val="00FF00"/>
          </a:solidFill>
        </p:spPr>
        <p:txBody>
          <a:bodyPr vert="horz" wrap="square" lIns="0" tIns="0" rIns="0" bIns="0" rtlCol="0">
            <a:spAutoFit/>
          </a:bodyPr>
          <a:lstStyle/>
          <a:p>
            <a:pPr marL="207276" indent="-207851">
              <a:lnSpc>
                <a:spcPts val="1945"/>
              </a:lnSpc>
              <a:buFont typeface="Wingdings"/>
              <a:buChar char=""/>
              <a:tabLst>
                <a:tab pos="207851" algn="l"/>
              </a:tabLst>
            </a:pPr>
            <a:r>
              <a:rPr sz="1723" b="1" spc="-5" dirty="0">
                <a:latin typeface="Arial"/>
                <a:cs typeface="Arial"/>
              </a:rPr>
              <a:t>Aislamiento</a:t>
            </a:r>
            <a:r>
              <a:rPr sz="1723" b="1" spc="-9" dirty="0">
                <a:latin typeface="Arial"/>
                <a:cs typeface="Arial"/>
              </a:rPr>
              <a:t> </a:t>
            </a:r>
            <a:r>
              <a:rPr sz="1723" b="1" spc="-5" dirty="0">
                <a:latin typeface="Arial"/>
                <a:cs typeface="Arial"/>
              </a:rPr>
              <a:t>sólido</a:t>
            </a:r>
            <a:endParaRPr sz="1723">
              <a:latin typeface="Arial"/>
              <a:cs typeface="Arial"/>
            </a:endParaRPr>
          </a:p>
        </p:txBody>
      </p:sp>
      <p:sp>
        <p:nvSpPr>
          <p:cNvPr id="9" name="object 9"/>
          <p:cNvSpPr txBox="1"/>
          <p:nvPr/>
        </p:nvSpPr>
        <p:spPr>
          <a:xfrm>
            <a:off x="2107189" y="2113323"/>
            <a:ext cx="6325368" cy="243656"/>
          </a:xfrm>
          <a:prstGeom prst="rect">
            <a:avLst/>
          </a:prstGeom>
          <a:solidFill>
            <a:srgbClr val="00FF00"/>
          </a:solidFill>
        </p:spPr>
        <p:txBody>
          <a:bodyPr vert="horz" wrap="square" lIns="0" tIns="0" rIns="0" bIns="0" rtlCol="0">
            <a:spAutoFit/>
          </a:bodyPr>
          <a:lstStyle/>
          <a:p>
            <a:pPr marL="207276" indent="-207851">
              <a:lnSpc>
                <a:spcPts val="1945"/>
              </a:lnSpc>
              <a:buFont typeface="Wingdings"/>
              <a:buChar char=""/>
              <a:tabLst>
                <a:tab pos="207851" algn="l"/>
              </a:tabLst>
            </a:pPr>
            <a:r>
              <a:rPr sz="1723" b="1" spc="-5" dirty="0">
                <a:latin typeface="Arial"/>
                <a:cs typeface="Arial"/>
              </a:rPr>
              <a:t>Otro</a:t>
            </a:r>
            <a:r>
              <a:rPr sz="1723" b="1" spc="5" dirty="0">
                <a:latin typeface="Arial"/>
                <a:cs typeface="Arial"/>
              </a:rPr>
              <a:t> </a:t>
            </a:r>
            <a:r>
              <a:rPr sz="1723" b="1" spc="-5" dirty="0">
                <a:latin typeface="Arial"/>
                <a:cs typeface="Arial"/>
              </a:rPr>
              <a:t>tipo</a:t>
            </a:r>
            <a:r>
              <a:rPr sz="1723" b="1" spc="9" dirty="0">
                <a:latin typeface="Arial"/>
                <a:cs typeface="Arial"/>
              </a:rPr>
              <a:t> </a:t>
            </a:r>
            <a:r>
              <a:rPr sz="1723" b="1" dirty="0">
                <a:latin typeface="Arial"/>
                <a:cs typeface="Arial"/>
              </a:rPr>
              <a:t>de</a:t>
            </a:r>
            <a:r>
              <a:rPr sz="1723" b="1" spc="-9" dirty="0">
                <a:latin typeface="Arial"/>
                <a:cs typeface="Arial"/>
              </a:rPr>
              <a:t> </a:t>
            </a:r>
            <a:r>
              <a:rPr sz="1723" b="1" spc="-5" dirty="0">
                <a:latin typeface="Arial"/>
                <a:cs typeface="Arial"/>
              </a:rPr>
              <a:t>aislamiento</a:t>
            </a:r>
            <a:r>
              <a:rPr sz="1723" b="1" spc="14" dirty="0">
                <a:latin typeface="Arial"/>
                <a:cs typeface="Arial"/>
              </a:rPr>
              <a:t> </a:t>
            </a:r>
            <a:r>
              <a:rPr sz="1723" b="1" spc="-5" dirty="0">
                <a:latin typeface="Arial"/>
                <a:cs typeface="Arial"/>
              </a:rPr>
              <a:t>(líquido,</a:t>
            </a:r>
            <a:r>
              <a:rPr sz="1723" b="1" spc="9" dirty="0">
                <a:latin typeface="Arial"/>
                <a:cs typeface="Arial"/>
              </a:rPr>
              <a:t> </a:t>
            </a:r>
            <a:r>
              <a:rPr sz="1723" b="1" spc="-5" dirty="0">
                <a:latin typeface="Arial"/>
                <a:cs typeface="Arial"/>
              </a:rPr>
              <a:t>gaseoso</a:t>
            </a:r>
            <a:r>
              <a:rPr sz="1723" b="1" spc="36" dirty="0">
                <a:latin typeface="Arial"/>
                <a:cs typeface="Arial"/>
              </a:rPr>
              <a:t> </a:t>
            </a:r>
            <a:r>
              <a:rPr sz="1723" b="1" spc="-5" dirty="0">
                <a:latin typeface="Arial"/>
                <a:cs typeface="Arial"/>
              </a:rPr>
              <a:t>sólido</a:t>
            </a:r>
            <a:r>
              <a:rPr sz="1723" b="1" spc="19" dirty="0">
                <a:latin typeface="Arial"/>
                <a:cs typeface="Arial"/>
              </a:rPr>
              <a:t> </a:t>
            </a:r>
            <a:r>
              <a:rPr sz="1723" b="1" spc="-5" dirty="0">
                <a:latin typeface="Arial"/>
                <a:cs typeface="Arial"/>
              </a:rPr>
              <a:t>-</a:t>
            </a:r>
            <a:r>
              <a:rPr sz="1723" b="1" spc="9" dirty="0">
                <a:latin typeface="Arial"/>
                <a:cs typeface="Arial"/>
              </a:rPr>
              <a:t> </a:t>
            </a:r>
            <a:r>
              <a:rPr sz="1723" b="1" spc="-5" dirty="0">
                <a:latin typeface="Arial"/>
                <a:cs typeface="Arial"/>
              </a:rPr>
              <a:t>líquido).</a:t>
            </a:r>
            <a:endParaRPr sz="1723">
              <a:latin typeface="Arial"/>
              <a:cs typeface="Arial"/>
            </a:endParaRPr>
          </a:p>
        </p:txBody>
      </p:sp>
      <p:sp>
        <p:nvSpPr>
          <p:cNvPr id="10" name="object 10"/>
          <p:cNvSpPr txBox="1"/>
          <p:nvPr/>
        </p:nvSpPr>
        <p:spPr>
          <a:xfrm>
            <a:off x="1888378" y="2589917"/>
            <a:ext cx="1544346" cy="276184"/>
          </a:xfrm>
          <a:prstGeom prst="rect">
            <a:avLst/>
          </a:prstGeom>
        </p:spPr>
        <p:txBody>
          <a:bodyPr vert="horz" wrap="square" lIns="0" tIns="10940" rIns="0" bIns="0" rtlCol="0">
            <a:spAutoFit/>
          </a:bodyPr>
          <a:lstStyle/>
          <a:p>
            <a:pPr marL="11515">
              <a:spcBef>
                <a:spcPts val="86"/>
              </a:spcBef>
            </a:pPr>
            <a:r>
              <a:rPr sz="1723" b="1" spc="-5" dirty="0">
                <a:latin typeface="Arial"/>
                <a:cs typeface="Arial"/>
              </a:rPr>
              <a:t>Realizadas</a:t>
            </a:r>
            <a:r>
              <a:rPr sz="1723" b="1" spc="-54" dirty="0">
                <a:latin typeface="Arial"/>
                <a:cs typeface="Arial"/>
              </a:rPr>
              <a:t> </a:t>
            </a:r>
            <a:r>
              <a:rPr sz="1723" b="1" spc="5" dirty="0">
                <a:latin typeface="Arial"/>
                <a:cs typeface="Arial"/>
              </a:rPr>
              <a:t>en:</a:t>
            </a:r>
            <a:endParaRPr sz="1723">
              <a:latin typeface="Arial"/>
              <a:cs typeface="Arial"/>
            </a:endParaRPr>
          </a:p>
        </p:txBody>
      </p:sp>
      <p:sp>
        <p:nvSpPr>
          <p:cNvPr id="11" name="object 11"/>
          <p:cNvSpPr txBox="1"/>
          <p:nvPr/>
        </p:nvSpPr>
        <p:spPr>
          <a:xfrm>
            <a:off x="2107188" y="2868153"/>
            <a:ext cx="2117861" cy="243656"/>
          </a:xfrm>
          <a:prstGeom prst="rect">
            <a:avLst/>
          </a:prstGeom>
          <a:solidFill>
            <a:srgbClr val="00FF00"/>
          </a:solidFill>
        </p:spPr>
        <p:txBody>
          <a:bodyPr vert="horz" wrap="square" lIns="0" tIns="0" rIns="0" bIns="0" rtlCol="0">
            <a:spAutoFit/>
          </a:bodyPr>
          <a:lstStyle/>
          <a:p>
            <a:pPr marL="207276" indent="-207851">
              <a:lnSpc>
                <a:spcPts val="1945"/>
              </a:lnSpc>
              <a:buFont typeface="Wingdings"/>
              <a:buChar char=""/>
              <a:tabLst>
                <a:tab pos="207851" algn="l"/>
              </a:tabLst>
            </a:pPr>
            <a:r>
              <a:rPr sz="1723" b="1" spc="-5" dirty="0">
                <a:latin typeface="Arial"/>
                <a:cs typeface="Arial"/>
              </a:rPr>
              <a:t>corriente</a:t>
            </a:r>
            <a:r>
              <a:rPr sz="1723" b="1" dirty="0">
                <a:latin typeface="Arial"/>
                <a:cs typeface="Arial"/>
              </a:rPr>
              <a:t> </a:t>
            </a:r>
            <a:r>
              <a:rPr sz="1723" b="1" spc="-5" dirty="0">
                <a:latin typeface="Arial"/>
                <a:cs typeface="Arial"/>
              </a:rPr>
              <a:t>continua</a:t>
            </a:r>
            <a:endParaRPr sz="1723">
              <a:latin typeface="Arial"/>
              <a:cs typeface="Arial"/>
            </a:endParaRPr>
          </a:p>
        </p:txBody>
      </p:sp>
      <p:sp>
        <p:nvSpPr>
          <p:cNvPr id="12" name="object 12"/>
          <p:cNvSpPr txBox="1"/>
          <p:nvPr/>
        </p:nvSpPr>
        <p:spPr>
          <a:xfrm>
            <a:off x="2107189" y="3125152"/>
            <a:ext cx="1981967" cy="243656"/>
          </a:xfrm>
          <a:prstGeom prst="rect">
            <a:avLst/>
          </a:prstGeom>
          <a:solidFill>
            <a:srgbClr val="00FF00"/>
          </a:solidFill>
        </p:spPr>
        <p:txBody>
          <a:bodyPr vert="horz" wrap="square" lIns="0" tIns="0" rIns="0" bIns="0" rtlCol="0">
            <a:spAutoFit/>
          </a:bodyPr>
          <a:lstStyle/>
          <a:p>
            <a:pPr marL="207276" indent="-207851">
              <a:lnSpc>
                <a:spcPts val="1900"/>
              </a:lnSpc>
              <a:buFont typeface="Wingdings"/>
              <a:buChar char=""/>
              <a:tabLst>
                <a:tab pos="207851" algn="l"/>
              </a:tabLst>
            </a:pPr>
            <a:r>
              <a:rPr sz="1723" b="1" spc="-5" dirty="0">
                <a:latin typeface="Arial"/>
                <a:cs typeface="Arial"/>
              </a:rPr>
              <a:t>corriente</a:t>
            </a:r>
            <a:r>
              <a:rPr sz="1723" b="1" spc="-23" dirty="0">
                <a:latin typeface="Arial"/>
                <a:cs typeface="Arial"/>
              </a:rPr>
              <a:t> </a:t>
            </a:r>
            <a:r>
              <a:rPr sz="1723" b="1" spc="-5" dirty="0">
                <a:latin typeface="Arial"/>
                <a:cs typeface="Arial"/>
              </a:rPr>
              <a:t>alterna.</a:t>
            </a:r>
            <a:endParaRPr sz="1723">
              <a:latin typeface="Arial"/>
              <a:cs typeface="Arial"/>
            </a:endParaRPr>
          </a:p>
        </p:txBody>
      </p:sp>
      <p:sp>
        <p:nvSpPr>
          <p:cNvPr id="13" name="object 13"/>
          <p:cNvSpPr txBox="1"/>
          <p:nvPr/>
        </p:nvSpPr>
        <p:spPr>
          <a:xfrm>
            <a:off x="1888378" y="3596218"/>
            <a:ext cx="3753763" cy="276184"/>
          </a:xfrm>
          <a:prstGeom prst="rect">
            <a:avLst/>
          </a:prstGeom>
        </p:spPr>
        <p:txBody>
          <a:bodyPr vert="horz" wrap="square" lIns="0" tIns="10940" rIns="0" bIns="0" rtlCol="0">
            <a:spAutoFit/>
          </a:bodyPr>
          <a:lstStyle/>
          <a:p>
            <a:pPr marL="11515">
              <a:spcBef>
                <a:spcPts val="86"/>
              </a:spcBef>
            </a:pPr>
            <a:r>
              <a:rPr sz="1723" b="1" spc="-5" dirty="0">
                <a:latin typeface="Arial"/>
                <a:cs typeface="Arial"/>
              </a:rPr>
              <a:t>También</a:t>
            </a:r>
            <a:r>
              <a:rPr sz="1723" b="1" dirty="0">
                <a:latin typeface="Arial"/>
                <a:cs typeface="Arial"/>
              </a:rPr>
              <a:t> </a:t>
            </a:r>
            <a:r>
              <a:rPr sz="1723" b="1" spc="-5" dirty="0">
                <a:latin typeface="Arial"/>
                <a:cs typeface="Arial"/>
              </a:rPr>
              <a:t>pueden catalogarse como:</a:t>
            </a:r>
            <a:endParaRPr sz="1723">
              <a:latin typeface="Arial"/>
              <a:cs typeface="Arial"/>
            </a:endParaRPr>
          </a:p>
        </p:txBody>
      </p:sp>
      <p:sp>
        <p:nvSpPr>
          <p:cNvPr id="14" name="object 14"/>
          <p:cNvSpPr txBox="1"/>
          <p:nvPr/>
        </p:nvSpPr>
        <p:spPr>
          <a:xfrm>
            <a:off x="2107188" y="3874453"/>
            <a:ext cx="2408074" cy="243656"/>
          </a:xfrm>
          <a:prstGeom prst="rect">
            <a:avLst/>
          </a:prstGeom>
          <a:solidFill>
            <a:srgbClr val="00FF00"/>
          </a:solidFill>
        </p:spPr>
        <p:txBody>
          <a:bodyPr vert="horz" wrap="square" lIns="0" tIns="0" rIns="0" bIns="0" rtlCol="0">
            <a:spAutoFit/>
          </a:bodyPr>
          <a:lstStyle/>
          <a:p>
            <a:pPr marL="207276" indent="-207851">
              <a:lnSpc>
                <a:spcPts val="1945"/>
              </a:lnSpc>
              <a:buFont typeface="Wingdings"/>
              <a:buChar char=""/>
              <a:tabLst>
                <a:tab pos="207851" algn="l"/>
              </a:tabLst>
            </a:pPr>
            <a:r>
              <a:rPr sz="1723" b="1" spc="-5" dirty="0">
                <a:latin typeface="Arial"/>
                <a:cs typeface="Arial"/>
              </a:rPr>
              <a:t>pruebas</a:t>
            </a:r>
            <a:r>
              <a:rPr sz="1723" b="1" spc="-9" dirty="0">
                <a:latin typeface="Arial"/>
                <a:cs typeface="Arial"/>
              </a:rPr>
              <a:t> </a:t>
            </a:r>
            <a:r>
              <a:rPr sz="1723" b="1" spc="-5" dirty="0">
                <a:latin typeface="Arial"/>
                <a:cs typeface="Arial"/>
              </a:rPr>
              <a:t>destructivas</a:t>
            </a:r>
            <a:endParaRPr sz="1723">
              <a:latin typeface="Arial"/>
              <a:cs typeface="Arial"/>
            </a:endParaRPr>
          </a:p>
        </p:txBody>
      </p:sp>
      <p:sp>
        <p:nvSpPr>
          <p:cNvPr id="15" name="object 15"/>
          <p:cNvSpPr txBox="1"/>
          <p:nvPr/>
        </p:nvSpPr>
        <p:spPr>
          <a:xfrm>
            <a:off x="2107189" y="4125972"/>
            <a:ext cx="2980437" cy="243656"/>
          </a:xfrm>
          <a:prstGeom prst="rect">
            <a:avLst/>
          </a:prstGeom>
          <a:solidFill>
            <a:srgbClr val="00FF00"/>
          </a:solidFill>
        </p:spPr>
        <p:txBody>
          <a:bodyPr vert="horz" wrap="square" lIns="0" tIns="0" rIns="0" bIns="0" rtlCol="0">
            <a:spAutoFit/>
          </a:bodyPr>
          <a:lstStyle/>
          <a:p>
            <a:pPr marL="207276" indent="-207851">
              <a:lnSpc>
                <a:spcPts val="1945"/>
              </a:lnSpc>
              <a:buFont typeface="Wingdings"/>
              <a:buChar char=""/>
              <a:tabLst>
                <a:tab pos="207851" algn="l"/>
              </a:tabLst>
            </a:pPr>
            <a:r>
              <a:rPr sz="1723" b="1" spc="-5" dirty="0">
                <a:latin typeface="Arial"/>
                <a:cs typeface="Arial"/>
              </a:rPr>
              <a:t>y</a:t>
            </a:r>
            <a:r>
              <a:rPr sz="1723" b="1" spc="-19" dirty="0">
                <a:latin typeface="Arial"/>
                <a:cs typeface="Arial"/>
              </a:rPr>
              <a:t> </a:t>
            </a:r>
            <a:r>
              <a:rPr sz="1723" b="1" spc="-5" dirty="0">
                <a:latin typeface="Arial"/>
                <a:cs typeface="Arial"/>
              </a:rPr>
              <a:t>pruebas</a:t>
            </a:r>
            <a:r>
              <a:rPr sz="1723" b="1" spc="-9" dirty="0">
                <a:latin typeface="Arial"/>
                <a:cs typeface="Arial"/>
              </a:rPr>
              <a:t> </a:t>
            </a:r>
            <a:r>
              <a:rPr sz="1723" b="1" dirty="0">
                <a:latin typeface="Arial"/>
                <a:cs typeface="Arial"/>
              </a:rPr>
              <a:t>no</a:t>
            </a:r>
            <a:r>
              <a:rPr sz="1723" b="1" spc="5" dirty="0">
                <a:latin typeface="Arial"/>
                <a:cs typeface="Arial"/>
              </a:rPr>
              <a:t> </a:t>
            </a:r>
            <a:r>
              <a:rPr sz="1723" b="1" spc="-5" dirty="0">
                <a:latin typeface="Arial"/>
                <a:cs typeface="Arial"/>
              </a:rPr>
              <a:t>destructivas.</a:t>
            </a:r>
            <a:endParaRPr sz="1723">
              <a:latin typeface="Arial"/>
              <a:cs typeface="Arial"/>
            </a:endParaRPr>
          </a:p>
        </p:txBody>
      </p:sp>
    </p:spTree>
    <p:extLst>
      <p:ext uri="{BB962C8B-B14F-4D97-AF65-F5344CB8AC3E}">
        <p14:creationId xmlns:p14="http://schemas.microsoft.com/office/powerpoint/2010/main" xmlns="" val="25436942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14376" y="358466"/>
            <a:ext cx="9448518" cy="1008824"/>
          </a:xfrm>
          <a:prstGeom prst="rect">
            <a:avLst/>
          </a:prstGeom>
        </p:spPr>
        <p:txBody>
          <a:bodyPr vert="horz" wrap="square" lIns="0" tIns="11515" rIns="0" bIns="0" rtlCol="0" anchor="ctr">
            <a:spAutoFit/>
          </a:bodyPr>
          <a:lstStyle/>
          <a:p>
            <a:pPr marL="1790059">
              <a:spcBef>
                <a:spcPts val="91"/>
              </a:spcBef>
            </a:pPr>
            <a:r>
              <a:rPr lang="es-ES" sz="3600" dirty="0" smtClean="0">
                <a:solidFill>
                  <a:srgbClr val="0070C0"/>
                </a:solidFill>
                <a:effectLst>
                  <a:outerShdw blurRad="38100" dist="38100" dir="2700000" algn="tl">
                    <a:srgbClr val="000000">
                      <a:alpha val="43137"/>
                    </a:srgbClr>
                  </a:outerShdw>
                </a:effectLst>
              </a:rPr>
              <a:t>Ensayos de Transformadores de Potencia</a:t>
            </a:r>
            <a:br>
              <a:rPr lang="es-ES" sz="3600" dirty="0" smtClean="0">
                <a:solidFill>
                  <a:srgbClr val="0070C0"/>
                </a:solidFill>
                <a:effectLst>
                  <a:outerShdw blurRad="38100" dist="38100" dir="2700000" algn="tl">
                    <a:srgbClr val="000000">
                      <a:alpha val="43137"/>
                    </a:srgbClr>
                  </a:outerShdw>
                </a:effectLst>
              </a:rPr>
            </a:br>
            <a:endParaRPr sz="3600" spc="-5" dirty="0"/>
          </a:p>
        </p:txBody>
      </p:sp>
      <p:sp>
        <p:nvSpPr>
          <p:cNvPr id="3" name="object 3"/>
          <p:cNvSpPr/>
          <p:nvPr/>
        </p:nvSpPr>
        <p:spPr>
          <a:xfrm>
            <a:off x="1862580" y="1078311"/>
            <a:ext cx="8265301"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sz="1632"/>
          </a:p>
        </p:txBody>
      </p:sp>
      <p:sp>
        <p:nvSpPr>
          <p:cNvPr id="4" name="object 4"/>
          <p:cNvSpPr/>
          <p:nvPr/>
        </p:nvSpPr>
        <p:spPr>
          <a:xfrm>
            <a:off x="1899895" y="6431952"/>
            <a:ext cx="8325762"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sz="1632"/>
          </a:p>
        </p:txBody>
      </p:sp>
      <p:sp>
        <p:nvSpPr>
          <p:cNvPr id="6" name="object 6"/>
          <p:cNvSpPr txBox="1"/>
          <p:nvPr/>
        </p:nvSpPr>
        <p:spPr>
          <a:xfrm>
            <a:off x="1899894" y="2091311"/>
            <a:ext cx="919581" cy="243656"/>
          </a:xfrm>
          <a:prstGeom prst="rect">
            <a:avLst/>
          </a:prstGeom>
          <a:solidFill>
            <a:srgbClr val="00FF00"/>
          </a:solidFill>
        </p:spPr>
        <p:txBody>
          <a:bodyPr vert="horz" wrap="square" lIns="0" tIns="0" rIns="0" bIns="0" rtlCol="0">
            <a:spAutoFit/>
          </a:bodyPr>
          <a:lstStyle/>
          <a:p>
            <a:pPr>
              <a:lnSpc>
                <a:spcPts val="1945"/>
              </a:lnSpc>
            </a:pPr>
            <a:r>
              <a:rPr sz="1723" b="1" spc="-5" dirty="0">
                <a:latin typeface="Arial"/>
                <a:cs typeface="Arial"/>
              </a:rPr>
              <a:t>Ventajas</a:t>
            </a:r>
            <a:endParaRPr sz="1723">
              <a:latin typeface="Arial"/>
              <a:cs typeface="Arial"/>
            </a:endParaRPr>
          </a:p>
        </p:txBody>
      </p:sp>
      <p:sp>
        <p:nvSpPr>
          <p:cNvPr id="35" name="object 35"/>
          <p:cNvSpPr txBox="1"/>
          <p:nvPr/>
        </p:nvSpPr>
        <p:spPr>
          <a:xfrm>
            <a:off x="10127881" y="6151770"/>
            <a:ext cx="210750" cy="256480"/>
          </a:xfrm>
          <a:prstGeom prst="rect">
            <a:avLst/>
          </a:prstGeom>
        </p:spPr>
        <p:txBody>
          <a:bodyPr vert="horz" wrap="square" lIns="0" tIns="0" rIns="0" bIns="0" rtlCol="0">
            <a:spAutoFit/>
          </a:bodyPr>
          <a:lstStyle/>
          <a:p>
            <a:pPr marL="34546">
              <a:lnSpc>
                <a:spcPts val="1043"/>
              </a:lnSpc>
            </a:pPr>
            <a:fld id="{81D60167-4931-47E6-BA6A-407CBD079E47}" type="slidenum">
              <a:rPr sz="997" dirty="0">
                <a:latin typeface="Calibri"/>
                <a:cs typeface="Calibri"/>
              </a:rPr>
              <a:pPr marL="34546">
                <a:lnSpc>
                  <a:spcPts val="1043"/>
                </a:lnSpc>
              </a:pPr>
              <a:t>8</a:t>
            </a:fld>
            <a:endParaRPr sz="997">
              <a:latin typeface="Calibri"/>
              <a:cs typeface="Calibri"/>
            </a:endParaRPr>
          </a:p>
        </p:txBody>
      </p:sp>
      <p:sp>
        <p:nvSpPr>
          <p:cNvPr id="7" name="object 7"/>
          <p:cNvSpPr txBox="1"/>
          <p:nvPr/>
        </p:nvSpPr>
        <p:spPr>
          <a:xfrm>
            <a:off x="2095674" y="2316111"/>
            <a:ext cx="620157" cy="276184"/>
          </a:xfrm>
          <a:prstGeom prst="rect">
            <a:avLst/>
          </a:prstGeom>
        </p:spPr>
        <p:txBody>
          <a:bodyPr vert="horz" wrap="square" lIns="0" tIns="10940" rIns="0" bIns="0" rtlCol="0">
            <a:spAutoFit/>
          </a:bodyPr>
          <a:lstStyle/>
          <a:p>
            <a:pPr marL="218791" indent="-207851">
              <a:spcBef>
                <a:spcPts val="86"/>
              </a:spcBef>
              <a:buFont typeface="Wingdings"/>
              <a:buChar char=""/>
              <a:tabLst>
                <a:tab pos="219367" algn="l"/>
              </a:tabLst>
            </a:pPr>
            <a:r>
              <a:rPr sz="1723" b="1" spc="-5" dirty="0">
                <a:latin typeface="Arial"/>
                <a:cs typeface="Arial"/>
              </a:rPr>
              <a:t>L</a:t>
            </a:r>
            <a:r>
              <a:rPr sz="1723" b="1" dirty="0">
                <a:latin typeface="Arial"/>
                <a:cs typeface="Arial"/>
              </a:rPr>
              <a:t>o</a:t>
            </a:r>
            <a:r>
              <a:rPr sz="1723" b="1" spc="-5" dirty="0">
                <a:latin typeface="Arial"/>
                <a:cs typeface="Arial"/>
              </a:rPr>
              <a:t>s</a:t>
            </a:r>
            <a:endParaRPr sz="1723">
              <a:latin typeface="Arial"/>
              <a:cs typeface="Arial"/>
            </a:endParaRPr>
          </a:p>
        </p:txBody>
      </p:sp>
      <p:sp>
        <p:nvSpPr>
          <p:cNvPr id="8" name="object 8"/>
          <p:cNvSpPr txBox="1"/>
          <p:nvPr/>
        </p:nvSpPr>
        <p:spPr>
          <a:xfrm>
            <a:off x="2819133" y="2342829"/>
            <a:ext cx="7471822" cy="243656"/>
          </a:xfrm>
          <a:prstGeom prst="rect">
            <a:avLst/>
          </a:prstGeom>
          <a:solidFill>
            <a:srgbClr val="FFFF00"/>
          </a:solidFill>
        </p:spPr>
        <p:txBody>
          <a:bodyPr vert="horz" wrap="square" lIns="0" tIns="0" rIns="0" bIns="0" rtlCol="0">
            <a:spAutoFit/>
          </a:bodyPr>
          <a:lstStyle/>
          <a:p>
            <a:pPr>
              <a:lnSpc>
                <a:spcPts val="1945"/>
              </a:lnSpc>
              <a:tabLst>
                <a:tab pos="2271400" algn="l"/>
                <a:tab pos="3691818" algn="l"/>
                <a:tab pos="5226236" algn="l"/>
              </a:tabLst>
            </a:pPr>
            <a:r>
              <a:rPr sz="1723" b="1" spc="-5" dirty="0">
                <a:latin typeface="Arial"/>
                <a:cs typeface="Arial"/>
              </a:rPr>
              <a:t>esfuerzos</a:t>
            </a:r>
            <a:r>
              <a:rPr sz="1723" b="1" spc="449" dirty="0">
                <a:latin typeface="Arial"/>
                <a:cs typeface="Arial"/>
              </a:rPr>
              <a:t> </a:t>
            </a:r>
            <a:r>
              <a:rPr sz="1723" b="1" spc="-5" dirty="0">
                <a:latin typeface="Arial"/>
                <a:cs typeface="Arial"/>
              </a:rPr>
              <a:t>eléctricos	en</a:t>
            </a:r>
            <a:r>
              <a:rPr sz="1723" b="1" spc="435" dirty="0">
                <a:latin typeface="Arial"/>
                <a:cs typeface="Arial"/>
              </a:rPr>
              <a:t> </a:t>
            </a:r>
            <a:r>
              <a:rPr sz="1723" b="1" spc="-5" dirty="0">
                <a:latin typeface="Arial"/>
                <a:cs typeface="Arial"/>
              </a:rPr>
              <a:t>corriente	continua</a:t>
            </a:r>
            <a:r>
              <a:rPr sz="1723" b="1" spc="443" dirty="0">
                <a:latin typeface="Arial"/>
                <a:cs typeface="Arial"/>
              </a:rPr>
              <a:t> </a:t>
            </a:r>
            <a:r>
              <a:rPr sz="1723" b="1" spc="-5" dirty="0">
                <a:latin typeface="Arial"/>
                <a:cs typeface="Arial"/>
              </a:rPr>
              <a:t>son	considerados</a:t>
            </a:r>
            <a:r>
              <a:rPr sz="1723" b="1" spc="431" dirty="0">
                <a:latin typeface="Arial"/>
                <a:cs typeface="Arial"/>
              </a:rPr>
              <a:t> </a:t>
            </a:r>
            <a:r>
              <a:rPr sz="1723" b="1" spc="-5" dirty="0">
                <a:latin typeface="Arial"/>
                <a:cs typeface="Arial"/>
              </a:rPr>
              <a:t>menos</a:t>
            </a:r>
            <a:endParaRPr sz="1723">
              <a:latin typeface="Arial"/>
              <a:cs typeface="Arial"/>
            </a:endParaRPr>
          </a:p>
        </p:txBody>
      </p:sp>
      <p:sp>
        <p:nvSpPr>
          <p:cNvPr id="9" name="object 9"/>
          <p:cNvSpPr txBox="1"/>
          <p:nvPr/>
        </p:nvSpPr>
        <p:spPr>
          <a:xfrm>
            <a:off x="2314760" y="2594347"/>
            <a:ext cx="840695" cy="243656"/>
          </a:xfrm>
          <a:prstGeom prst="rect">
            <a:avLst/>
          </a:prstGeom>
          <a:solidFill>
            <a:srgbClr val="FFFF00"/>
          </a:solidFill>
        </p:spPr>
        <p:txBody>
          <a:bodyPr vert="horz" wrap="square" lIns="0" tIns="0" rIns="0" bIns="0" rtlCol="0">
            <a:spAutoFit/>
          </a:bodyPr>
          <a:lstStyle/>
          <a:p>
            <a:pPr>
              <a:lnSpc>
                <a:spcPts val="1945"/>
              </a:lnSpc>
            </a:pPr>
            <a:r>
              <a:rPr sz="1723" b="1" spc="-5" dirty="0">
                <a:latin typeface="Arial"/>
                <a:cs typeface="Arial"/>
              </a:rPr>
              <a:t>d</a:t>
            </a:r>
            <a:r>
              <a:rPr sz="1723" b="1" dirty="0">
                <a:latin typeface="Arial"/>
                <a:cs typeface="Arial"/>
              </a:rPr>
              <a:t>a</a:t>
            </a:r>
            <a:r>
              <a:rPr sz="1723" b="1" spc="-5" dirty="0">
                <a:latin typeface="Arial"/>
                <a:cs typeface="Arial"/>
              </a:rPr>
              <a:t>ñin</a:t>
            </a:r>
            <a:r>
              <a:rPr sz="1723" b="1" dirty="0">
                <a:latin typeface="Arial"/>
                <a:cs typeface="Arial"/>
              </a:rPr>
              <a:t>o</a:t>
            </a:r>
            <a:r>
              <a:rPr sz="1723" b="1" spc="-5" dirty="0">
                <a:latin typeface="Arial"/>
                <a:cs typeface="Arial"/>
              </a:rPr>
              <a:t>s</a:t>
            </a:r>
            <a:endParaRPr sz="1723">
              <a:latin typeface="Arial"/>
              <a:cs typeface="Arial"/>
            </a:endParaRPr>
          </a:p>
        </p:txBody>
      </p:sp>
      <p:sp>
        <p:nvSpPr>
          <p:cNvPr id="10" name="object 10"/>
          <p:cNvSpPr txBox="1"/>
          <p:nvPr/>
        </p:nvSpPr>
        <p:spPr>
          <a:xfrm>
            <a:off x="3197329" y="2567628"/>
            <a:ext cx="7100419" cy="276184"/>
          </a:xfrm>
          <a:prstGeom prst="rect">
            <a:avLst/>
          </a:prstGeom>
        </p:spPr>
        <p:txBody>
          <a:bodyPr vert="horz" wrap="square" lIns="0" tIns="10940" rIns="0" bIns="0" rtlCol="0">
            <a:spAutoFit/>
          </a:bodyPr>
          <a:lstStyle/>
          <a:p>
            <a:pPr marL="11515">
              <a:spcBef>
                <a:spcPts val="86"/>
              </a:spcBef>
            </a:pPr>
            <a:r>
              <a:rPr sz="1723" b="1" spc="-5" dirty="0">
                <a:latin typeface="Arial"/>
                <a:cs typeface="Arial"/>
              </a:rPr>
              <a:t>que</a:t>
            </a:r>
            <a:r>
              <a:rPr sz="1723" b="1" spc="-50" dirty="0">
                <a:latin typeface="Arial"/>
                <a:cs typeface="Arial"/>
              </a:rPr>
              <a:t> </a:t>
            </a:r>
            <a:r>
              <a:rPr sz="1723" b="1" spc="-9" dirty="0">
                <a:latin typeface="Arial"/>
                <a:cs typeface="Arial"/>
              </a:rPr>
              <a:t>los</a:t>
            </a:r>
            <a:r>
              <a:rPr sz="1723" b="1" spc="-40" dirty="0">
                <a:latin typeface="Arial"/>
                <a:cs typeface="Arial"/>
              </a:rPr>
              <a:t> </a:t>
            </a:r>
            <a:r>
              <a:rPr sz="1723" b="1" spc="-5" dirty="0">
                <a:latin typeface="Arial"/>
                <a:cs typeface="Arial"/>
              </a:rPr>
              <a:t>correspondientes</a:t>
            </a:r>
            <a:r>
              <a:rPr sz="1723" b="1" spc="-45" dirty="0">
                <a:latin typeface="Arial"/>
                <a:cs typeface="Arial"/>
              </a:rPr>
              <a:t> </a:t>
            </a:r>
            <a:r>
              <a:rPr sz="1723" b="1" spc="-5" dirty="0">
                <a:latin typeface="Arial"/>
                <a:cs typeface="Arial"/>
              </a:rPr>
              <a:t>a</a:t>
            </a:r>
            <a:r>
              <a:rPr sz="1723" b="1" spc="-27" dirty="0">
                <a:latin typeface="Arial"/>
                <a:cs typeface="Arial"/>
              </a:rPr>
              <a:t> </a:t>
            </a:r>
            <a:r>
              <a:rPr sz="1723" b="1" spc="-5" dirty="0">
                <a:latin typeface="Arial"/>
                <a:cs typeface="Arial"/>
              </a:rPr>
              <a:t>corriente</a:t>
            </a:r>
            <a:r>
              <a:rPr sz="1723" b="1" spc="-45" dirty="0">
                <a:latin typeface="Arial"/>
                <a:cs typeface="Arial"/>
              </a:rPr>
              <a:t> </a:t>
            </a:r>
            <a:r>
              <a:rPr sz="1723" b="1" dirty="0">
                <a:latin typeface="Arial"/>
                <a:cs typeface="Arial"/>
              </a:rPr>
              <a:t>alterna.</a:t>
            </a:r>
            <a:r>
              <a:rPr sz="1723" b="1" spc="-45" dirty="0">
                <a:latin typeface="Arial"/>
                <a:cs typeface="Arial"/>
              </a:rPr>
              <a:t> </a:t>
            </a:r>
            <a:r>
              <a:rPr sz="1723" b="1" spc="-5" dirty="0">
                <a:latin typeface="Arial"/>
                <a:cs typeface="Arial"/>
              </a:rPr>
              <a:t>(No</a:t>
            </a:r>
            <a:r>
              <a:rPr sz="1723" b="1" spc="-45" dirty="0">
                <a:latin typeface="Arial"/>
                <a:cs typeface="Arial"/>
              </a:rPr>
              <a:t> </a:t>
            </a:r>
            <a:r>
              <a:rPr sz="1723" b="1" spc="-5" dirty="0">
                <a:latin typeface="Arial"/>
                <a:cs typeface="Arial"/>
              </a:rPr>
              <a:t>existe</a:t>
            </a:r>
            <a:r>
              <a:rPr sz="1723" b="1" spc="-45" dirty="0">
                <a:latin typeface="Arial"/>
                <a:cs typeface="Arial"/>
              </a:rPr>
              <a:t> </a:t>
            </a:r>
            <a:r>
              <a:rPr sz="1723" b="1" spc="-5" dirty="0">
                <a:latin typeface="Arial"/>
                <a:cs typeface="Arial"/>
              </a:rPr>
              <a:t>inversión</a:t>
            </a:r>
            <a:r>
              <a:rPr sz="1723" b="1" spc="-40" dirty="0">
                <a:latin typeface="Arial"/>
                <a:cs typeface="Arial"/>
              </a:rPr>
              <a:t> </a:t>
            </a:r>
            <a:r>
              <a:rPr sz="1723" b="1" spc="-5" dirty="0">
                <a:latin typeface="Arial"/>
                <a:cs typeface="Arial"/>
              </a:rPr>
              <a:t>de</a:t>
            </a:r>
            <a:endParaRPr sz="1723">
              <a:latin typeface="Arial"/>
              <a:cs typeface="Arial"/>
            </a:endParaRPr>
          </a:p>
        </p:txBody>
      </p:sp>
      <p:sp>
        <p:nvSpPr>
          <p:cNvPr id="11" name="object 11"/>
          <p:cNvSpPr txBox="1"/>
          <p:nvPr/>
        </p:nvSpPr>
        <p:spPr>
          <a:xfrm>
            <a:off x="2303244" y="2819146"/>
            <a:ext cx="1080812" cy="276184"/>
          </a:xfrm>
          <a:prstGeom prst="rect">
            <a:avLst/>
          </a:prstGeom>
        </p:spPr>
        <p:txBody>
          <a:bodyPr vert="horz" wrap="square" lIns="0" tIns="10940" rIns="0" bIns="0" rtlCol="0">
            <a:spAutoFit/>
          </a:bodyPr>
          <a:lstStyle/>
          <a:p>
            <a:pPr marL="11515">
              <a:spcBef>
                <a:spcPts val="86"/>
              </a:spcBef>
            </a:pPr>
            <a:r>
              <a:rPr sz="1723" b="1" spc="-5" dirty="0">
                <a:latin typeface="Arial"/>
                <a:cs typeface="Arial"/>
              </a:rPr>
              <a:t>polaridad)</a:t>
            </a:r>
            <a:endParaRPr sz="1723">
              <a:latin typeface="Arial"/>
              <a:cs typeface="Arial"/>
            </a:endParaRPr>
          </a:p>
        </p:txBody>
      </p:sp>
      <p:sp>
        <p:nvSpPr>
          <p:cNvPr id="12" name="object 12"/>
          <p:cNvSpPr txBox="1"/>
          <p:nvPr/>
        </p:nvSpPr>
        <p:spPr>
          <a:xfrm>
            <a:off x="2095672" y="3071008"/>
            <a:ext cx="437046" cy="276184"/>
          </a:xfrm>
          <a:prstGeom prst="rect">
            <a:avLst/>
          </a:prstGeom>
        </p:spPr>
        <p:txBody>
          <a:bodyPr vert="horz" wrap="square" lIns="0" tIns="10940" rIns="0" bIns="0" rtlCol="0">
            <a:spAutoFit/>
          </a:bodyPr>
          <a:lstStyle/>
          <a:p>
            <a:pPr marL="218791" indent="-207851">
              <a:spcBef>
                <a:spcPts val="86"/>
              </a:spcBef>
              <a:buFont typeface="Wingdings"/>
              <a:buChar char=""/>
              <a:tabLst>
                <a:tab pos="219367" algn="l"/>
              </a:tabLst>
            </a:pPr>
            <a:r>
              <a:rPr sz="1723" b="1" spc="-5" dirty="0">
                <a:latin typeface="Arial"/>
                <a:cs typeface="Arial"/>
              </a:rPr>
              <a:t>El</a:t>
            </a:r>
            <a:endParaRPr sz="1723">
              <a:latin typeface="Arial"/>
              <a:cs typeface="Arial"/>
            </a:endParaRPr>
          </a:p>
        </p:txBody>
      </p:sp>
      <p:sp>
        <p:nvSpPr>
          <p:cNvPr id="13" name="object 13"/>
          <p:cNvSpPr txBox="1"/>
          <p:nvPr/>
        </p:nvSpPr>
        <p:spPr>
          <a:xfrm>
            <a:off x="2602164" y="3097451"/>
            <a:ext cx="5444365" cy="243656"/>
          </a:xfrm>
          <a:prstGeom prst="rect">
            <a:avLst/>
          </a:prstGeom>
          <a:solidFill>
            <a:srgbClr val="FFFF00"/>
          </a:solidFill>
        </p:spPr>
        <p:txBody>
          <a:bodyPr vert="horz" wrap="square" lIns="0" tIns="0" rIns="0" bIns="0" rtlCol="0">
            <a:spAutoFit/>
          </a:bodyPr>
          <a:lstStyle/>
          <a:p>
            <a:pPr>
              <a:lnSpc>
                <a:spcPts val="1945"/>
              </a:lnSpc>
            </a:pPr>
            <a:r>
              <a:rPr sz="1723" b="1" spc="-5" dirty="0">
                <a:latin typeface="Arial"/>
                <a:cs typeface="Arial"/>
              </a:rPr>
              <a:t>tiempo</a:t>
            </a:r>
            <a:r>
              <a:rPr sz="1723" b="1" spc="163" dirty="0">
                <a:latin typeface="Arial"/>
                <a:cs typeface="Arial"/>
              </a:rPr>
              <a:t> </a:t>
            </a:r>
            <a:r>
              <a:rPr sz="1723" b="1" spc="-5" dirty="0">
                <a:latin typeface="Arial"/>
                <a:cs typeface="Arial"/>
              </a:rPr>
              <a:t>de</a:t>
            </a:r>
            <a:r>
              <a:rPr sz="1723" b="1" spc="177" dirty="0">
                <a:latin typeface="Arial"/>
                <a:cs typeface="Arial"/>
              </a:rPr>
              <a:t> </a:t>
            </a:r>
            <a:r>
              <a:rPr sz="1723" b="1" spc="-5" dirty="0">
                <a:latin typeface="Arial"/>
                <a:cs typeface="Arial"/>
              </a:rPr>
              <a:t>prueba</a:t>
            </a:r>
            <a:r>
              <a:rPr sz="1723" b="1" spc="168" dirty="0">
                <a:latin typeface="Arial"/>
                <a:cs typeface="Arial"/>
              </a:rPr>
              <a:t> </a:t>
            </a:r>
            <a:r>
              <a:rPr sz="1723" b="1" spc="-5" dirty="0">
                <a:latin typeface="Arial"/>
                <a:cs typeface="Arial"/>
              </a:rPr>
              <a:t>con</a:t>
            </a:r>
            <a:r>
              <a:rPr sz="1723" b="1" spc="163" dirty="0">
                <a:latin typeface="Arial"/>
                <a:cs typeface="Arial"/>
              </a:rPr>
              <a:t> </a:t>
            </a:r>
            <a:r>
              <a:rPr sz="1723" b="1" spc="-5" dirty="0">
                <a:latin typeface="Arial"/>
                <a:cs typeface="Arial"/>
              </a:rPr>
              <a:t>señales</a:t>
            </a:r>
            <a:r>
              <a:rPr sz="1723" b="1" spc="168" dirty="0">
                <a:latin typeface="Arial"/>
                <a:cs typeface="Arial"/>
              </a:rPr>
              <a:t> </a:t>
            </a:r>
            <a:r>
              <a:rPr sz="1723" b="1" spc="-5" dirty="0">
                <a:latin typeface="Arial"/>
                <a:cs typeface="Arial"/>
              </a:rPr>
              <a:t>DC</a:t>
            </a:r>
            <a:r>
              <a:rPr sz="1723" b="1" spc="173" dirty="0">
                <a:latin typeface="Arial"/>
                <a:cs typeface="Arial"/>
              </a:rPr>
              <a:t> </a:t>
            </a:r>
            <a:r>
              <a:rPr sz="1723" b="1" spc="-5" dirty="0">
                <a:latin typeface="Arial"/>
                <a:cs typeface="Arial"/>
              </a:rPr>
              <a:t>no</a:t>
            </a:r>
            <a:r>
              <a:rPr sz="1723" b="1" spc="173" dirty="0">
                <a:latin typeface="Arial"/>
                <a:cs typeface="Arial"/>
              </a:rPr>
              <a:t> </a:t>
            </a:r>
            <a:r>
              <a:rPr sz="1723" b="1" spc="-5" dirty="0">
                <a:latin typeface="Arial"/>
                <a:cs typeface="Arial"/>
              </a:rPr>
              <a:t>es</a:t>
            </a:r>
            <a:r>
              <a:rPr sz="1723" b="1" spc="163" dirty="0">
                <a:latin typeface="Arial"/>
                <a:cs typeface="Arial"/>
              </a:rPr>
              <a:t> </a:t>
            </a:r>
            <a:r>
              <a:rPr sz="1723" b="1" spc="-5" dirty="0">
                <a:latin typeface="Arial"/>
                <a:cs typeface="Arial"/>
              </a:rPr>
              <a:t>tan</a:t>
            </a:r>
            <a:r>
              <a:rPr sz="1723" b="1" spc="168" dirty="0">
                <a:latin typeface="Arial"/>
                <a:cs typeface="Arial"/>
              </a:rPr>
              <a:t> </a:t>
            </a:r>
            <a:r>
              <a:rPr sz="1723" b="1" spc="-5" dirty="0">
                <a:latin typeface="Arial"/>
                <a:cs typeface="Arial"/>
              </a:rPr>
              <a:t>crítico</a:t>
            </a:r>
            <a:endParaRPr sz="1723">
              <a:latin typeface="Arial"/>
              <a:cs typeface="Arial"/>
            </a:endParaRPr>
          </a:p>
        </p:txBody>
      </p:sp>
      <p:sp>
        <p:nvSpPr>
          <p:cNvPr id="14" name="object 14"/>
          <p:cNvSpPr txBox="1"/>
          <p:nvPr/>
        </p:nvSpPr>
        <p:spPr>
          <a:xfrm>
            <a:off x="8116317" y="3071008"/>
            <a:ext cx="2184656" cy="276184"/>
          </a:xfrm>
          <a:prstGeom prst="rect">
            <a:avLst/>
          </a:prstGeom>
        </p:spPr>
        <p:txBody>
          <a:bodyPr vert="horz" wrap="square" lIns="0" tIns="10940" rIns="0" bIns="0" rtlCol="0">
            <a:spAutoFit/>
          </a:bodyPr>
          <a:lstStyle/>
          <a:p>
            <a:pPr marL="11515">
              <a:spcBef>
                <a:spcPts val="86"/>
              </a:spcBef>
            </a:pPr>
            <a:r>
              <a:rPr sz="1723" b="1" spc="-5" dirty="0">
                <a:latin typeface="Arial"/>
                <a:cs typeface="Arial"/>
              </a:rPr>
              <a:t>como</a:t>
            </a:r>
            <a:r>
              <a:rPr sz="1723" b="1" spc="154" dirty="0">
                <a:latin typeface="Arial"/>
                <a:cs typeface="Arial"/>
              </a:rPr>
              <a:t> </a:t>
            </a:r>
            <a:r>
              <a:rPr sz="1723" b="1" spc="-5" dirty="0">
                <a:latin typeface="Arial"/>
                <a:cs typeface="Arial"/>
              </a:rPr>
              <a:t>en</a:t>
            </a:r>
            <a:r>
              <a:rPr sz="1723" b="1" spc="154" dirty="0">
                <a:latin typeface="Arial"/>
                <a:cs typeface="Arial"/>
              </a:rPr>
              <a:t> </a:t>
            </a:r>
            <a:r>
              <a:rPr sz="1723" b="1" spc="-5" dirty="0">
                <a:latin typeface="Arial"/>
                <a:cs typeface="Arial"/>
              </a:rPr>
              <a:t>el</a:t>
            </a:r>
            <a:r>
              <a:rPr sz="1723" b="1" spc="150" dirty="0">
                <a:latin typeface="Arial"/>
                <a:cs typeface="Arial"/>
              </a:rPr>
              <a:t> </a:t>
            </a:r>
            <a:r>
              <a:rPr sz="1723" b="1" spc="-5" dirty="0">
                <a:latin typeface="Arial"/>
                <a:cs typeface="Arial"/>
              </a:rPr>
              <a:t>caso</a:t>
            </a:r>
            <a:r>
              <a:rPr sz="1723" b="1" spc="159" dirty="0">
                <a:latin typeface="Arial"/>
                <a:cs typeface="Arial"/>
              </a:rPr>
              <a:t> </a:t>
            </a:r>
            <a:r>
              <a:rPr sz="1723" b="1" spc="-5" dirty="0">
                <a:latin typeface="Arial"/>
                <a:cs typeface="Arial"/>
              </a:rPr>
              <a:t>del</a:t>
            </a:r>
            <a:endParaRPr sz="1723">
              <a:latin typeface="Arial"/>
              <a:cs typeface="Arial"/>
            </a:endParaRPr>
          </a:p>
        </p:txBody>
      </p:sp>
      <p:sp>
        <p:nvSpPr>
          <p:cNvPr id="15" name="object 15"/>
          <p:cNvSpPr txBox="1"/>
          <p:nvPr/>
        </p:nvSpPr>
        <p:spPr>
          <a:xfrm>
            <a:off x="2303245" y="3322526"/>
            <a:ext cx="3716909" cy="276184"/>
          </a:xfrm>
          <a:prstGeom prst="rect">
            <a:avLst/>
          </a:prstGeom>
        </p:spPr>
        <p:txBody>
          <a:bodyPr vert="horz" wrap="square" lIns="0" tIns="10940" rIns="0" bIns="0" rtlCol="0">
            <a:spAutoFit/>
          </a:bodyPr>
          <a:lstStyle/>
          <a:p>
            <a:pPr marL="11515">
              <a:spcBef>
                <a:spcPts val="86"/>
              </a:spcBef>
            </a:pPr>
            <a:r>
              <a:rPr sz="1723" b="1" spc="-5" dirty="0">
                <a:latin typeface="Arial"/>
                <a:cs typeface="Arial"/>
              </a:rPr>
              <a:t>tiempo de</a:t>
            </a:r>
            <a:r>
              <a:rPr sz="1723" b="1" spc="9" dirty="0">
                <a:latin typeface="Arial"/>
                <a:cs typeface="Arial"/>
              </a:rPr>
              <a:t> </a:t>
            </a:r>
            <a:r>
              <a:rPr sz="1723" b="1" spc="-5" dirty="0">
                <a:latin typeface="Arial"/>
                <a:cs typeface="Arial"/>
              </a:rPr>
              <a:t>pruebas</a:t>
            </a:r>
            <a:r>
              <a:rPr sz="1723" b="1" spc="-9" dirty="0">
                <a:latin typeface="Arial"/>
                <a:cs typeface="Arial"/>
              </a:rPr>
              <a:t> </a:t>
            </a:r>
            <a:r>
              <a:rPr sz="1723" b="1" spc="-5" dirty="0">
                <a:latin typeface="Arial"/>
                <a:cs typeface="Arial"/>
              </a:rPr>
              <a:t>con</a:t>
            </a:r>
            <a:r>
              <a:rPr sz="1723" b="1" dirty="0">
                <a:latin typeface="Arial"/>
                <a:cs typeface="Arial"/>
              </a:rPr>
              <a:t> </a:t>
            </a:r>
            <a:r>
              <a:rPr sz="1723" b="1" spc="-5" dirty="0">
                <a:latin typeface="Arial"/>
                <a:cs typeface="Arial"/>
              </a:rPr>
              <a:t>señales</a:t>
            </a:r>
            <a:r>
              <a:rPr sz="1723" b="1" spc="-9" dirty="0">
                <a:latin typeface="Arial"/>
                <a:cs typeface="Arial"/>
              </a:rPr>
              <a:t> </a:t>
            </a:r>
            <a:r>
              <a:rPr sz="1723" b="1" spc="-5" dirty="0">
                <a:latin typeface="Arial"/>
                <a:cs typeface="Arial"/>
              </a:rPr>
              <a:t>AC.</a:t>
            </a:r>
            <a:endParaRPr sz="1723">
              <a:latin typeface="Arial"/>
              <a:cs typeface="Arial"/>
            </a:endParaRPr>
          </a:p>
        </p:txBody>
      </p:sp>
      <p:sp>
        <p:nvSpPr>
          <p:cNvPr id="16" name="object 16"/>
          <p:cNvSpPr txBox="1"/>
          <p:nvPr/>
        </p:nvSpPr>
        <p:spPr>
          <a:xfrm>
            <a:off x="2095672" y="3574043"/>
            <a:ext cx="7118270" cy="276184"/>
          </a:xfrm>
          <a:prstGeom prst="rect">
            <a:avLst/>
          </a:prstGeom>
        </p:spPr>
        <p:txBody>
          <a:bodyPr vert="horz" wrap="square" lIns="0" tIns="10940" rIns="0" bIns="0" rtlCol="0">
            <a:spAutoFit/>
          </a:bodyPr>
          <a:lstStyle/>
          <a:p>
            <a:pPr marL="218791" indent="-207851">
              <a:spcBef>
                <a:spcPts val="86"/>
              </a:spcBef>
              <a:buFont typeface="Wingdings"/>
              <a:buChar char=""/>
              <a:tabLst>
                <a:tab pos="219367" algn="l"/>
                <a:tab pos="6347829" algn="l"/>
              </a:tabLst>
            </a:pPr>
            <a:r>
              <a:rPr sz="1723" b="1" spc="-5" dirty="0">
                <a:latin typeface="Arial"/>
                <a:cs typeface="Arial"/>
              </a:rPr>
              <a:t>La</a:t>
            </a:r>
            <a:r>
              <a:rPr sz="1723" b="1" spc="426" dirty="0">
                <a:latin typeface="Arial"/>
                <a:cs typeface="Arial"/>
              </a:rPr>
              <a:t> </a:t>
            </a:r>
            <a:r>
              <a:rPr sz="1723" b="1" spc="-5" dirty="0">
                <a:latin typeface="Arial"/>
                <a:cs typeface="Arial"/>
              </a:rPr>
              <a:t>prueba</a:t>
            </a:r>
            <a:r>
              <a:rPr sz="1723" b="1" spc="431" dirty="0">
                <a:latin typeface="Arial"/>
                <a:cs typeface="Arial"/>
              </a:rPr>
              <a:t> </a:t>
            </a:r>
            <a:r>
              <a:rPr sz="1723" b="1" spc="-5" dirty="0">
                <a:latin typeface="Arial"/>
                <a:cs typeface="Arial"/>
              </a:rPr>
              <a:t>puede</a:t>
            </a:r>
            <a:r>
              <a:rPr sz="1723" b="1" spc="426" dirty="0">
                <a:latin typeface="Arial"/>
                <a:cs typeface="Arial"/>
              </a:rPr>
              <a:t> </a:t>
            </a:r>
            <a:r>
              <a:rPr sz="1723" b="1" spc="-5" dirty="0">
                <a:latin typeface="Arial"/>
                <a:cs typeface="Arial"/>
              </a:rPr>
              <a:t>ejecutarse</a:t>
            </a:r>
            <a:r>
              <a:rPr sz="1723" b="1" spc="422" dirty="0">
                <a:latin typeface="Arial"/>
                <a:cs typeface="Arial"/>
              </a:rPr>
              <a:t> </a:t>
            </a:r>
            <a:r>
              <a:rPr sz="1723" b="1" spc="-5" dirty="0">
                <a:latin typeface="Arial"/>
                <a:cs typeface="Arial"/>
              </a:rPr>
              <a:t>progresivamente</a:t>
            </a:r>
            <a:r>
              <a:rPr sz="1723" b="1" spc="431" dirty="0">
                <a:latin typeface="Arial"/>
                <a:cs typeface="Arial"/>
              </a:rPr>
              <a:t> </a:t>
            </a:r>
            <a:r>
              <a:rPr sz="1723" b="1" spc="-5" dirty="0">
                <a:latin typeface="Arial"/>
                <a:cs typeface="Arial"/>
              </a:rPr>
              <a:t>de</a:t>
            </a:r>
            <a:r>
              <a:rPr sz="1723" b="1" spc="426" dirty="0">
                <a:latin typeface="Arial"/>
                <a:cs typeface="Arial"/>
              </a:rPr>
              <a:t> </a:t>
            </a:r>
            <a:r>
              <a:rPr sz="1723" b="1" spc="-5" dirty="0">
                <a:latin typeface="Arial"/>
                <a:cs typeface="Arial"/>
              </a:rPr>
              <a:t>forma	tal</a:t>
            </a:r>
            <a:r>
              <a:rPr sz="1723" b="1" spc="348" dirty="0">
                <a:latin typeface="Arial"/>
                <a:cs typeface="Arial"/>
              </a:rPr>
              <a:t> </a:t>
            </a:r>
            <a:r>
              <a:rPr sz="1723" b="1" spc="-5" dirty="0">
                <a:latin typeface="Arial"/>
                <a:cs typeface="Arial"/>
              </a:rPr>
              <a:t>que</a:t>
            </a:r>
            <a:endParaRPr sz="1723">
              <a:latin typeface="Arial"/>
              <a:cs typeface="Arial"/>
            </a:endParaRPr>
          </a:p>
        </p:txBody>
      </p:sp>
      <p:sp>
        <p:nvSpPr>
          <p:cNvPr id="17" name="object 17"/>
          <p:cNvSpPr txBox="1"/>
          <p:nvPr/>
        </p:nvSpPr>
        <p:spPr>
          <a:xfrm>
            <a:off x="9316668" y="3600762"/>
            <a:ext cx="974285" cy="243656"/>
          </a:xfrm>
          <a:prstGeom prst="rect">
            <a:avLst/>
          </a:prstGeom>
          <a:solidFill>
            <a:srgbClr val="FFFF00"/>
          </a:solidFill>
        </p:spPr>
        <p:txBody>
          <a:bodyPr vert="horz" wrap="square" lIns="0" tIns="0" rIns="0" bIns="0" rtlCol="0">
            <a:spAutoFit/>
          </a:bodyPr>
          <a:lstStyle/>
          <a:p>
            <a:pPr>
              <a:lnSpc>
                <a:spcPts val="1945"/>
              </a:lnSpc>
            </a:pPr>
            <a:r>
              <a:rPr sz="1723" b="1" spc="-5" dirty="0">
                <a:latin typeface="Arial"/>
                <a:cs typeface="Arial"/>
              </a:rPr>
              <a:t>c</a:t>
            </a:r>
            <a:r>
              <a:rPr sz="1723" b="1" dirty="0">
                <a:latin typeface="Arial"/>
                <a:cs typeface="Arial"/>
              </a:rPr>
              <a:t>u</a:t>
            </a:r>
            <a:r>
              <a:rPr sz="1723" b="1" spc="-5" dirty="0">
                <a:latin typeface="Arial"/>
                <a:cs typeface="Arial"/>
              </a:rPr>
              <a:t>al</a:t>
            </a:r>
            <a:r>
              <a:rPr sz="1723" b="1" dirty="0">
                <a:latin typeface="Arial"/>
                <a:cs typeface="Arial"/>
              </a:rPr>
              <a:t>q</a:t>
            </a:r>
            <a:r>
              <a:rPr sz="1723" b="1" spc="-5" dirty="0">
                <a:latin typeface="Arial"/>
                <a:cs typeface="Arial"/>
              </a:rPr>
              <a:t>uier</a:t>
            </a:r>
            <a:endParaRPr sz="1723">
              <a:latin typeface="Arial"/>
              <a:cs typeface="Arial"/>
            </a:endParaRPr>
          </a:p>
        </p:txBody>
      </p:sp>
      <p:sp>
        <p:nvSpPr>
          <p:cNvPr id="18" name="object 18"/>
          <p:cNvSpPr txBox="1"/>
          <p:nvPr/>
        </p:nvSpPr>
        <p:spPr>
          <a:xfrm>
            <a:off x="2314759" y="3852280"/>
            <a:ext cx="7976240" cy="243656"/>
          </a:xfrm>
          <a:prstGeom prst="rect">
            <a:avLst/>
          </a:prstGeom>
          <a:solidFill>
            <a:srgbClr val="FFFF00"/>
          </a:solidFill>
        </p:spPr>
        <p:txBody>
          <a:bodyPr vert="horz" wrap="square" lIns="0" tIns="0" rIns="0" bIns="0" rtlCol="0">
            <a:spAutoFit/>
          </a:bodyPr>
          <a:lstStyle/>
          <a:p>
            <a:pPr>
              <a:lnSpc>
                <a:spcPts val="1945"/>
              </a:lnSpc>
              <a:tabLst>
                <a:tab pos="4462193" algn="l"/>
              </a:tabLst>
            </a:pPr>
            <a:r>
              <a:rPr sz="1723" b="1" spc="-5" dirty="0">
                <a:latin typeface="Arial"/>
                <a:cs typeface="Arial"/>
              </a:rPr>
              <a:t>variación</a:t>
            </a:r>
            <a:r>
              <a:rPr sz="1723" b="1" spc="394" dirty="0">
                <a:latin typeface="Arial"/>
                <a:cs typeface="Arial"/>
              </a:rPr>
              <a:t> </a:t>
            </a:r>
            <a:r>
              <a:rPr sz="1723" b="1" spc="-5" dirty="0">
                <a:latin typeface="Arial"/>
                <a:cs typeface="Arial"/>
              </a:rPr>
              <a:t>súbita</a:t>
            </a:r>
            <a:r>
              <a:rPr sz="1723" b="1" spc="390" dirty="0">
                <a:latin typeface="Arial"/>
                <a:cs typeface="Arial"/>
              </a:rPr>
              <a:t> </a:t>
            </a:r>
            <a:r>
              <a:rPr sz="1723" b="1" spc="-5" dirty="0">
                <a:latin typeface="Arial"/>
                <a:cs typeface="Arial"/>
              </a:rPr>
              <a:t>de</a:t>
            </a:r>
            <a:r>
              <a:rPr sz="1723" b="1" spc="394" dirty="0">
                <a:latin typeface="Arial"/>
                <a:cs typeface="Arial"/>
              </a:rPr>
              <a:t> </a:t>
            </a:r>
            <a:r>
              <a:rPr sz="1723" b="1" spc="-5" dirty="0">
                <a:latin typeface="Arial"/>
                <a:cs typeface="Arial"/>
              </a:rPr>
              <a:t>la</a:t>
            </a:r>
            <a:r>
              <a:rPr sz="1723" b="1" spc="390" dirty="0">
                <a:latin typeface="Arial"/>
                <a:cs typeface="Arial"/>
              </a:rPr>
              <a:t> </a:t>
            </a:r>
            <a:r>
              <a:rPr sz="1723" b="1" spc="-5" dirty="0">
                <a:latin typeface="Arial"/>
                <a:cs typeface="Arial"/>
              </a:rPr>
              <a:t>corriente</a:t>
            </a:r>
            <a:r>
              <a:rPr sz="1723" b="1" spc="390" dirty="0">
                <a:latin typeface="Arial"/>
                <a:cs typeface="Arial"/>
              </a:rPr>
              <a:t> </a:t>
            </a:r>
            <a:r>
              <a:rPr sz="1723" b="1" spc="-5" dirty="0">
                <a:latin typeface="Arial"/>
                <a:cs typeface="Arial"/>
              </a:rPr>
              <a:t>de</a:t>
            </a:r>
            <a:r>
              <a:rPr sz="1723" b="1" spc="399" dirty="0">
                <a:latin typeface="Arial"/>
                <a:cs typeface="Arial"/>
              </a:rPr>
              <a:t> </a:t>
            </a:r>
            <a:r>
              <a:rPr sz="1723" b="1" spc="-5" dirty="0">
                <a:latin typeface="Arial"/>
                <a:cs typeface="Arial"/>
              </a:rPr>
              <a:t>fuga	(parámetro</a:t>
            </a:r>
            <a:r>
              <a:rPr sz="1723" b="1" spc="386" dirty="0">
                <a:latin typeface="Arial"/>
                <a:cs typeface="Arial"/>
              </a:rPr>
              <a:t> </a:t>
            </a:r>
            <a:r>
              <a:rPr sz="1723" b="1" spc="-5" dirty="0">
                <a:latin typeface="Arial"/>
                <a:cs typeface="Arial"/>
              </a:rPr>
              <a:t>típico</a:t>
            </a:r>
            <a:r>
              <a:rPr sz="1723" b="1" spc="390" dirty="0">
                <a:latin typeface="Arial"/>
                <a:cs typeface="Arial"/>
              </a:rPr>
              <a:t> </a:t>
            </a:r>
            <a:r>
              <a:rPr sz="1723" b="1" spc="-5" dirty="0">
                <a:latin typeface="Arial"/>
                <a:cs typeface="Arial"/>
              </a:rPr>
              <a:t>de</a:t>
            </a:r>
            <a:r>
              <a:rPr sz="1723" b="1" spc="376" dirty="0">
                <a:latin typeface="Arial"/>
                <a:cs typeface="Arial"/>
              </a:rPr>
              <a:t> </a:t>
            </a:r>
            <a:r>
              <a:rPr sz="1723" b="1" spc="-5" dirty="0">
                <a:latin typeface="Arial"/>
                <a:cs typeface="Arial"/>
              </a:rPr>
              <a:t>monitoreo),</a:t>
            </a:r>
            <a:endParaRPr sz="1723">
              <a:latin typeface="Arial"/>
              <a:cs typeface="Arial"/>
            </a:endParaRPr>
          </a:p>
        </p:txBody>
      </p:sp>
      <p:sp>
        <p:nvSpPr>
          <p:cNvPr id="19" name="object 19"/>
          <p:cNvSpPr txBox="1"/>
          <p:nvPr/>
        </p:nvSpPr>
        <p:spPr>
          <a:xfrm>
            <a:off x="2314759" y="4103798"/>
            <a:ext cx="5137454" cy="256480"/>
          </a:xfrm>
          <a:prstGeom prst="rect">
            <a:avLst/>
          </a:prstGeom>
          <a:solidFill>
            <a:srgbClr val="FFFF00"/>
          </a:solidFill>
        </p:spPr>
        <p:txBody>
          <a:bodyPr vert="horz" wrap="square" lIns="0" tIns="0" rIns="0" bIns="0" rtlCol="0">
            <a:spAutoFit/>
          </a:bodyPr>
          <a:lstStyle/>
          <a:p>
            <a:pPr>
              <a:lnSpc>
                <a:spcPts val="1954"/>
              </a:lnSpc>
            </a:pPr>
            <a:r>
              <a:rPr sz="1723" b="1" i="1" spc="-5" dirty="0">
                <a:latin typeface="Arial"/>
                <a:cs typeface="Arial"/>
              </a:rPr>
              <a:t>pudiera</a:t>
            </a:r>
            <a:r>
              <a:rPr sz="1723" b="1" i="1" spc="91" dirty="0">
                <a:latin typeface="Arial"/>
                <a:cs typeface="Arial"/>
              </a:rPr>
              <a:t> </a:t>
            </a:r>
            <a:r>
              <a:rPr sz="1723" b="1" i="1" spc="-5" dirty="0">
                <a:latin typeface="Arial"/>
                <a:cs typeface="Arial"/>
              </a:rPr>
              <a:t>indicar</a:t>
            </a:r>
            <a:r>
              <a:rPr sz="1723" b="1" i="1" spc="95" dirty="0">
                <a:latin typeface="Arial"/>
                <a:cs typeface="Arial"/>
              </a:rPr>
              <a:t> </a:t>
            </a:r>
            <a:r>
              <a:rPr sz="1723" b="1" i="1" spc="-5" dirty="0">
                <a:latin typeface="Arial"/>
                <a:cs typeface="Arial"/>
              </a:rPr>
              <a:t>un</a:t>
            </a:r>
            <a:r>
              <a:rPr sz="1723" b="1" i="1" spc="122" dirty="0">
                <a:latin typeface="Arial"/>
                <a:cs typeface="Arial"/>
              </a:rPr>
              <a:t> </a:t>
            </a:r>
            <a:r>
              <a:rPr sz="1723" b="1" i="1" spc="-5" dirty="0">
                <a:latin typeface="Arial"/>
                <a:cs typeface="Arial"/>
              </a:rPr>
              <a:t>debilitamiento</a:t>
            </a:r>
            <a:r>
              <a:rPr sz="1723" b="1" i="1" spc="103" dirty="0">
                <a:latin typeface="Arial"/>
                <a:cs typeface="Arial"/>
              </a:rPr>
              <a:t> </a:t>
            </a:r>
            <a:r>
              <a:rPr sz="1723" b="1" i="1" spc="-5" dirty="0">
                <a:latin typeface="Arial"/>
                <a:cs typeface="Arial"/>
              </a:rPr>
              <a:t>del</a:t>
            </a:r>
            <a:r>
              <a:rPr sz="1723" b="1" i="1" spc="100" dirty="0">
                <a:latin typeface="Arial"/>
                <a:cs typeface="Arial"/>
              </a:rPr>
              <a:t> </a:t>
            </a:r>
            <a:r>
              <a:rPr sz="1723" b="1" i="1" spc="-5" dirty="0">
                <a:latin typeface="Arial"/>
                <a:cs typeface="Arial"/>
              </a:rPr>
              <a:t>aislamiento</a:t>
            </a:r>
            <a:endParaRPr sz="1723">
              <a:latin typeface="Arial"/>
              <a:cs typeface="Arial"/>
            </a:endParaRPr>
          </a:p>
        </p:txBody>
      </p:sp>
      <p:sp>
        <p:nvSpPr>
          <p:cNvPr id="20" name="object 20"/>
          <p:cNvSpPr txBox="1"/>
          <p:nvPr/>
        </p:nvSpPr>
        <p:spPr>
          <a:xfrm>
            <a:off x="7512398" y="4078461"/>
            <a:ext cx="2786387" cy="276184"/>
          </a:xfrm>
          <a:prstGeom prst="rect">
            <a:avLst/>
          </a:prstGeom>
        </p:spPr>
        <p:txBody>
          <a:bodyPr vert="horz" wrap="square" lIns="0" tIns="10940" rIns="0" bIns="0" rtlCol="0">
            <a:spAutoFit/>
          </a:bodyPr>
          <a:lstStyle/>
          <a:p>
            <a:pPr marL="11515">
              <a:spcBef>
                <a:spcPts val="86"/>
              </a:spcBef>
            </a:pPr>
            <a:r>
              <a:rPr sz="1723" b="1" i="1" spc="-5" dirty="0">
                <a:latin typeface="Arial"/>
                <a:cs typeface="Arial"/>
              </a:rPr>
              <a:t>del</a:t>
            </a:r>
            <a:r>
              <a:rPr sz="1723" b="1" i="1" spc="78" dirty="0">
                <a:latin typeface="Arial"/>
                <a:cs typeface="Arial"/>
              </a:rPr>
              <a:t> </a:t>
            </a:r>
            <a:r>
              <a:rPr sz="1723" b="1" i="1" spc="-5" dirty="0">
                <a:latin typeface="Arial"/>
                <a:cs typeface="Arial"/>
              </a:rPr>
              <a:t>equipo</a:t>
            </a:r>
            <a:r>
              <a:rPr sz="1723" b="1" i="1" spc="82" dirty="0">
                <a:latin typeface="Arial"/>
                <a:cs typeface="Arial"/>
              </a:rPr>
              <a:t> </a:t>
            </a:r>
            <a:r>
              <a:rPr sz="1723" b="1" i="1" spc="-9" dirty="0">
                <a:latin typeface="Arial"/>
                <a:cs typeface="Arial"/>
              </a:rPr>
              <a:t>sin</a:t>
            </a:r>
            <a:r>
              <a:rPr sz="1723" b="1" i="1" spc="86" dirty="0">
                <a:latin typeface="Arial"/>
                <a:cs typeface="Arial"/>
              </a:rPr>
              <a:t> </a:t>
            </a:r>
            <a:r>
              <a:rPr sz="1723" b="1" i="1" spc="-5" dirty="0">
                <a:latin typeface="Arial"/>
                <a:cs typeface="Arial"/>
              </a:rPr>
              <a:t>terminar</a:t>
            </a:r>
            <a:r>
              <a:rPr sz="1723" b="1" i="1" spc="68" dirty="0">
                <a:latin typeface="Arial"/>
                <a:cs typeface="Arial"/>
              </a:rPr>
              <a:t> </a:t>
            </a:r>
            <a:r>
              <a:rPr sz="1723" b="1" i="1" spc="-5" dirty="0">
                <a:latin typeface="Arial"/>
                <a:cs typeface="Arial"/>
              </a:rPr>
              <a:t>de</a:t>
            </a:r>
            <a:endParaRPr sz="1723">
              <a:latin typeface="Arial"/>
              <a:cs typeface="Arial"/>
            </a:endParaRPr>
          </a:p>
        </p:txBody>
      </p:sp>
      <p:sp>
        <p:nvSpPr>
          <p:cNvPr id="21" name="object 21"/>
          <p:cNvSpPr txBox="1"/>
          <p:nvPr/>
        </p:nvSpPr>
        <p:spPr>
          <a:xfrm>
            <a:off x="2303243" y="4328597"/>
            <a:ext cx="3489461" cy="276184"/>
          </a:xfrm>
          <a:prstGeom prst="rect">
            <a:avLst/>
          </a:prstGeom>
        </p:spPr>
        <p:txBody>
          <a:bodyPr vert="horz" wrap="square" lIns="0" tIns="10940" rIns="0" bIns="0" rtlCol="0">
            <a:spAutoFit/>
          </a:bodyPr>
          <a:lstStyle/>
          <a:p>
            <a:pPr marL="11515">
              <a:spcBef>
                <a:spcPts val="86"/>
              </a:spcBef>
            </a:pPr>
            <a:r>
              <a:rPr sz="1723" b="1" i="1" spc="-5" dirty="0">
                <a:latin typeface="Arial"/>
                <a:cs typeface="Arial"/>
              </a:rPr>
              <a:t>dañar</a:t>
            </a:r>
            <a:r>
              <a:rPr sz="1723" b="1" i="1" spc="-9" dirty="0">
                <a:latin typeface="Arial"/>
                <a:cs typeface="Arial"/>
              </a:rPr>
              <a:t> </a:t>
            </a:r>
            <a:r>
              <a:rPr sz="1723" b="1" i="1" spc="-5" dirty="0">
                <a:latin typeface="Arial"/>
                <a:cs typeface="Arial"/>
              </a:rPr>
              <a:t>o hacer</a:t>
            </a:r>
            <a:r>
              <a:rPr sz="1723" b="1" i="1" spc="-9" dirty="0">
                <a:latin typeface="Arial"/>
                <a:cs typeface="Arial"/>
              </a:rPr>
              <a:t> </a:t>
            </a:r>
            <a:r>
              <a:rPr sz="1723" b="1" i="1" spc="-5" dirty="0">
                <a:latin typeface="Arial"/>
                <a:cs typeface="Arial"/>
              </a:rPr>
              <a:t>colapsar</a:t>
            </a:r>
            <a:r>
              <a:rPr sz="1723" b="1" i="1" spc="-9" dirty="0">
                <a:latin typeface="Arial"/>
                <a:cs typeface="Arial"/>
              </a:rPr>
              <a:t> </a:t>
            </a:r>
            <a:r>
              <a:rPr sz="1723" b="1" i="1" spc="-5" dirty="0">
                <a:latin typeface="Arial"/>
                <a:cs typeface="Arial"/>
              </a:rPr>
              <a:t>el</a:t>
            </a:r>
            <a:r>
              <a:rPr sz="1723" b="1" i="1" spc="5" dirty="0">
                <a:latin typeface="Arial"/>
                <a:cs typeface="Arial"/>
              </a:rPr>
              <a:t> </a:t>
            </a:r>
            <a:r>
              <a:rPr sz="1723" b="1" i="1" dirty="0">
                <a:latin typeface="Arial"/>
                <a:cs typeface="Arial"/>
              </a:rPr>
              <a:t>mismo</a:t>
            </a:r>
            <a:r>
              <a:rPr sz="1723" b="1" dirty="0">
                <a:latin typeface="Arial"/>
                <a:cs typeface="Arial"/>
              </a:rPr>
              <a:t>.</a:t>
            </a:r>
            <a:endParaRPr sz="1723">
              <a:latin typeface="Arial"/>
              <a:cs typeface="Arial"/>
            </a:endParaRPr>
          </a:p>
        </p:txBody>
      </p:sp>
      <p:sp>
        <p:nvSpPr>
          <p:cNvPr id="22" name="object 22"/>
          <p:cNvSpPr txBox="1"/>
          <p:nvPr/>
        </p:nvSpPr>
        <p:spPr>
          <a:xfrm>
            <a:off x="1899894" y="4606786"/>
            <a:ext cx="1277166" cy="243656"/>
          </a:xfrm>
          <a:prstGeom prst="rect">
            <a:avLst/>
          </a:prstGeom>
          <a:solidFill>
            <a:srgbClr val="00FF00"/>
          </a:solidFill>
        </p:spPr>
        <p:txBody>
          <a:bodyPr vert="horz" wrap="square" lIns="0" tIns="0" rIns="0" bIns="0" rtlCol="0">
            <a:spAutoFit/>
          </a:bodyPr>
          <a:lstStyle/>
          <a:p>
            <a:pPr>
              <a:lnSpc>
                <a:spcPts val="1945"/>
              </a:lnSpc>
            </a:pPr>
            <a:r>
              <a:rPr sz="1723" b="1" spc="-5" dirty="0">
                <a:latin typeface="Arial"/>
                <a:cs typeface="Arial"/>
              </a:rPr>
              <a:t>De</a:t>
            </a:r>
            <a:r>
              <a:rPr sz="1723" b="1" spc="14" dirty="0">
                <a:latin typeface="Arial"/>
                <a:cs typeface="Arial"/>
              </a:rPr>
              <a:t>s</a:t>
            </a:r>
            <a:r>
              <a:rPr sz="1723" b="1" spc="-36" dirty="0">
                <a:latin typeface="Arial"/>
                <a:cs typeface="Arial"/>
              </a:rPr>
              <a:t>v</a:t>
            </a:r>
            <a:r>
              <a:rPr sz="1723" b="1" spc="-5" dirty="0">
                <a:latin typeface="Arial"/>
                <a:cs typeface="Arial"/>
              </a:rPr>
              <a:t>e</a:t>
            </a:r>
            <a:r>
              <a:rPr sz="1723" b="1" dirty="0">
                <a:latin typeface="Arial"/>
                <a:cs typeface="Arial"/>
              </a:rPr>
              <a:t>n</a:t>
            </a:r>
            <a:r>
              <a:rPr sz="1723" b="1" spc="-5" dirty="0">
                <a:latin typeface="Arial"/>
                <a:cs typeface="Arial"/>
              </a:rPr>
              <a:t>tajas</a:t>
            </a:r>
            <a:endParaRPr sz="1723">
              <a:latin typeface="Arial"/>
              <a:cs typeface="Arial"/>
            </a:endParaRPr>
          </a:p>
        </p:txBody>
      </p:sp>
      <p:sp>
        <p:nvSpPr>
          <p:cNvPr id="23" name="object 23"/>
          <p:cNvSpPr txBox="1"/>
          <p:nvPr/>
        </p:nvSpPr>
        <p:spPr>
          <a:xfrm>
            <a:off x="2107189" y="4858580"/>
            <a:ext cx="207871" cy="243656"/>
          </a:xfrm>
          <a:prstGeom prst="rect">
            <a:avLst/>
          </a:prstGeom>
          <a:solidFill>
            <a:srgbClr val="FFFF00"/>
          </a:solidFill>
        </p:spPr>
        <p:txBody>
          <a:bodyPr vert="horz" wrap="square" lIns="0" tIns="0" rIns="0" bIns="0" rtlCol="0">
            <a:spAutoFit/>
          </a:bodyPr>
          <a:lstStyle/>
          <a:p>
            <a:pPr>
              <a:lnSpc>
                <a:spcPts val="1945"/>
              </a:lnSpc>
            </a:pPr>
            <a:r>
              <a:rPr sz="1723" spc="-5" dirty="0">
                <a:latin typeface="Wingdings"/>
                <a:cs typeface="Wingdings"/>
              </a:rPr>
              <a:t></a:t>
            </a:r>
            <a:endParaRPr sz="1723">
              <a:latin typeface="Wingdings"/>
              <a:cs typeface="Wingdings"/>
            </a:endParaRPr>
          </a:p>
        </p:txBody>
      </p:sp>
      <p:sp>
        <p:nvSpPr>
          <p:cNvPr id="24" name="object 24"/>
          <p:cNvSpPr txBox="1"/>
          <p:nvPr/>
        </p:nvSpPr>
        <p:spPr>
          <a:xfrm>
            <a:off x="2646386" y="4858581"/>
            <a:ext cx="3777946" cy="243656"/>
          </a:xfrm>
          <a:prstGeom prst="rect">
            <a:avLst/>
          </a:prstGeom>
          <a:solidFill>
            <a:srgbClr val="FFFF00"/>
          </a:solidFill>
        </p:spPr>
        <p:txBody>
          <a:bodyPr vert="horz" wrap="square" lIns="0" tIns="0" rIns="0" bIns="0" rtlCol="0">
            <a:spAutoFit/>
          </a:bodyPr>
          <a:lstStyle/>
          <a:p>
            <a:pPr>
              <a:lnSpc>
                <a:spcPts val="1945"/>
              </a:lnSpc>
            </a:pPr>
            <a:r>
              <a:rPr sz="1723" b="1" spc="-5" dirty="0">
                <a:latin typeface="Arial"/>
                <a:cs typeface="Arial"/>
              </a:rPr>
              <a:t>distribución</a:t>
            </a:r>
            <a:r>
              <a:rPr sz="1723" b="1" spc="131" dirty="0">
                <a:latin typeface="Arial"/>
                <a:cs typeface="Arial"/>
              </a:rPr>
              <a:t> </a:t>
            </a:r>
            <a:r>
              <a:rPr sz="1723" b="1" spc="-5" dirty="0">
                <a:latin typeface="Arial"/>
                <a:cs typeface="Arial"/>
              </a:rPr>
              <a:t>de</a:t>
            </a:r>
            <a:r>
              <a:rPr sz="1723" b="1" spc="122" dirty="0">
                <a:latin typeface="Arial"/>
                <a:cs typeface="Arial"/>
              </a:rPr>
              <a:t> </a:t>
            </a:r>
            <a:r>
              <a:rPr sz="1723" b="1" spc="-5" dirty="0">
                <a:latin typeface="Arial"/>
                <a:cs typeface="Arial"/>
              </a:rPr>
              <a:t>esfuerzos</a:t>
            </a:r>
            <a:r>
              <a:rPr sz="1723" b="1" spc="127" dirty="0">
                <a:latin typeface="Arial"/>
                <a:cs typeface="Arial"/>
              </a:rPr>
              <a:t> </a:t>
            </a:r>
            <a:r>
              <a:rPr sz="1723" b="1" spc="-5" dirty="0">
                <a:latin typeface="Arial"/>
                <a:cs typeface="Arial"/>
              </a:rPr>
              <a:t>eléctricos</a:t>
            </a:r>
            <a:endParaRPr sz="1723">
              <a:latin typeface="Arial"/>
              <a:cs typeface="Arial"/>
            </a:endParaRPr>
          </a:p>
        </p:txBody>
      </p:sp>
      <p:sp>
        <p:nvSpPr>
          <p:cNvPr id="25" name="object 25"/>
          <p:cNvSpPr txBox="1"/>
          <p:nvPr/>
        </p:nvSpPr>
        <p:spPr>
          <a:xfrm>
            <a:off x="2303243" y="4831862"/>
            <a:ext cx="7999273" cy="276184"/>
          </a:xfrm>
          <a:prstGeom prst="rect">
            <a:avLst/>
          </a:prstGeom>
        </p:spPr>
        <p:txBody>
          <a:bodyPr vert="horz" wrap="square" lIns="0" tIns="10940" rIns="0" bIns="0" rtlCol="0">
            <a:spAutoFit/>
          </a:bodyPr>
          <a:lstStyle/>
          <a:p>
            <a:pPr marL="11515">
              <a:spcBef>
                <a:spcPts val="86"/>
              </a:spcBef>
              <a:tabLst>
                <a:tab pos="4196189" algn="l"/>
              </a:tabLst>
            </a:pPr>
            <a:r>
              <a:rPr sz="1723" b="1" spc="-5" dirty="0">
                <a:latin typeface="Arial"/>
                <a:cs typeface="Arial"/>
              </a:rPr>
              <a:t>La	en</a:t>
            </a:r>
            <a:r>
              <a:rPr sz="1723" b="1" spc="118" dirty="0">
                <a:latin typeface="Arial"/>
                <a:cs typeface="Arial"/>
              </a:rPr>
              <a:t> </a:t>
            </a:r>
            <a:r>
              <a:rPr sz="1723" b="1" spc="-5" dirty="0">
                <a:latin typeface="Arial"/>
                <a:cs typeface="Arial"/>
              </a:rPr>
              <a:t>máquinas</a:t>
            </a:r>
            <a:r>
              <a:rPr sz="1723" b="1" spc="122" dirty="0">
                <a:latin typeface="Arial"/>
                <a:cs typeface="Arial"/>
              </a:rPr>
              <a:t> </a:t>
            </a:r>
            <a:r>
              <a:rPr sz="1723" b="1" spc="-5" dirty="0">
                <a:latin typeface="Arial"/>
                <a:cs typeface="Arial"/>
              </a:rPr>
              <a:t>eléctricas</a:t>
            </a:r>
            <a:r>
              <a:rPr sz="1723" b="1" spc="122" dirty="0">
                <a:latin typeface="Arial"/>
                <a:cs typeface="Arial"/>
              </a:rPr>
              <a:t> </a:t>
            </a:r>
            <a:r>
              <a:rPr sz="1723" b="1" spc="-5" dirty="0">
                <a:latin typeface="Arial"/>
                <a:cs typeface="Arial"/>
              </a:rPr>
              <a:t>sometidas</a:t>
            </a:r>
            <a:r>
              <a:rPr sz="1723" b="1" spc="118" dirty="0">
                <a:latin typeface="Arial"/>
                <a:cs typeface="Arial"/>
              </a:rPr>
              <a:t> </a:t>
            </a:r>
            <a:r>
              <a:rPr sz="1723" b="1" spc="-5" dirty="0">
                <a:latin typeface="Arial"/>
                <a:cs typeface="Arial"/>
              </a:rPr>
              <a:t>a</a:t>
            </a:r>
            <a:endParaRPr sz="1723">
              <a:latin typeface="Arial"/>
              <a:cs typeface="Arial"/>
            </a:endParaRPr>
          </a:p>
        </p:txBody>
      </p:sp>
      <p:sp>
        <p:nvSpPr>
          <p:cNvPr id="26" name="object 26"/>
          <p:cNvSpPr txBox="1"/>
          <p:nvPr/>
        </p:nvSpPr>
        <p:spPr>
          <a:xfrm>
            <a:off x="2303245" y="5084761"/>
            <a:ext cx="5012501" cy="276184"/>
          </a:xfrm>
          <a:prstGeom prst="rect">
            <a:avLst/>
          </a:prstGeom>
        </p:spPr>
        <p:txBody>
          <a:bodyPr vert="horz" wrap="square" lIns="0" tIns="10940" rIns="0" bIns="0" rtlCol="0">
            <a:spAutoFit/>
          </a:bodyPr>
          <a:lstStyle/>
          <a:p>
            <a:pPr marL="11515">
              <a:spcBef>
                <a:spcPts val="86"/>
              </a:spcBef>
            </a:pPr>
            <a:r>
              <a:rPr sz="1723" b="1" spc="-5" dirty="0">
                <a:latin typeface="Arial"/>
                <a:cs typeface="Arial"/>
              </a:rPr>
              <a:t>señales</a:t>
            </a:r>
            <a:r>
              <a:rPr sz="1723" b="1" spc="370" dirty="0">
                <a:latin typeface="Arial"/>
                <a:cs typeface="Arial"/>
              </a:rPr>
              <a:t> </a:t>
            </a:r>
            <a:r>
              <a:rPr sz="1723" b="1" spc="-5" dirty="0">
                <a:latin typeface="Arial"/>
                <a:cs typeface="Arial"/>
              </a:rPr>
              <a:t>de</a:t>
            </a:r>
            <a:r>
              <a:rPr sz="1723" b="1" spc="376" dirty="0">
                <a:latin typeface="Arial"/>
                <a:cs typeface="Arial"/>
              </a:rPr>
              <a:t> </a:t>
            </a:r>
            <a:r>
              <a:rPr sz="1723" b="1" spc="-5" dirty="0">
                <a:latin typeface="Arial"/>
                <a:cs typeface="Arial"/>
              </a:rPr>
              <a:t>prueba</a:t>
            </a:r>
            <a:r>
              <a:rPr sz="1723" b="1" spc="376" dirty="0">
                <a:latin typeface="Arial"/>
                <a:cs typeface="Arial"/>
              </a:rPr>
              <a:t> </a:t>
            </a:r>
            <a:r>
              <a:rPr sz="1723" b="1" spc="-5" dirty="0">
                <a:latin typeface="Arial"/>
                <a:cs typeface="Arial"/>
              </a:rPr>
              <a:t>en</a:t>
            </a:r>
            <a:r>
              <a:rPr sz="1723" b="1" spc="376" dirty="0">
                <a:latin typeface="Arial"/>
                <a:cs typeface="Arial"/>
              </a:rPr>
              <a:t> </a:t>
            </a:r>
            <a:r>
              <a:rPr sz="1723" b="1" spc="-5" dirty="0">
                <a:latin typeface="Arial"/>
                <a:cs typeface="Arial"/>
              </a:rPr>
              <a:t>corriente</a:t>
            </a:r>
            <a:r>
              <a:rPr sz="1723" b="1" spc="399" dirty="0">
                <a:latin typeface="Arial"/>
                <a:cs typeface="Arial"/>
              </a:rPr>
              <a:t> </a:t>
            </a:r>
            <a:r>
              <a:rPr sz="1723" b="1" spc="-5" dirty="0">
                <a:latin typeface="Arial"/>
                <a:cs typeface="Arial"/>
              </a:rPr>
              <a:t>continua,</a:t>
            </a:r>
            <a:r>
              <a:rPr sz="1723" b="1" spc="376" dirty="0">
                <a:latin typeface="Arial"/>
                <a:cs typeface="Arial"/>
              </a:rPr>
              <a:t> </a:t>
            </a:r>
            <a:r>
              <a:rPr sz="1723" b="1" spc="-5" dirty="0">
                <a:latin typeface="Arial"/>
                <a:cs typeface="Arial"/>
              </a:rPr>
              <a:t>son</a:t>
            </a:r>
            <a:endParaRPr sz="1723">
              <a:latin typeface="Arial"/>
              <a:cs typeface="Arial"/>
            </a:endParaRPr>
          </a:p>
        </p:txBody>
      </p:sp>
      <p:sp>
        <p:nvSpPr>
          <p:cNvPr id="27" name="object 27"/>
          <p:cNvSpPr txBox="1"/>
          <p:nvPr/>
        </p:nvSpPr>
        <p:spPr>
          <a:xfrm>
            <a:off x="7413358" y="5111480"/>
            <a:ext cx="2877942" cy="243656"/>
          </a:xfrm>
          <a:prstGeom prst="rect">
            <a:avLst/>
          </a:prstGeom>
          <a:solidFill>
            <a:srgbClr val="FFFF00"/>
          </a:solidFill>
        </p:spPr>
        <p:txBody>
          <a:bodyPr vert="horz" wrap="square" lIns="0" tIns="0" rIns="0" bIns="0" rtlCol="0">
            <a:spAutoFit/>
          </a:bodyPr>
          <a:lstStyle/>
          <a:p>
            <a:pPr>
              <a:lnSpc>
                <a:spcPts val="1945"/>
              </a:lnSpc>
            </a:pPr>
            <a:r>
              <a:rPr sz="1723" b="1" spc="-5" dirty="0">
                <a:latin typeface="Arial"/>
                <a:cs typeface="Arial"/>
              </a:rPr>
              <a:t>diferentes</a:t>
            </a:r>
            <a:r>
              <a:rPr sz="1723" b="1" spc="376" dirty="0">
                <a:latin typeface="Arial"/>
                <a:cs typeface="Arial"/>
              </a:rPr>
              <a:t> </a:t>
            </a:r>
            <a:r>
              <a:rPr sz="1723" b="1" spc="-5" dirty="0">
                <a:latin typeface="Arial"/>
                <a:cs typeface="Arial"/>
              </a:rPr>
              <a:t>a</a:t>
            </a:r>
            <a:r>
              <a:rPr sz="1723" b="1" spc="376" dirty="0">
                <a:latin typeface="Arial"/>
                <a:cs typeface="Arial"/>
              </a:rPr>
              <a:t> </a:t>
            </a:r>
            <a:r>
              <a:rPr sz="1723" b="1" spc="-5" dirty="0">
                <a:latin typeface="Arial"/>
                <a:cs typeface="Arial"/>
              </a:rPr>
              <a:t>los</a:t>
            </a:r>
            <a:r>
              <a:rPr sz="1723" b="1" spc="376" dirty="0">
                <a:latin typeface="Arial"/>
                <a:cs typeface="Arial"/>
              </a:rPr>
              <a:t> </a:t>
            </a:r>
            <a:r>
              <a:rPr sz="1723" b="1" spc="-5" dirty="0">
                <a:latin typeface="Arial"/>
                <a:cs typeface="Arial"/>
              </a:rPr>
              <a:t>existentes</a:t>
            </a:r>
            <a:endParaRPr sz="1723">
              <a:latin typeface="Arial"/>
              <a:cs typeface="Arial"/>
            </a:endParaRPr>
          </a:p>
        </p:txBody>
      </p:sp>
      <p:sp>
        <p:nvSpPr>
          <p:cNvPr id="28" name="object 28"/>
          <p:cNvSpPr txBox="1"/>
          <p:nvPr/>
        </p:nvSpPr>
        <p:spPr>
          <a:xfrm>
            <a:off x="2314760" y="5362997"/>
            <a:ext cx="3600593" cy="243656"/>
          </a:xfrm>
          <a:prstGeom prst="rect">
            <a:avLst/>
          </a:prstGeom>
          <a:solidFill>
            <a:srgbClr val="FFFF00"/>
          </a:solidFill>
        </p:spPr>
        <p:txBody>
          <a:bodyPr vert="horz" wrap="square" lIns="0" tIns="0" rIns="0" bIns="0" rtlCol="0">
            <a:spAutoFit/>
          </a:bodyPr>
          <a:lstStyle/>
          <a:p>
            <a:pPr>
              <a:lnSpc>
                <a:spcPts val="1945"/>
              </a:lnSpc>
            </a:pPr>
            <a:r>
              <a:rPr sz="1723" b="1" spc="-5" dirty="0">
                <a:latin typeface="Arial"/>
                <a:cs typeface="Arial"/>
              </a:rPr>
              <a:t>cuando</a:t>
            </a:r>
            <a:r>
              <a:rPr sz="1723" b="1" spc="9" dirty="0">
                <a:latin typeface="Arial"/>
                <a:cs typeface="Arial"/>
              </a:rPr>
              <a:t> </a:t>
            </a:r>
            <a:r>
              <a:rPr sz="1723" b="1" spc="-5" dirty="0">
                <a:latin typeface="Arial"/>
                <a:cs typeface="Arial"/>
              </a:rPr>
              <a:t>se</a:t>
            </a:r>
            <a:r>
              <a:rPr sz="1723" b="1" spc="5" dirty="0">
                <a:latin typeface="Arial"/>
                <a:cs typeface="Arial"/>
              </a:rPr>
              <a:t> </a:t>
            </a:r>
            <a:r>
              <a:rPr sz="1723" b="1" spc="-5" dirty="0">
                <a:latin typeface="Arial"/>
                <a:cs typeface="Arial"/>
              </a:rPr>
              <a:t>aplica</a:t>
            </a:r>
            <a:r>
              <a:rPr sz="1723" b="1" spc="19" dirty="0">
                <a:latin typeface="Arial"/>
                <a:cs typeface="Arial"/>
              </a:rPr>
              <a:t> </a:t>
            </a:r>
            <a:r>
              <a:rPr sz="1723" b="1" spc="-5" dirty="0">
                <a:latin typeface="Arial"/>
                <a:cs typeface="Arial"/>
              </a:rPr>
              <a:t>corriente</a:t>
            </a:r>
            <a:r>
              <a:rPr sz="1723" b="1" spc="23" dirty="0">
                <a:latin typeface="Arial"/>
                <a:cs typeface="Arial"/>
              </a:rPr>
              <a:t> </a:t>
            </a:r>
            <a:r>
              <a:rPr sz="1723" b="1" spc="-5" dirty="0">
                <a:latin typeface="Arial"/>
                <a:cs typeface="Arial"/>
              </a:rPr>
              <a:t>alterna.</a:t>
            </a:r>
            <a:endParaRPr sz="1723">
              <a:latin typeface="Arial"/>
              <a:cs typeface="Arial"/>
            </a:endParaRPr>
          </a:p>
        </p:txBody>
      </p:sp>
      <p:sp>
        <p:nvSpPr>
          <p:cNvPr id="29" name="object 29"/>
          <p:cNvSpPr txBox="1"/>
          <p:nvPr/>
        </p:nvSpPr>
        <p:spPr>
          <a:xfrm>
            <a:off x="2095673" y="5587797"/>
            <a:ext cx="4595609" cy="276184"/>
          </a:xfrm>
          <a:prstGeom prst="rect">
            <a:avLst/>
          </a:prstGeom>
        </p:spPr>
        <p:txBody>
          <a:bodyPr vert="horz" wrap="square" lIns="0" tIns="10940" rIns="0" bIns="0" rtlCol="0">
            <a:spAutoFit/>
          </a:bodyPr>
          <a:lstStyle/>
          <a:p>
            <a:pPr marL="218791" indent="-207851">
              <a:spcBef>
                <a:spcPts val="86"/>
              </a:spcBef>
              <a:buFont typeface="Wingdings"/>
              <a:buChar char=""/>
              <a:tabLst>
                <a:tab pos="219367" algn="l"/>
              </a:tabLst>
            </a:pPr>
            <a:r>
              <a:rPr sz="1723" b="1" spc="-5" dirty="0">
                <a:latin typeface="Arial"/>
                <a:cs typeface="Arial"/>
              </a:rPr>
              <a:t>Los</a:t>
            </a:r>
            <a:r>
              <a:rPr sz="1723" b="1" spc="-9" dirty="0">
                <a:latin typeface="Arial"/>
                <a:cs typeface="Arial"/>
              </a:rPr>
              <a:t> </a:t>
            </a:r>
            <a:r>
              <a:rPr sz="1723" b="1" spc="-5" dirty="0">
                <a:latin typeface="Arial"/>
                <a:cs typeface="Arial"/>
              </a:rPr>
              <a:t>equipos</a:t>
            </a:r>
            <a:r>
              <a:rPr sz="1723" b="1" spc="5" dirty="0">
                <a:latin typeface="Arial"/>
                <a:cs typeface="Arial"/>
              </a:rPr>
              <a:t> </a:t>
            </a:r>
            <a:r>
              <a:rPr sz="1723" b="1" spc="-5" dirty="0">
                <a:latin typeface="Arial"/>
                <a:cs typeface="Arial"/>
              </a:rPr>
              <a:t>operan con</a:t>
            </a:r>
            <a:r>
              <a:rPr sz="1723" b="1" dirty="0">
                <a:latin typeface="Arial"/>
                <a:cs typeface="Arial"/>
              </a:rPr>
              <a:t> </a:t>
            </a:r>
            <a:r>
              <a:rPr sz="1723" b="1" spc="-5" dirty="0">
                <a:latin typeface="Arial"/>
                <a:cs typeface="Arial"/>
              </a:rPr>
              <a:t>corriente </a:t>
            </a:r>
            <a:r>
              <a:rPr sz="1723" b="1" dirty="0">
                <a:latin typeface="Arial"/>
                <a:cs typeface="Arial"/>
              </a:rPr>
              <a:t>alterna.</a:t>
            </a:r>
            <a:endParaRPr sz="1723">
              <a:latin typeface="Arial"/>
              <a:cs typeface="Arial"/>
            </a:endParaRPr>
          </a:p>
        </p:txBody>
      </p:sp>
      <p:sp>
        <p:nvSpPr>
          <p:cNvPr id="30" name="object 30"/>
          <p:cNvSpPr txBox="1"/>
          <p:nvPr/>
        </p:nvSpPr>
        <p:spPr>
          <a:xfrm>
            <a:off x="2631184" y="5866032"/>
            <a:ext cx="2652221" cy="243656"/>
          </a:xfrm>
          <a:prstGeom prst="rect">
            <a:avLst/>
          </a:prstGeom>
          <a:solidFill>
            <a:srgbClr val="FFFF00"/>
          </a:solidFill>
        </p:spPr>
        <p:txBody>
          <a:bodyPr vert="horz" wrap="square" lIns="0" tIns="0" rIns="0" bIns="0" rtlCol="0">
            <a:spAutoFit/>
          </a:bodyPr>
          <a:lstStyle/>
          <a:p>
            <a:pPr>
              <a:lnSpc>
                <a:spcPts val="1945"/>
              </a:lnSpc>
            </a:pPr>
            <a:r>
              <a:rPr sz="1723" b="1" spc="-5" dirty="0">
                <a:latin typeface="Arial"/>
                <a:cs typeface="Arial"/>
              </a:rPr>
              <a:t>carga</a:t>
            </a:r>
            <a:r>
              <a:rPr sz="1723" b="1" spc="9" dirty="0">
                <a:latin typeface="Arial"/>
                <a:cs typeface="Arial"/>
              </a:rPr>
              <a:t> </a:t>
            </a:r>
            <a:r>
              <a:rPr sz="1723" b="1" spc="-5" dirty="0">
                <a:latin typeface="Arial"/>
                <a:cs typeface="Arial"/>
              </a:rPr>
              <a:t>residual</a:t>
            </a:r>
            <a:r>
              <a:rPr sz="1723" b="1" spc="5" dirty="0">
                <a:latin typeface="Arial"/>
                <a:cs typeface="Arial"/>
              </a:rPr>
              <a:t> </a:t>
            </a:r>
            <a:r>
              <a:rPr sz="1723" b="1" spc="-5" dirty="0">
                <a:latin typeface="Arial"/>
                <a:cs typeface="Arial"/>
              </a:rPr>
              <a:t>remanente</a:t>
            </a:r>
            <a:endParaRPr sz="1723">
              <a:latin typeface="Arial"/>
              <a:cs typeface="Arial"/>
            </a:endParaRPr>
          </a:p>
        </p:txBody>
      </p:sp>
      <p:sp>
        <p:nvSpPr>
          <p:cNvPr id="31" name="object 31"/>
          <p:cNvSpPr txBox="1"/>
          <p:nvPr/>
        </p:nvSpPr>
        <p:spPr>
          <a:xfrm>
            <a:off x="2095672" y="5839315"/>
            <a:ext cx="6150318" cy="276184"/>
          </a:xfrm>
          <a:prstGeom prst="rect">
            <a:avLst/>
          </a:prstGeom>
        </p:spPr>
        <p:txBody>
          <a:bodyPr vert="horz" wrap="square" lIns="0" tIns="10940" rIns="0" bIns="0" rtlCol="0">
            <a:spAutoFit/>
          </a:bodyPr>
          <a:lstStyle/>
          <a:p>
            <a:pPr marL="218791" indent="-207851">
              <a:spcBef>
                <a:spcPts val="86"/>
              </a:spcBef>
              <a:buFont typeface="Wingdings"/>
              <a:buChar char=""/>
              <a:tabLst>
                <a:tab pos="219367" algn="l"/>
                <a:tab pos="3187446" algn="l"/>
              </a:tabLst>
            </a:pPr>
            <a:r>
              <a:rPr sz="1723" b="1" spc="-5" dirty="0">
                <a:latin typeface="Arial"/>
                <a:cs typeface="Arial"/>
              </a:rPr>
              <a:t>La	,</a:t>
            </a:r>
            <a:r>
              <a:rPr sz="1723" b="1" spc="-9" dirty="0">
                <a:latin typeface="Arial"/>
                <a:cs typeface="Arial"/>
              </a:rPr>
              <a:t> </a:t>
            </a:r>
            <a:r>
              <a:rPr sz="1723" b="1" spc="-5" dirty="0">
                <a:latin typeface="Arial"/>
                <a:cs typeface="Arial"/>
              </a:rPr>
              <a:t>luego</a:t>
            </a:r>
            <a:r>
              <a:rPr sz="1723" b="1" spc="-9" dirty="0">
                <a:latin typeface="Arial"/>
                <a:cs typeface="Arial"/>
              </a:rPr>
              <a:t> </a:t>
            </a:r>
            <a:r>
              <a:rPr sz="1723" b="1" spc="-5" dirty="0">
                <a:latin typeface="Arial"/>
                <a:cs typeface="Arial"/>
              </a:rPr>
              <a:t>de</a:t>
            </a:r>
            <a:r>
              <a:rPr sz="1723" b="1" spc="-9" dirty="0">
                <a:latin typeface="Arial"/>
                <a:cs typeface="Arial"/>
              </a:rPr>
              <a:t> </a:t>
            </a:r>
            <a:r>
              <a:rPr sz="1723" b="1" spc="-5" dirty="0">
                <a:latin typeface="Arial"/>
                <a:cs typeface="Arial"/>
              </a:rPr>
              <a:t>una</a:t>
            </a:r>
            <a:r>
              <a:rPr sz="1723" b="1" spc="-9" dirty="0">
                <a:latin typeface="Arial"/>
                <a:cs typeface="Arial"/>
              </a:rPr>
              <a:t> </a:t>
            </a:r>
            <a:r>
              <a:rPr sz="1723" b="1" spc="-5" dirty="0">
                <a:latin typeface="Arial"/>
                <a:cs typeface="Arial"/>
              </a:rPr>
              <a:t>prueba</a:t>
            </a:r>
            <a:r>
              <a:rPr sz="1723" b="1" spc="-9" dirty="0">
                <a:latin typeface="Arial"/>
                <a:cs typeface="Arial"/>
              </a:rPr>
              <a:t> en</a:t>
            </a:r>
            <a:r>
              <a:rPr sz="1723" b="1" dirty="0">
                <a:latin typeface="Arial"/>
                <a:cs typeface="Arial"/>
              </a:rPr>
              <a:t> </a:t>
            </a:r>
            <a:r>
              <a:rPr sz="1723" b="1" spc="-5" dirty="0">
                <a:latin typeface="Arial"/>
                <a:cs typeface="Arial"/>
              </a:rPr>
              <a:t>DC</a:t>
            </a:r>
            <a:endParaRPr sz="1723">
              <a:latin typeface="Arial"/>
              <a:cs typeface="Arial"/>
            </a:endParaRPr>
          </a:p>
        </p:txBody>
      </p:sp>
      <p:sp>
        <p:nvSpPr>
          <p:cNvPr id="32" name="object 32"/>
          <p:cNvSpPr txBox="1"/>
          <p:nvPr/>
        </p:nvSpPr>
        <p:spPr>
          <a:xfrm>
            <a:off x="8296433" y="5866032"/>
            <a:ext cx="1994636" cy="243656"/>
          </a:xfrm>
          <a:prstGeom prst="rect">
            <a:avLst/>
          </a:prstGeom>
          <a:solidFill>
            <a:srgbClr val="FFFF00"/>
          </a:solidFill>
        </p:spPr>
        <p:txBody>
          <a:bodyPr vert="horz" wrap="square" lIns="0" tIns="0" rIns="0" bIns="0" rtlCol="0">
            <a:spAutoFit/>
          </a:bodyPr>
          <a:lstStyle/>
          <a:p>
            <a:pPr>
              <a:lnSpc>
                <a:spcPts val="1945"/>
              </a:lnSpc>
            </a:pPr>
            <a:r>
              <a:rPr sz="1723" b="1" spc="-5" dirty="0">
                <a:latin typeface="Arial"/>
                <a:cs typeface="Arial"/>
              </a:rPr>
              <a:t>puede</a:t>
            </a:r>
            <a:r>
              <a:rPr sz="1723" b="1" spc="-14" dirty="0">
                <a:latin typeface="Arial"/>
                <a:cs typeface="Arial"/>
              </a:rPr>
              <a:t> </a:t>
            </a:r>
            <a:r>
              <a:rPr sz="1723" b="1" spc="-5" dirty="0">
                <a:latin typeface="Arial"/>
                <a:cs typeface="Arial"/>
              </a:rPr>
              <a:t>causar</a:t>
            </a:r>
            <a:r>
              <a:rPr sz="1723" b="1" spc="-9" dirty="0">
                <a:latin typeface="Arial"/>
                <a:cs typeface="Arial"/>
              </a:rPr>
              <a:t> </a:t>
            </a:r>
            <a:r>
              <a:rPr sz="1723" b="1" spc="-5" dirty="0">
                <a:latin typeface="Arial"/>
                <a:cs typeface="Arial"/>
              </a:rPr>
              <a:t>daño</a:t>
            </a:r>
            <a:endParaRPr sz="1723">
              <a:latin typeface="Arial"/>
              <a:cs typeface="Arial"/>
            </a:endParaRPr>
          </a:p>
        </p:txBody>
      </p:sp>
      <p:sp>
        <p:nvSpPr>
          <p:cNvPr id="33" name="object 33"/>
          <p:cNvSpPr txBox="1"/>
          <p:nvPr/>
        </p:nvSpPr>
        <p:spPr>
          <a:xfrm>
            <a:off x="2314761" y="6117550"/>
            <a:ext cx="1191369" cy="243656"/>
          </a:xfrm>
          <a:prstGeom prst="rect">
            <a:avLst/>
          </a:prstGeom>
          <a:solidFill>
            <a:srgbClr val="FFFF00"/>
          </a:solidFill>
        </p:spPr>
        <p:txBody>
          <a:bodyPr vert="horz" wrap="square" lIns="0" tIns="0" rIns="0" bIns="0" rtlCol="0">
            <a:spAutoFit/>
          </a:bodyPr>
          <a:lstStyle/>
          <a:p>
            <a:pPr>
              <a:lnSpc>
                <a:spcPts val="1945"/>
              </a:lnSpc>
            </a:pPr>
            <a:r>
              <a:rPr sz="1723" b="1" spc="-5" dirty="0">
                <a:latin typeface="Arial"/>
                <a:cs typeface="Arial"/>
              </a:rPr>
              <a:t>al</a:t>
            </a:r>
            <a:r>
              <a:rPr sz="1723" b="1" spc="-50" dirty="0">
                <a:latin typeface="Arial"/>
                <a:cs typeface="Arial"/>
              </a:rPr>
              <a:t> </a:t>
            </a:r>
            <a:r>
              <a:rPr sz="1723" b="1" spc="-5" dirty="0">
                <a:latin typeface="Arial"/>
                <a:cs typeface="Arial"/>
              </a:rPr>
              <a:t>operador</a:t>
            </a:r>
            <a:endParaRPr sz="1723">
              <a:latin typeface="Arial"/>
              <a:cs typeface="Arial"/>
            </a:endParaRPr>
          </a:p>
        </p:txBody>
      </p:sp>
      <p:sp>
        <p:nvSpPr>
          <p:cNvPr id="34" name="object 34"/>
          <p:cNvSpPr txBox="1"/>
          <p:nvPr/>
        </p:nvSpPr>
        <p:spPr>
          <a:xfrm>
            <a:off x="3494451" y="6091178"/>
            <a:ext cx="6787750" cy="276184"/>
          </a:xfrm>
          <a:prstGeom prst="rect">
            <a:avLst/>
          </a:prstGeom>
        </p:spPr>
        <p:txBody>
          <a:bodyPr vert="horz" wrap="square" lIns="0" tIns="10940" rIns="0" bIns="0" rtlCol="0">
            <a:spAutoFit/>
          </a:bodyPr>
          <a:lstStyle/>
          <a:p>
            <a:pPr marL="11515">
              <a:spcBef>
                <a:spcPts val="86"/>
              </a:spcBef>
            </a:pPr>
            <a:r>
              <a:rPr sz="1723" b="1" spc="-5" dirty="0">
                <a:latin typeface="Wingdings"/>
                <a:cs typeface="Wingdings"/>
              </a:rPr>
              <a:t></a:t>
            </a:r>
            <a:r>
              <a:rPr sz="1723" b="1" spc="54" dirty="0">
                <a:latin typeface="Times New Roman"/>
                <a:cs typeface="Times New Roman"/>
              </a:rPr>
              <a:t> </a:t>
            </a:r>
            <a:r>
              <a:rPr sz="1723" b="1" spc="-5" dirty="0">
                <a:latin typeface="Arial"/>
                <a:cs typeface="Arial"/>
              </a:rPr>
              <a:t>equipo</a:t>
            </a:r>
            <a:r>
              <a:rPr sz="1723" b="1" spc="14" dirty="0">
                <a:latin typeface="Arial"/>
                <a:cs typeface="Arial"/>
              </a:rPr>
              <a:t> </a:t>
            </a:r>
            <a:r>
              <a:rPr sz="1723" b="1" spc="-5" dirty="0">
                <a:latin typeface="Arial"/>
                <a:cs typeface="Arial"/>
              </a:rPr>
              <a:t>bajo</a:t>
            </a:r>
            <a:r>
              <a:rPr sz="1723" b="1" spc="9" dirty="0">
                <a:latin typeface="Arial"/>
                <a:cs typeface="Arial"/>
              </a:rPr>
              <a:t> </a:t>
            </a:r>
            <a:r>
              <a:rPr sz="1723" b="1" spc="-5" dirty="0">
                <a:latin typeface="Arial"/>
                <a:cs typeface="Arial"/>
              </a:rPr>
              <a:t>prueba</a:t>
            </a:r>
            <a:r>
              <a:rPr sz="1723" b="1" spc="14" dirty="0">
                <a:latin typeface="Arial"/>
                <a:cs typeface="Arial"/>
              </a:rPr>
              <a:t> </a:t>
            </a:r>
            <a:r>
              <a:rPr sz="1723" b="1" spc="-5" dirty="0">
                <a:latin typeface="Arial"/>
                <a:cs typeface="Arial"/>
              </a:rPr>
              <a:t>debe ser</a:t>
            </a:r>
            <a:r>
              <a:rPr sz="1723" b="1" dirty="0">
                <a:latin typeface="Arial"/>
                <a:cs typeface="Arial"/>
              </a:rPr>
              <a:t> </a:t>
            </a:r>
            <a:r>
              <a:rPr sz="1723" b="1" spc="-5" dirty="0">
                <a:latin typeface="Arial"/>
                <a:cs typeface="Arial"/>
              </a:rPr>
              <a:t>descargado</a:t>
            </a:r>
            <a:r>
              <a:rPr sz="1723" b="1" spc="14" dirty="0">
                <a:latin typeface="Arial"/>
                <a:cs typeface="Arial"/>
              </a:rPr>
              <a:t> </a:t>
            </a:r>
            <a:r>
              <a:rPr sz="1723" b="1" spc="-5" dirty="0">
                <a:latin typeface="Arial"/>
                <a:cs typeface="Arial"/>
              </a:rPr>
              <a:t>al</a:t>
            </a:r>
            <a:r>
              <a:rPr sz="1723" b="1" spc="5" dirty="0">
                <a:latin typeface="Arial"/>
                <a:cs typeface="Arial"/>
              </a:rPr>
              <a:t> </a:t>
            </a:r>
            <a:r>
              <a:rPr sz="1723" b="1" spc="-5" dirty="0">
                <a:latin typeface="Arial"/>
                <a:cs typeface="Arial"/>
              </a:rPr>
              <a:t>finalizar</a:t>
            </a:r>
            <a:r>
              <a:rPr sz="1723" b="1" dirty="0">
                <a:latin typeface="Arial"/>
                <a:cs typeface="Arial"/>
              </a:rPr>
              <a:t> </a:t>
            </a:r>
            <a:r>
              <a:rPr sz="1723" b="1" spc="-5" dirty="0">
                <a:latin typeface="Arial"/>
                <a:cs typeface="Arial"/>
              </a:rPr>
              <a:t>la</a:t>
            </a:r>
            <a:r>
              <a:rPr sz="1723" b="1" spc="5" dirty="0">
                <a:latin typeface="Arial"/>
                <a:cs typeface="Arial"/>
              </a:rPr>
              <a:t> </a:t>
            </a:r>
            <a:r>
              <a:rPr sz="1723" b="1" spc="-5" dirty="0">
                <a:latin typeface="Arial"/>
                <a:cs typeface="Arial"/>
              </a:rPr>
              <a:t>prueba.</a:t>
            </a:r>
            <a:endParaRPr sz="1723">
              <a:latin typeface="Arial"/>
              <a:cs typeface="Arial"/>
            </a:endParaRPr>
          </a:p>
        </p:txBody>
      </p:sp>
      <p:sp>
        <p:nvSpPr>
          <p:cNvPr id="36" name="object 16"/>
          <p:cNvSpPr txBox="1"/>
          <p:nvPr/>
        </p:nvSpPr>
        <p:spPr>
          <a:xfrm>
            <a:off x="1820517" y="1096918"/>
            <a:ext cx="3661631" cy="243656"/>
          </a:xfrm>
          <a:prstGeom prst="rect">
            <a:avLst/>
          </a:prstGeom>
          <a:solidFill>
            <a:srgbClr val="FFFF00"/>
          </a:solidFill>
        </p:spPr>
        <p:txBody>
          <a:bodyPr vert="horz" wrap="square" lIns="0" tIns="0" rIns="0" bIns="0" rtlCol="0">
            <a:spAutoFit/>
          </a:bodyPr>
          <a:lstStyle/>
          <a:p>
            <a:pPr>
              <a:lnSpc>
                <a:spcPts val="1945"/>
              </a:lnSpc>
            </a:pPr>
            <a:r>
              <a:rPr sz="1723" b="1" spc="-5" dirty="0">
                <a:latin typeface="Arial"/>
                <a:cs typeface="Arial"/>
              </a:rPr>
              <a:t>3.1</a:t>
            </a:r>
            <a:r>
              <a:rPr sz="1723" b="1" spc="9" dirty="0">
                <a:latin typeface="Arial"/>
                <a:cs typeface="Arial"/>
              </a:rPr>
              <a:t> </a:t>
            </a:r>
            <a:r>
              <a:rPr sz="1723" b="1" spc="-5" dirty="0">
                <a:latin typeface="Arial"/>
                <a:cs typeface="Arial"/>
              </a:rPr>
              <a:t>Pruebas</a:t>
            </a:r>
            <a:r>
              <a:rPr sz="1723" b="1" spc="19" dirty="0">
                <a:latin typeface="Arial"/>
                <a:cs typeface="Arial"/>
              </a:rPr>
              <a:t> </a:t>
            </a:r>
            <a:r>
              <a:rPr sz="1723" b="1" spc="-5" dirty="0">
                <a:latin typeface="Arial"/>
                <a:cs typeface="Arial"/>
              </a:rPr>
              <a:t>de</a:t>
            </a:r>
            <a:r>
              <a:rPr sz="1723" b="1" spc="14" dirty="0">
                <a:latin typeface="Arial"/>
                <a:cs typeface="Arial"/>
              </a:rPr>
              <a:t> </a:t>
            </a:r>
            <a:r>
              <a:rPr sz="1723" b="1" spc="-5" dirty="0">
                <a:latin typeface="Arial"/>
                <a:cs typeface="Arial"/>
              </a:rPr>
              <a:t>Corriente</a:t>
            </a:r>
            <a:r>
              <a:rPr sz="1723" b="1" spc="19" dirty="0">
                <a:latin typeface="Arial"/>
                <a:cs typeface="Arial"/>
              </a:rPr>
              <a:t> </a:t>
            </a:r>
            <a:r>
              <a:rPr sz="1723" b="1" spc="-5" dirty="0">
                <a:latin typeface="Arial"/>
                <a:cs typeface="Arial"/>
              </a:rPr>
              <a:t>Continua:</a:t>
            </a:r>
            <a:endParaRPr sz="1723">
              <a:latin typeface="Arial"/>
              <a:cs typeface="Arial"/>
            </a:endParaRPr>
          </a:p>
        </p:txBody>
      </p:sp>
      <p:sp>
        <p:nvSpPr>
          <p:cNvPr id="37" name="object 17"/>
          <p:cNvSpPr txBox="1"/>
          <p:nvPr/>
        </p:nvSpPr>
        <p:spPr>
          <a:xfrm>
            <a:off x="1820517" y="1356039"/>
            <a:ext cx="4494840" cy="276184"/>
          </a:xfrm>
          <a:prstGeom prst="rect">
            <a:avLst/>
          </a:prstGeom>
        </p:spPr>
        <p:txBody>
          <a:bodyPr vert="horz" wrap="square" lIns="0" tIns="10940" rIns="0" bIns="0" rtlCol="0">
            <a:spAutoFit/>
          </a:bodyPr>
          <a:lstStyle/>
          <a:p>
            <a:pPr marL="11515">
              <a:spcBef>
                <a:spcPts val="86"/>
              </a:spcBef>
            </a:pPr>
            <a:r>
              <a:rPr sz="1723" b="1" spc="-5" dirty="0">
                <a:latin typeface="Arial"/>
                <a:cs typeface="Arial"/>
              </a:rPr>
              <a:t>Entre</a:t>
            </a:r>
            <a:r>
              <a:rPr sz="1723" b="1" spc="-9" dirty="0">
                <a:latin typeface="Arial"/>
                <a:cs typeface="Arial"/>
              </a:rPr>
              <a:t> </a:t>
            </a:r>
            <a:r>
              <a:rPr sz="1723" b="1" spc="-5" dirty="0">
                <a:latin typeface="Arial"/>
                <a:cs typeface="Arial"/>
              </a:rPr>
              <a:t>estas pruebas se </a:t>
            </a:r>
            <a:r>
              <a:rPr sz="1723" b="1" dirty="0">
                <a:latin typeface="Arial"/>
                <a:cs typeface="Arial"/>
              </a:rPr>
              <a:t>pueden </a:t>
            </a:r>
            <a:r>
              <a:rPr sz="1723" b="1" spc="-5" dirty="0">
                <a:latin typeface="Arial"/>
                <a:cs typeface="Arial"/>
              </a:rPr>
              <a:t>mencionar:</a:t>
            </a:r>
            <a:endParaRPr sz="1723">
              <a:latin typeface="Arial"/>
              <a:cs typeface="Arial"/>
            </a:endParaRPr>
          </a:p>
        </p:txBody>
      </p:sp>
      <p:sp>
        <p:nvSpPr>
          <p:cNvPr id="38" name="object 18"/>
          <p:cNvSpPr txBox="1"/>
          <p:nvPr/>
        </p:nvSpPr>
        <p:spPr>
          <a:xfrm>
            <a:off x="3089655" y="1585831"/>
            <a:ext cx="2921128" cy="243656"/>
          </a:xfrm>
          <a:prstGeom prst="rect">
            <a:avLst/>
          </a:prstGeom>
          <a:solidFill>
            <a:srgbClr val="00FF00"/>
          </a:solidFill>
        </p:spPr>
        <p:txBody>
          <a:bodyPr vert="horz" wrap="square" lIns="0" tIns="0" rIns="0" bIns="0" rtlCol="0">
            <a:spAutoFit/>
          </a:bodyPr>
          <a:lstStyle/>
          <a:p>
            <a:pPr marL="207276" indent="-207851">
              <a:lnSpc>
                <a:spcPts val="1945"/>
              </a:lnSpc>
              <a:buFont typeface="Wingdings"/>
              <a:buChar char=""/>
              <a:tabLst>
                <a:tab pos="207851" algn="l"/>
              </a:tabLst>
            </a:pPr>
            <a:r>
              <a:rPr sz="1723" b="1" spc="-5" dirty="0">
                <a:latin typeface="Arial"/>
                <a:cs typeface="Arial"/>
              </a:rPr>
              <a:t>Pruebas </a:t>
            </a:r>
            <a:r>
              <a:rPr sz="1723" b="1" dirty="0">
                <a:latin typeface="Arial"/>
                <a:cs typeface="Arial"/>
              </a:rPr>
              <a:t>de</a:t>
            </a:r>
            <a:r>
              <a:rPr sz="1723" b="1" spc="-5" dirty="0">
                <a:latin typeface="Arial"/>
                <a:cs typeface="Arial"/>
              </a:rPr>
              <a:t> </a:t>
            </a:r>
            <a:r>
              <a:rPr sz="1723" b="1" dirty="0">
                <a:latin typeface="Arial"/>
                <a:cs typeface="Arial"/>
              </a:rPr>
              <a:t>alto</a:t>
            </a:r>
            <a:r>
              <a:rPr sz="1723" b="1" spc="14" dirty="0">
                <a:latin typeface="Arial"/>
                <a:cs typeface="Arial"/>
              </a:rPr>
              <a:t> </a:t>
            </a:r>
            <a:r>
              <a:rPr sz="1723" b="1" spc="-5" dirty="0">
                <a:latin typeface="Arial"/>
                <a:cs typeface="Arial"/>
              </a:rPr>
              <a:t>potencial,</a:t>
            </a:r>
            <a:endParaRPr sz="1723">
              <a:latin typeface="Arial"/>
              <a:cs typeface="Arial"/>
            </a:endParaRPr>
          </a:p>
        </p:txBody>
      </p:sp>
      <p:sp>
        <p:nvSpPr>
          <p:cNvPr id="39" name="object 19"/>
          <p:cNvSpPr txBox="1"/>
          <p:nvPr/>
        </p:nvSpPr>
        <p:spPr>
          <a:xfrm>
            <a:off x="3089655" y="1837348"/>
            <a:ext cx="4221326" cy="243656"/>
          </a:xfrm>
          <a:prstGeom prst="rect">
            <a:avLst/>
          </a:prstGeom>
          <a:solidFill>
            <a:srgbClr val="00FF00"/>
          </a:solidFill>
        </p:spPr>
        <p:txBody>
          <a:bodyPr vert="horz" wrap="square" lIns="0" tIns="0" rIns="0" bIns="0" rtlCol="0">
            <a:spAutoFit/>
          </a:bodyPr>
          <a:lstStyle/>
          <a:p>
            <a:pPr marL="207276" indent="-207851">
              <a:lnSpc>
                <a:spcPts val="1945"/>
              </a:lnSpc>
              <a:buFont typeface="Wingdings"/>
              <a:buChar char=""/>
              <a:tabLst>
                <a:tab pos="207851" algn="l"/>
              </a:tabLst>
            </a:pPr>
            <a:r>
              <a:rPr sz="1723" b="1" spc="-5" dirty="0">
                <a:latin typeface="Arial"/>
                <a:cs typeface="Arial"/>
              </a:rPr>
              <a:t>pruebas</a:t>
            </a:r>
            <a:r>
              <a:rPr sz="1723" b="1" spc="5" dirty="0">
                <a:latin typeface="Arial"/>
                <a:cs typeface="Arial"/>
              </a:rPr>
              <a:t> </a:t>
            </a:r>
            <a:r>
              <a:rPr sz="1723" b="1" dirty="0">
                <a:latin typeface="Arial"/>
                <a:cs typeface="Arial"/>
              </a:rPr>
              <a:t>de</a:t>
            </a:r>
            <a:r>
              <a:rPr sz="1723" b="1" spc="9" dirty="0">
                <a:latin typeface="Arial"/>
                <a:cs typeface="Arial"/>
              </a:rPr>
              <a:t> </a:t>
            </a:r>
            <a:r>
              <a:rPr sz="1723" b="1" spc="-5" dirty="0">
                <a:latin typeface="Arial"/>
                <a:cs typeface="Arial"/>
              </a:rPr>
              <a:t>resistencia</a:t>
            </a:r>
            <a:r>
              <a:rPr sz="1723" b="1" spc="9" dirty="0">
                <a:latin typeface="Arial"/>
                <a:cs typeface="Arial"/>
              </a:rPr>
              <a:t> </a:t>
            </a:r>
            <a:r>
              <a:rPr sz="1723" b="1" dirty="0">
                <a:latin typeface="Arial"/>
                <a:cs typeface="Arial"/>
              </a:rPr>
              <a:t>de</a:t>
            </a:r>
            <a:r>
              <a:rPr sz="1723" b="1" spc="5" dirty="0">
                <a:latin typeface="Arial"/>
                <a:cs typeface="Arial"/>
              </a:rPr>
              <a:t> </a:t>
            </a:r>
            <a:r>
              <a:rPr sz="1723" b="1" spc="-5" dirty="0">
                <a:latin typeface="Arial"/>
                <a:cs typeface="Arial"/>
              </a:rPr>
              <a:t>aislamiento,</a:t>
            </a:r>
            <a:endParaRPr sz="1723">
              <a:latin typeface="Arial"/>
              <a:cs typeface="Arial"/>
            </a:endParaRPr>
          </a:p>
        </p:txBody>
      </p:sp>
      <p:sp>
        <p:nvSpPr>
          <p:cNvPr id="40" name="object 20"/>
          <p:cNvSpPr txBox="1"/>
          <p:nvPr/>
        </p:nvSpPr>
        <p:spPr>
          <a:xfrm>
            <a:off x="3089654" y="2088820"/>
            <a:ext cx="5777763" cy="243656"/>
          </a:xfrm>
          <a:prstGeom prst="rect">
            <a:avLst/>
          </a:prstGeom>
          <a:solidFill>
            <a:srgbClr val="00FF00"/>
          </a:solidFill>
        </p:spPr>
        <p:txBody>
          <a:bodyPr vert="horz" wrap="square" lIns="0" tIns="0" rIns="0" bIns="0" rtlCol="0">
            <a:spAutoFit/>
          </a:bodyPr>
          <a:lstStyle/>
          <a:p>
            <a:pPr marL="207276" indent="-207851">
              <a:lnSpc>
                <a:spcPts val="1945"/>
              </a:lnSpc>
              <a:buFont typeface="Wingdings"/>
              <a:buChar char=""/>
              <a:tabLst>
                <a:tab pos="207851" algn="l"/>
              </a:tabLst>
            </a:pPr>
            <a:r>
              <a:rPr sz="1723" b="1" spc="-5" dirty="0">
                <a:latin typeface="Arial"/>
                <a:cs typeface="Arial"/>
              </a:rPr>
              <a:t>pruebas</a:t>
            </a:r>
            <a:r>
              <a:rPr sz="1723" b="1" dirty="0">
                <a:latin typeface="Arial"/>
                <a:cs typeface="Arial"/>
              </a:rPr>
              <a:t> de</a:t>
            </a:r>
            <a:r>
              <a:rPr sz="1723" b="1" spc="9" dirty="0">
                <a:latin typeface="Arial"/>
                <a:cs typeface="Arial"/>
              </a:rPr>
              <a:t> </a:t>
            </a:r>
            <a:r>
              <a:rPr sz="1723" b="1" spc="-5" dirty="0">
                <a:latin typeface="Arial"/>
                <a:cs typeface="Arial"/>
              </a:rPr>
              <a:t>resistencia</a:t>
            </a:r>
            <a:r>
              <a:rPr sz="1723" b="1" dirty="0">
                <a:latin typeface="Arial"/>
                <a:cs typeface="Arial"/>
              </a:rPr>
              <a:t> de </a:t>
            </a:r>
            <a:r>
              <a:rPr sz="1723" b="1" spc="-5" dirty="0">
                <a:latin typeface="Arial"/>
                <a:cs typeface="Arial"/>
              </a:rPr>
              <a:t>contacto</a:t>
            </a:r>
            <a:r>
              <a:rPr sz="1723" b="1" spc="9" dirty="0">
                <a:latin typeface="Arial"/>
                <a:cs typeface="Arial"/>
              </a:rPr>
              <a:t> </a:t>
            </a:r>
            <a:r>
              <a:rPr sz="1723" b="1" spc="-5" dirty="0">
                <a:latin typeface="Arial"/>
                <a:cs typeface="Arial"/>
              </a:rPr>
              <a:t>o</a:t>
            </a:r>
            <a:r>
              <a:rPr sz="1723" b="1" dirty="0">
                <a:latin typeface="Arial"/>
                <a:cs typeface="Arial"/>
              </a:rPr>
              <a:t> </a:t>
            </a:r>
            <a:r>
              <a:rPr sz="1723" b="1" spc="-9" dirty="0">
                <a:latin typeface="Arial"/>
                <a:cs typeface="Arial"/>
              </a:rPr>
              <a:t>de</a:t>
            </a:r>
            <a:r>
              <a:rPr sz="1723" b="1" dirty="0">
                <a:latin typeface="Arial"/>
                <a:cs typeface="Arial"/>
              </a:rPr>
              <a:t> </a:t>
            </a:r>
            <a:r>
              <a:rPr sz="1723" b="1" spc="-5" dirty="0">
                <a:latin typeface="Arial"/>
                <a:cs typeface="Arial"/>
              </a:rPr>
              <a:t>bobinas,</a:t>
            </a:r>
            <a:r>
              <a:rPr sz="1723" b="1" dirty="0">
                <a:latin typeface="Arial"/>
                <a:cs typeface="Arial"/>
              </a:rPr>
              <a:t> </a:t>
            </a:r>
            <a:r>
              <a:rPr sz="1723" b="1" spc="-5" dirty="0">
                <a:latin typeface="Arial"/>
                <a:cs typeface="Arial"/>
              </a:rPr>
              <a:t>etc.</a:t>
            </a:r>
            <a:endParaRPr sz="1723">
              <a:latin typeface="Arial"/>
              <a:cs typeface="Arial"/>
            </a:endParaRPr>
          </a:p>
        </p:txBody>
      </p:sp>
    </p:spTree>
    <p:extLst>
      <p:ext uri="{BB962C8B-B14F-4D97-AF65-F5344CB8AC3E}">
        <p14:creationId xmlns:p14="http://schemas.microsoft.com/office/powerpoint/2010/main" xmlns="" val="8547501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22848" y="356700"/>
            <a:ext cx="12258675" cy="898024"/>
          </a:xfrm>
          <a:prstGeom prst="rect">
            <a:avLst/>
          </a:prstGeom>
        </p:spPr>
        <p:txBody>
          <a:bodyPr vert="horz" wrap="square" lIns="0" tIns="11515" rIns="0" bIns="0" rtlCol="0" anchor="ctr">
            <a:spAutoFit/>
          </a:bodyPr>
          <a:lstStyle/>
          <a:p>
            <a:pPr marL="1790059">
              <a:spcBef>
                <a:spcPts val="91"/>
              </a:spcBef>
            </a:pPr>
            <a:r>
              <a:rPr lang="es-ES" sz="3200" dirty="0" smtClean="0">
                <a:solidFill>
                  <a:srgbClr val="0070C0"/>
                </a:solidFill>
                <a:effectLst>
                  <a:outerShdw blurRad="38100" dist="38100" dir="2700000" algn="tl">
                    <a:srgbClr val="000000">
                      <a:alpha val="43137"/>
                    </a:srgbClr>
                  </a:outerShdw>
                </a:effectLst>
              </a:rPr>
              <a:t>Ensayos de Transformadores de Potencia</a:t>
            </a:r>
            <a:br>
              <a:rPr lang="es-ES" sz="3200" dirty="0" smtClean="0">
                <a:solidFill>
                  <a:srgbClr val="0070C0"/>
                </a:solidFill>
                <a:effectLst>
                  <a:outerShdw blurRad="38100" dist="38100" dir="2700000" algn="tl">
                    <a:srgbClr val="000000">
                      <a:alpha val="43137"/>
                    </a:srgbClr>
                  </a:outerShdw>
                </a:effectLst>
              </a:rPr>
            </a:br>
            <a:endParaRPr sz="3200" spc="-5" dirty="0"/>
          </a:p>
        </p:txBody>
      </p:sp>
      <p:sp>
        <p:nvSpPr>
          <p:cNvPr id="3" name="object 3"/>
          <p:cNvSpPr/>
          <p:nvPr/>
        </p:nvSpPr>
        <p:spPr>
          <a:xfrm>
            <a:off x="1963464" y="1023449"/>
            <a:ext cx="8265301"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sz="1632"/>
          </a:p>
        </p:txBody>
      </p:sp>
      <p:sp>
        <p:nvSpPr>
          <p:cNvPr id="4" name="object 4"/>
          <p:cNvSpPr/>
          <p:nvPr/>
        </p:nvSpPr>
        <p:spPr>
          <a:xfrm>
            <a:off x="1899895" y="6431952"/>
            <a:ext cx="8325762"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sz="1632"/>
          </a:p>
        </p:txBody>
      </p:sp>
      <p:sp>
        <p:nvSpPr>
          <p:cNvPr id="6" name="object 6"/>
          <p:cNvSpPr txBox="1"/>
          <p:nvPr/>
        </p:nvSpPr>
        <p:spPr>
          <a:xfrm>
            <a:off x="1899895" y="1040850"/>
            <a:ext cx="3467004" cy="243656"/>
          </a:xfrm>
          <a:prstGeom prst="rect">
            <a:avLst/>
          </a:prstGeom>
          <a:solidFill>
            <a:srgbClr val="FFFF00"/>
          </a:solidFill>
        </p:spPr>
        <p:txBody>
          <a:bodyPr vert="horz" wrap="square" lIns="0" tIns="0" rIns="0" bIns="0" rtlCol="0">
            <a:spAutoFit/>
          </a:bodyPr>
          <a:lstStyle/>
          <a:p>
            <a:pPr>
              <a:lnSpc>
                <a:spcPts val="1945"/>
              </a:lnSpc>
            </a:pPr>
            <a:r>
              <a:rPr sz="1723" b="1" spc="-5" dirty="0">
                <a:latin typeface="Arial"/>
                <a:cs typeface="Arial"/>
              </a:rPr>
              <a:t>3.2</a:t>
            </a:r>
            <a:r>
              <a:rPr sz="1723" b="1" spc="5" dirty="0">
                <a:latin typeface="Arial"/>
                <a:cs typeface="Arial"/>
              </a:rPr>
              <a:t> </a:t>
            </a:r>
            <a:r>
              <a:rPr sz="1723" b="1" spc="-5" dirty="0">
                <a:latin typeface="Arial"/>
                <a:cs typeface="Arial"/>
              </a:rPr>
              <a:t>Pruebas</a:t>
            </a:r>
            <a:r>
              <a:rPr sz="1723" b="1" spc="19" dirty="0">
                <a:latin typeface="Arial"/>
                <a:cs typeface="Arial"/>
              </a:rPr>
              <a:t> </a:t>
            </a:r>
            <a:r>
              <a:rPr sz="1723" b="1" spc="-5" dirty="0">
                <a:latin typeface="Arial"/>
                <a:cs typeface="Arial"/>
              </a:rPr>
              <a:t>de</a:t>
            </a:r>
            <a:r>
              <a:rPr sz="1723" b="1" spc="9" dirty="0">
                <a:latin typeface="Arial"/>
                <a:cs typeface="Arial"/>
              </a:rPr>
              <a:t> </a:t>
            </a:r>
            <a:r>
              <a:rPr sz="1723" b="1" spc="-5" dirty="0">
                <a:latin typeface="Arial"/>
                <a:cs typeface="Arial"/>
              </a:rPr>
              <a:t>Corriente</a:t>
            </a:r>
            <a:r>
              <a:rPr sz="1723" b="1" spc="19" dirty="0">
                <a:latin typeface="Arial"/>
                <a:cs typeface="Arial"/>
              </a:rPr>
              <a:t> </a:t>
            </a:r>
            <a:r>
              <a:rPr sz="1723" b="1" spc="-5" dirty="0">
                <a:latin typeface="Arial"/>
                <a:cs typeface="Arial"/>
              </a:rPr>
              <a:t>Alterna:</a:t>
            </a:r>
            <a:endParaRPr sz="1723">
              <a:latin typeface="Arial"/>
              <a:cs typeface="Arial"/>
            </a:endParaRPr>
          </a:p>
        </p:txBody>
      </p:sp>
      <p:pic>
        <p:nvPicPr>
          <p:cNvPr id="7" name="object 7"/>
          <p:cNvPicPr/>
          <p:nvPr/>
        </p:nvPicPr>
        <p:blipFill>
          <a:blip r:embed="rId2" cstate="print"/>
          <a:stretch>
            <a:fillRect/>
          </a:stretch>
        </p:blipFill>
        <p:spPr>
          <a:xfrm>
            <a:off x="1900010" y="1570219"/>
            <a:ext cx="189443" cy="176814"/>
          </a:xfrm>
          <a:prstGeom prst="rect">
            <a:avLst/>
          </a:prstGeom>
        </p:spPr>
      </p:pic>
      <p:sp>
        <p:nvSpPr>
          <p:cNvPr id="8" name="object 8"/>
          <p:cNvSpPr txBox="1"/>
          <p:nvPr/>
        </p:nvSpPr>
        <p:spPr>
          <a:xfrm>
            <a:off x="2095672" y="1517167"/>
            <a:ext cx="8206566" cy="798511"/>
          </a:xfrm>
          <a:prstGeom prst="rect">
            <a:avLst/>
          </a:prstGeom>
        </p:spPr>
        <p:txBody>
          <a:bodyPr vert="horz" wrap="square" lIns="0" tIns="28788" rIns="0" bIns="0" rtlCol="0">
            <a:spAutoFit/>
          </a:bodyPr>
          <a:lstStyle/>
          <a:p>
            <a:pPr marL="11515" marR="4607">
              <a:lnSpc>
                <a:spcPts val="1977"/>
              </a:lnSpc>
              <a:spcBef>
                <a:spcPts val="227"/>
              </a:spcBef>
            </a:pPr>
            <a:r>
              <a:rPr sz="1723" b="1" spc="-5" dirty="0">
                <a:latin typeface="Arial"/>
                <a:cs typeface="Arial"/>
              </a:rPr>
              <a:t>Son</a:t>
            </a:r>
            <a:r>
              <a:rPr sz="1723" b="1" spc="27" dirty="0">
                <a:latin typeface="Arial"/>
                <a:cs typeface="Arial"/>
              </a:rPr>
              <a:t> </a:t>
            </a:r>
            <a:r>
              <a:rPr sz="1723" b="1" spc="-5">
                <a:latin typeface="Arial"/>
                <a:cs typeface="Arial"/>
              </a:rPr>
              <a:t>pruebas</a:t>
            </a:r>
            <a:r>
              <a:rPr sz="1723" b="1" spc="27">
                <a:latin typeface="Arial"/>
                <a:cs typeface="Arial"/>
              </a:rPr>
              <a:t> </a:t>
            </a:r>
            <a:r>
              <a:rPr sz="1723" b="1" spc="-5">
                <a:latin typeface="Arial"/>
                <a:cs typeface="Arial"/>
              </a:rPr>
              <a:t>que</a:t>
            </a:r>
            <a:r>
              <a:rPr lang="es-ES" sz="1723" b="1" spc="-5" dirty="0">
                <a:latin typeface="Arial"/>
                <a:cs typeface="Arial"/>
              </a:rPr>
              <a:t>,</a:t>
            </a:r>
            <a:r>
              <a:rPr sz="1723" b="1" spc="27">
                <a:latin typeface="Arial"/>
                <a:cs typeface="Arial"/>
              </a:rPr>
              <a:t> </a:t>
            </a:r>
            <a:r>
              <a:rPr sz="1723" b="1" spc="-5" dirty="0">
                <a:latin typeface="Arial"/>
                <a:cs typeface="Arial"/>
              </a:rPr>
              <a:t>con</a:t>
            </a:r>
            <a:r>
              <a:rPr sz="1723" b="1" spc="27" dirty="0">
                <a:latin typeface="Arial"/>
                <a:cs typeface="Arial"/>
              </a:rPr>
              <a:t> </a:t>
            </a:r>
            <a:r>
              <a:rPr sz="1723" b="1" spc="-5" dirty="0">
                <a:latin typeface="Arial"/>
                <a:cs typeface="Arial"/>
              </a:rPr>
              <a:t>excepción</a:t>
            </a:r>
            <a:r>
              <a:rPr sz="1723" b="1" spc="32" dirty="0">
                <a:latin typeface="Arial"/>
                <a:cs typeface="Arial"/>
              </a:rPr>
              <a:t> </a:t>
            </a:r>
            <a:r>
              <a:rPr sz="1723" b="1" spc="-5" dirty="0">
                <a:latin typeface="Arial"/>
                <a:cs typeface="Arial"/>
              </a:rPr>
              <a:t>a</a:t>
            </a:r>
            <a:r>
              <a:rPr sz="1723" b="1" spc="27" dirty="0">
                <a:latin typeface="Arial"/>
                <a:cs typeface="Arial"/>
              </a:rPr>
              <a:t> </a:t>
            </a:r>
            <a:r>
              <a:rPr sz="1723" b="1" spc="-5" dirty="0">
                <a:latin typeface="Arial"/>
                <a:cs typeface="Arial"/>
              </a:rPr>
              <a:t>la</a:t>
            </a:r>
            <a:r>
              <a:rPr sz="1723" b="1" spc="32" dirty="0">
                <a:latin typeface="Arial"/>
                <a:cs typeface="Arial"/>
              </a:rPr>
              <a:t> </a:t>
            </a:r>
            <a:r>
              <a:rPr sz="1723" b="1" spc="-5" dirty="0">
                <a:latin typeface="Arial"/>
                <a:cs typeface="Arial"/>
              </a:rPr>
              <a:t>de</a:t>
            </a:r>
            <a:r>
              <a:rPr sz="1723" b="1" spc="27" dirty="0">
                <a:latin typeface="Arial"/>
                <a:cs typeface="Arial"/>
              </a:rPr>
              <a:t> </a:t>
            </a:r>
            <a:r>
              <a:rPr sz="1723" b="1" spc="-5" dirty="0">
                <a:latin typeface="Arial"/>
                <a:cs typeface="Arial"/>
              </a:rPr>
              <a:t>alto</a:t>
            </a:r>
            <a:r>
              <a:rPr sz="1723" b="1" spc="32" dirty="0">
                <a:latin typeface="Arial"/>
                <a:cs typeface="Arial"/>
              </a:rPr>
              <a:t> </a:t>
            </a:r>
            <a:r>
              <a:rPr sz="1723" b="1" spc="-5" dirty="0">
                <a:latin typeface="Arial"/>
                <a:cs typeface="Arial"/>
              </a:rPr>
              <a:t>potencial</a:t>
            </a:r>
            <a:r>
              <a:rPr sz="1723" b="1" spc="19" dirty="0">
                <a:latin typeface="Arial"/>
                <a:cs typeface="Arial"/>
              </a:rPr>
              <a:t> </a:t>
            </a:r>
            <a:r>
              <a:rPr sz="1723" b="1" spc="-5" dirty="0">
                <a:latin typeface="Arial"/>
                <a:cs typeface="Arial"/>
              </a:rPr>
              <a:t>AC,</a:t>
            </a:r>
            <a:r>
              <a:rPr sz="1723" b="1" spc="78" dirty="0">
                <a:latin typeface="Arial"/>
                <a:cs typeface="Arial"/>
              </a:rPr>
              <a:t> </a:t>
            </a:r>
            <a:r>
              <a:rPr sz="1723" b="1" dirty="0">
                <a:latin typeface="Arial"/>
                <a:cs typeface="Arial"/>
              </a:rPr>
              <a:t>producen</a:t>
            </a:r>
            <a:r>
              <a:rPr sz="1723" b="1" spc="27" dirty="0">
                <a:latin typeface="Arial"/>
                <a:cs typeface="Arial"/>
              </a:rPr>
              <a:t> </a:t>
            </a:r>
            <a:r>
              <a:rPr sz="1723" b="1" spc="-5" dirty="0">
                <a:latin typeface="Arial"/>
                <a:cs typeface="Arial"/>
              </a:rPr>
              <a:t>esfuerzos </a:t>
            </a:r>
            <a:r>
              <a:rPr sz="1723" b="1" spc="-462" dirty="0">
                <a:latin typeface="Arial"/>
                <a:cs typeface="Arial"/>
              </a:rPr>
              <a:t> </a:t>
            </a:r>
            <a:r>
              <a:rPr sz="1723" b="1" spc="-5" dirty="0">
                <a:latin typeface="Arial"/>
                <a:cs typeface="Arial"/>
              </a:rPr>
              <a:t>eléctricos</a:t>
            </a:r>
            <a:r>
              <a:rPr sz="1723" b="1" spc="-14" dirty="0">
                <a:latin typeface="Arial"/>
                <a:cs typeface="Arial"/>
              </a:rPr>
              <a:t> </a:t>
            </a:r>
            <a:r>
              <a:rPr sz="1723" b="1" spc="-5" dirty="0">
                <a:latin typeface="Arial"/>
                <a:cs typeface="Arial"/>
              </a:rPr>
              <a:t>similares</a:t>
            </a:r>
            <a:r>
              <a:rPr sz="1723" b="1" spc="-9" dirty="0">
                <a:latin typeface="Arial"/>
                <a:cs typeface="Arial"/>
              </a:rPr>
              <a:t> </a:t>
            </a:r>
            <a:r>
              <a:rPr sz="1723" b="1" spc="-5" dirty="0">
                <a:latin typeface="Arial"/>
                <a:cs typeface="Arial"/>
              </a:rPr>
              <a:t>a</a:t>
            </a:r>
            <a:r>
              <a:rPr sz="1723" b="1" spc="-9" dirty="0">
                <a:latin typeface="Arial"/>
                <a:cs typeface="Arial"/>
              </a:rPr>
              <a:t> </a:t>
            </a:r>
            <a:r>
              <a:rPr sz="1723" b="1" spc="-5" dirty="0">
                <a:latin typeface="Arial"/>
                <a:cs typeface="Arial"/>
              </a:rPr>
              <a:t>los</a:t>
            </a:r>
            <a:r>
              <a:rPr sz="1723" b="1" dirty="0">
                <a:latin typeface="Arial"/>
                <a:cs typeface="Arial"/>
              </a:rPr>
              <a:t> </a:t>
            </a:r>
            <a:r>
              <a:rPr sz="1723" b="1" spc="-5" dirty="0">
                <a:latin typeface="Arial"/>
                <a:cs typeface="Arial"/>
              </a:rPr>
              <a:t>existentes bajo</a:t>
            </a:r>
            <a:r>
              <a:rPr sz="1723" b="1" spc="19" dirty="0">
                <a:latin typeface="Arial"/>
                <a:cs typeface="Arial"/>
              </a:rPr>
              <a:t> </a:t>
            </a:r>
            <a:r>
              <a:rPr sz="1723" b="1" spc="-5" dirty="0">
                <a:latin typeface="Arial"/>
                <a:cs typeface="Arial"/>
              </a:rPr>
              <a:t>condiciones</a:t>
            </a:r>
            <a:r>
              <a:rPr sz="1723" b="1" spc="-14" dirty="0">
                <a:latin typeface="Arial"/>
                <a:cs typeface="Arial"/>
              </a:rPr>
              <a:t> </a:t>
            </a:r>
            <a:r>
              <a:rPr sz="1723" b="1" spc="-5" dirty="0">
                <a:latin typeface="Arial"/>
                <a:cs typeface="Arial"/>
              </a:rPr>
              <a:t>de operación del</a:t>
            </a:r>
            <a:r>
              <a:rPr sz="1723" b="1" spc="-14" dirty="0">
                <a:latin typeface="Arial"/>
                <a:cs typeface="Arial"/>
              </a:rPr>
              <a:t> </a:t>
            </a:r>
            <a:r>
              <a:rPr sz="1723" b="1" spc="-5" dirty="0">
                <a:latin typeface="Arial"/>
                <a:cs typeface="Arial"/>
              </a:rPr>
              <a:t>equipo.</a:t>
            </a:r>
            <a:endParaRPr sz="1723">
              <a:latin typeface="Arial"/>
              <a:cs typeface="Arial"/>
            </a:endParaRPr>
          </a:p>
        </p:txBody>
      </p:sp>
      <p:sp>
        <p:nvSpPr>
          <p:cNvPr id="9" name="object 9"/>
          <p:cNvSpPr txBox="1"/>
          <p:nvPr/>
        </p:nvSpPr>
        <p:spPr>
          <a:xfrm>
            <a:off x="2107190" y="2298784"/>
            <a:ext cx="3362205" cy="243656"/>
          </a:xfrm>
          <a:prstGeom prst="rect">
            <a:avLst/>
          </a:prstGeom>
          <a:solidFill>
            <a:srgbClr val="00FF00"/>
          </a:solidFill>
        </p:spPr>
        <p:txBody>
          <a:bodyPr vert="horz" wrap="square" lIns="0" tIns="0" rIns="0" bIns="0" rtlCol="0">
            <a:spAutoFit/>
          </a:bodyPr>
          <a:lstStyle/>
          <a:p>
            <a:pPr marL="207276" indent="-207851">
              <a:lnSpc>
                <a:spcPts val="1945"/>
              </a:lnSpc>
              <a:buFont typeface="Wingdings"/>
              <a:buChar char=""/>
              <a:tabLst>
                <a:tab pos="207851" algn="l"/>
              </a:tabLst>
            </a:pPr>
            <a:r>
              <a:rPr sz="1723" b="1" spc="-5" dirty="0">
                <a:latin typeface="Arial"/>
                <a:cs typeface="Arial"/>
              </a:rPr>
              <a:t>Pruebas</a:t>
            </a:r>
            <a:r>
              <a:rPr sz="1723" b="1" spc="-14" dirty="0">
                <a:latin typeface="Arial"/>
                <a:cs typeface="Arial"/>
              </a:rPr>
              <a:t> </a:t>
            </a:r>
            <a:r>
              <a:rPr sz="1723" b="1" dirty="0">
                <a:latin typeface="Arial"/>
                <a:cs typeface="Arial"/>
              </a:rPr>
              <a:t>de</a:t>
            </a:r>
            <a:r>
              <a:rPr sz="1723" b="1" spc="-14" dirty="0">
                <a:latin typeface="Arial"/>
                <a:cs typeface="Arial"/>
              </a:rPr>
              <a:t> </a:t>
            </a:r>
            <a:r>
              <a:rPr sz="1723" b="1" dirty="0">
                <a:latin typeface="Arial"/>
                <a:cs typeface="Arial"/>
              </a:rPr>
              <a:t>Alto</a:t>
            </a:r>
            <a:r>
              <a:rPr sz="1723" b="1" spc="-5" dirty="0">
                <a:latin typeface="Arial"/>
                <a:cs typeface="Arial"/>
              </a:rPr>
              <a:t> Potencial</a:t>
            </a:r>
            <a:r>
              <a:rPr sz="1723" b="1" dirty="0">
                <a:latin typeface="Arial"/>
                <a:cs typeface="Arial"/>
              </a:rPr>
              <a:t> </a:t>
            </a:r>
            <a:r>
              <a:rPr sz="1723" b="1" spc="-5" dirty="0">
                <a:latin typeface="Arial"/>
                <a:cs typeface="Arial"/>
              </a:rPr>
              <a:t>AC,</a:t>
            </a:r>
            <a:endParaRPr sz="1723">
              <a:latin typeface="Arial"/>
              <a:cs typeface="Arial"/>
            </a:endParaRPr>
          </a:p>
        </p:txBody>
      </p:sp>
      <p:sp>
        <p:nvSpPr>
          <p:cNvPr id="10" name="object 10"/>
          <p:cNvSpPr txBox="1"/>
          <p:nvPr/>
        </p:nvSpPr>
        <p:spPr>
          <a:xfrm>
            <a:off x="2107189" y="2550301"/>
            <a:ext cx="3385238" cy="243656"/>
          </a:xfrm>
          <a:prstGeom prst="rect">
            <a:avLst/>
          </a:prstGeom>
          <a:solidFill>
            <a:srgbClr val="00FF00"/>
          </a:solidFill>
        </p:spPr>
        <p:txBody>
          <a:bodyPr vert="horz" wrap="square" lIns="0" tIns="0" rIns="0" bIns="0" rtlCol="0">
            <a:spAutoFit/>
          </a:bodyPr>
          <a:lstStyle/>
          <a:p>
            <a:pPr marL="207276" indent="-207851">
              <a:lnSpc>
                <a:spcPts val="1945"/>
              </a:lnSpc>
              <a:buFont typeface="Wingdings"/>
              <a:buChar char=""/>
              <a:tabLst>
                <a:tab pos="207851" algn="l"/>
              </a:tabLst>
            </a:pPr>
            <a:r>
              <a:rPr sz="1723" b="1" spc="-5" dirty="0">
                <a:latin typeface="Arial"/>
                <a:cs typeface="Arial"/>
              </a:rPr>
              <a:t>pruebas</a:t>
            </a:r>
            <a:r>
              <a:rPr sz="1723" b="1" dirty="0">
                <a:latin typeface="Arial"/>
                <a:cs typeface="Arial"/>
              </a:rPr>
              <a:t> de </a:t>
            </a:r>
            <a:r>
              <a:rPr sz="1723" b="1" spc="-5" dirty="0">
                <a:latin typeface="Arial"/>
                <a:cs typeface="Arial"/>
              </a:rPr>
              <a:t>factor</a:t>
            </a:r>
            <a:r>
              <a:rPr sz="1723" b="1" dirty="0">
                <a:latin typeface="Arial"/>
                <a:cs typeface="Arial"/>
              </a:rPr>
              <a:t> </a:t>
            </a:r>
            <a:r>
              <a:rPr sz="1723" b="1" spc="-5" dirty="0">
                <a:latin typeface="Arial"/>
                <a:cs typeface="Arial"/>
              </a:rPr>
              <a:t>de</a:t>
            </a:r>
            <a:r>
              <a:rPr sz="1723" b="1" dirty="0">
                <a:latin typeface="Arial"/>
                <a:cs typeface="Arial"/>
              </a:rPr>
              <a:t> </a:t>
            </a:r>
            <a:r>
              <a:rPr sz="1723" b="1" spc="-5" dirty="0">
                <a:latin typeface="Arial"/>
                <a:cs typeface="Arial"/>
              </a:rPr>
              <a:t>potencia,</a:t>
            </a:r>
            <a:endParaRPr sz="1723">
              <a:latin typeface="Arial"/>
              <a:cs typeface="Arial"/>
            </a:endParaRPr>
          </a:p>
        </p:txBody>
      </p:sp>
      <p:sp>
        <p:nvSpPr>
          <p:cNvPr id="11" name="object 11"/>
          <p:cNvSpPr txBox="1"/>
          <p:nvPr/>
        </p:nvSpPr>
        <p:spPr>
          <a:xfrm>
            <a:off x="2107190" y="2801819"/>
            <a:ext cx="4244934" cy="243656"/>
          </a:xfrm>
          <a:prstGeom prst="rect">
            <a:avLst/>
          </a:prstGeom>
          <a:solidFill>
            <a:srgbClr val="00FF00"/>
          </a:solidFill>
        </p:spPr>
        <p:txBody>
          <a:bodyPr vert="horz" wrap="square" lIns="0" tIns="0" rIns="0" bIns="0" rtlCol="0">
            <a:spAutoFit/>
          </a:bodyPr>
          <a:lstStyle/>
          <a:p>
            <a:pPr marL="207276" indent="-207851">
              <a:lnSpc>
                <a:spcPts val="1945"/>
              </a:lnSpc>
              <a:buFont typeface="Wingdings"/>
              <a:buChar char=""/>
              <a:tabLst>
                <a:tab pos="207851" algn="l"/>
              </a:tabLst>
            </a:pPr>
            <a:r>
              <a:rPr sz="1723" b="1" spc="-5" dirty="0">
                <a:latin typeface="Arial"/>
                <a:cs typeface="Arial"/>
              </a:rPr>
              <a:t>pruebas</a:t>
            </a:r>
            <a:r>
              <a:rPr sz="1723" b="1" spc="5" dirty="0">
                <a:latin typeface="Arial"/>
                <a:cs typeface="Arial"/>
              </a:rPr>
              <a:t> </a:t>
            </a:r>
            <a:r>
              <a:rPr sz="1723" b="1" dirty="0">
                <a:latin typeface="Arial"/>
                <a:cs typeface="Arial"/>
              </a:rPr>
              <a:t>de</a:t>
            </a:r>
            <a:r>
              <a:rPr sz="1723" b="1" spc="9" dirty="0">
                <a:latin typeface="Arial"/>
                <a:cs typeface="Arial"/>
              </a:rPr>
              <a:t> </a:t>
            </a:r>
            <a:r>
              <a:rPr sz="1723" b="1" spc="-5" dirty="0">
                <a:latin typeface="Arial"/>
                <a:cs typeface="Arial"/>
              </a:rPr>
              <a:t>relación</a:t>
            </a:r>
            <a:r>
              <a:rPr sz="1723" b="1" spc="23" dirty="0">
                <a:latin typeface="Arial"/>
                <a:cs typeface="Arial"/>
              </a:rPr>
              <a:t> </a:t>
            </a:r>
            <a:r>
              <a:rPr sz="1723" b="1" spc="-5" dirty="0">
                <a:latin typeface="Arial"/>
                <a:cs typeface="Arial"/>
              </a:rPr>
              <a:t>de</a:t>
            </a:r>
            <a:r>
              <a:rPr sz="1723" b="1" spc="19" dirty="0">
                <a:latin typeface="Arial"/>
                <a:cs typeface="Arial"/>
              </a:rPr>
              <a:t> </a:t>
            </a:r>
            <a:r>
              <a:rPr sz="1723" b="1" spc="-5" dirty="0">
                <a:latin typeface="Arial"/>
                <a:cs typeface="Arial"/>
              </a:rPr>
              <a:t>transformación</a:t>
            </a:r>
            <a:endParaRPr sz="1723">
              <a:latin typeface="Arial"/>
              <a:cs typeface="Arial"/>
            </a:endParaRPr>
          </a:p>
        </p:txBody>
      </p:sp>
      <p:sp>
        <p:nvSpPr>
          <p:cNvPr id="12" name="object 12"/>
          <p:cNvSpPr txBox="1"/>
          <p:nvPr/>
        </p:nvSpPr>
        <p:spPr>
          <a:xfrm>
            <a:off x="2107190" y="3053337"/>
            <a:ext cx="5366054" cy="243656"/>
          </a:xfrm>
          <a:prstGeom prst="rect">
            <a:avLst/>
          </a:prstGeom>
          <a:solidFill>
            <a:srgbClr val="00FF00"/>
          </a:solidFill>
        </p:spPr>
        <p:txBody>
          <a:bodyPr vert="horz" wrap="square" lIns="0" tIns="0" rIns="0" bIns="0" rtlCol="0">
            <a:spAutoFit/>
          </a:bodyPr>
          <a:lstStyle/>
          <a:p>
            <a:pPr marL="207276" indent="-207851">
              <a:lnSpc>
                <a:spcPts val="1945"/>
              </a:lnSpc>
              <a:buFont typeface="Wingdings"/>
              <a:buChar char=""/>
              <a:tabLst>
                <a:tab pos="207851" algn="l"/>
              </a:tabLst>
            </a:pPr>
            <a:r>
              <a:rPr sz="1723" b="1" spc="-5" dirty="0">
                <a:latin typeface="Arial"/>
                <a:cs typeface="Arial"/>
              </a:rPr>
              <a:t>y</a:t>
            </a:r>
            <a:r>
              <a:rPr sz="1723" b="1" spc="-9" dirty="0">
                <a:latin typeface="Arial"/>
                <a:cs typeface="Arial"/>
              </a:rPr>
              <a:t> </a:t>
            </a:r>
            <a:r>
              <a:rPr sz="1723" b="1" spc="-5" dirty="0">
                <a:latin typeface="Arial"/>
                <a:cs typeface="Arial"/>
              </a:rPr>
              <a:t>pruebas</a:t>
            </a:r>
            <a:r>
              <a:rPr sz="1723" b="1" spc="5" dirty="0">
                <a:latin typeface="Arial"/>
                <a:cs typeface="Arial"/>
              </a:rPr>
              <a:t> </a:t>
            </a:r>
            <a:r>
              <a:rPr sz="1723" b="1" dirty="0">
                <a:latin typeface="Arial"/>
                <a:cs typeface="Arial"/>
              </a:rPr>
              <a:t>de</a:t>
            </a:r>
            <a:r>
              <a:rPr sz="1723" b="1" spc="19" dirty="0">
                <a:latin typeface="Arial"/>
                <a:cs typeface="Arial"/>
              </a:rPr>
              <a:t> </a:t>
            </a:r>
            <a:r>
              <a:rPr sz="1723" b="1" spc="-5" dirty="0">
                <a:latin typeface="Arial"/>
                <a:cs typeface="Arial"/>
              </a:rPr>
              <a:t>análisis</a:t>
            </a:r>
            <a:r>
              <a:rPr sz="1723" b="1" spc="5" dirty="0">
                <a:latin typeface="Arial"/>
                <a:cs typeface="Arial"/>
              </a:rPr>
              <a:t> </a:t>
            </a:r>
            <a:r>
              <a:rPr sz="1723" b="1" dirty="0">
                <a:latin typeface="Arial"/>
                <a:cs typeface="Arial"/>
              </a:rPr>
              <a:t>de </a:t>
            </a:r>
            <a:r>
              <a:rPr sz="1723" b="1" spc="-5" dirty="0">
                <a:latin typeface="Arial"/>
                <a:cs typeface="Arial"/>
              </a:rPr>
              <a:t>respuesta</a:t>
            </a:r>
            <a:r>
              <a:rPr sz="1723" b="1" spc="5" dirty="0">
                <a:latin typeface="Arial"/>
                <a:cs typeface="Arial"/>
              </a:rPr>
              <a:t> </a:t>
            </a:r>
            <a:r>
              <a:rPr sz="1723" b="1" spc="-5" dirty="0">
                <a:latin typeface="Arial"/>
                <a:cs typeface="Arial"/>
              </a:rPr>
              <a:t>en</a:t>
            </a:r>
            <a:r>
              <a:rPr sz="1723" b="1" spc="40" dirty="0">
                <a:latin typeface="Arial"/>
                <a:cs typeface="Arial"/>
              </a:rPr>
              <a:t> </a:t>
            </a:r>
            <a:r>
              <a:rPr sz="1723" b="1" spc="-5" dirty="0">
                <a:latin typeface="Arial"/>
                <a:cs typeface="Arial"/>
              </a:rPr>
              <a:t>frecuencia.</a:t>
            </a:r>
            <a:endParaRPr sz="1723">
              <a:latin typeface="Arial"/>
              <a:cs typeface="Arial"/>
            </a:endParaRPr>
          </a:p>
        </p:txBody>
      </p:sp>
      <p:sp>
        <p:nvSpPr>
          <p:cNvPr id="13" name="object 13"/>
          <p:cNvSpPr txBox="1"/>
          <p:nvPr/>
        </p:nvSpPr>
        <p:spPr>
          <a:xfrm>
            <a:off x="1899895" y="3556325"/>
            <a:ext cx="900005" cy="243656"/>
          </a:xfrm>
          <a:prstGeom prst="rect">
            <a:avLst/>
          </a:prstGeom>
          <a:solidFill>
            <a:srgbClr val="00FF00"/>
          </a:solidFill>
        </p:spPr>
        <p:txBody>
          <a:bodyPr vert="horz" wrap="square" lIns="0" tIns="0" rIns="0" bIns="0" rtlCol="0">
            <a:spAutoFit/>
          </a:bodyPr>
          <a:lstStyle/>
          <a:p>
            <a:pPr>
              <a:lnSpc>
                <a:spcPts val="1945"/>
              </a:lnSpc>
            </a:pPr>
            <a:r>
              <a:rPr sz="1723" b="1" spc="-5" dirty="0">
                <a:latin typeface="Arial"/>
                <a:cs typeface="Arial"/>
              </a:rPr>
              <a:t>Ven</a:t>
            </a:r>
            <a:r>
              <a:rPr sz="1723" b="1" dirty="0">
                <a:latin typeface="Arial"/>
                <a:cs typeface="Arial"/>
              </a:rPr>
              <a:t>t</a:t>
            </a:r>
            <a:r>
              <a:rPr sz="1723" b="1" spc="-5" dirty="0">
                <a:latin typeface="Arial"/>
                <a:cs typeface="Arial"/>
              </a:rPr>
              <a:t>ajas</a:t>
            </a:r>
            <a:endParaRPr sz="1723">
              <a:latin typeface="Arial"/>
              <a:cs typeface="Arial"/>
            </a:endParaRPr>
          </a:p>
        </p:txBody>
      </p:sp>
      <p:sp>
        <p:nvSpPr>
          <p:cNvPr id="14" name="object 14"/>
          <p:cNvSpPr txBox="1"/>
          <p:nvPr/>
        </p:nvSpPr>
        <p:spPr>
          <a:xfrm>
            <a:off x="2095673" y="3781402"/>
            <a:ext cx="194626" cy="276184"/>
          </a:xfrm>
          <a:prstGeom prst="rect">
            <a:avLst/>
          </a:prstGeom>
        </p:spPr>
        <p:txBody>
          <a:bodyPr vert="horz" wrap="square" lIns="0" tIns="10940" rIns="0" bIns="0" rtlCol="0">
            <a:spAutoFit/>
          </a:bodyPr>
          <a:lstStyle/>
          <a:p>
            <a:pPr marL="11515">
              <a:spcBef>
                <a:spcPts val="86"/>
              </a:spcBef>
            </a:pPr>
            <a:r>
              <a:rPr sz="1723" spc="-5" dirty="0">
                <a:latin typeface="Wingdings"/>
                <a:cs typeface="Wingdings"/>
              </a:rPr>
              <a:t></a:t>
            </a:r>
            <a:endParaRPr sz="1723">
              <a:latin typeface="Wingdings"/>
              <a:cs typeface="Wingdings"/>
            </a:endParaRPr>
          </a:p>
        </p:txBody>
      </p:sp>
      <p:sp>
        <p:nvSpPr>
          <p:cNvPr id="15" name="object 15"/>
          <p:cNvSpPr txBox="1"/>
          <p:nvPr/>
        </p:nvSpPr>
        <p:spPr>
          <a:xfrm>
            <a:off x="2314761" y="3808120"/>
            <a:ext cx="2572182" cy="243656"/>
          </a:xfrm>
          <a:prstGeom prst="rect">
            <a:avLst/>
          </a:prstGeom>
          <a:solidFill>
            <a:srgbClr val="FFFF00"/>
          </a:solidFill>
        </p:spPr>
        <p:txBody>
          <a:bodyPr vert="horz" wrap="square" lIns="0" tIns="0" rIns="0" bIns="0" rtlCol="0">
            <a:spAutoFit/>
          </a:bodyPr>
          <a:lstStyle/>
          <a:p>
            <a:pPr>
              <a:lnSpc>
                <a:spcPts val="1945"/>
              </a:lnSpc>
            </a:pPr>
            <a:r>
              <a:rPr sz="1723" b="1" spc="-5" dirty="0">
                <a:latin typeface="Arial"/>
                <a:cs typeface="Arial"/>
              </a:rPr>
              <a:t>No</a:t>
            </a:r>
            <a:r>
              <a:rPr sz="1723" b="1" spc="82" dirty="0">
                <a:latin typeface="Arial"/>
                <a:cs typeface="Arial"/>
              </a:rPr>
              <a:t> </a:t>
            </a:r>
            <a:r>
              <a:rPr sz="1723" b="1" spc="-5" dirty="0">
                <a:latin typeface="Arial"/>
                <a:cs typeface="Arial"/>
              </a:rPr>
              <a:t>queda</a:t>
            </a:r>
            <a:r>
              <a:rPr sz="1723" b="1" spc="78" dirty="0">
                <a:latin typeface="Arial"/>
                <a:cs typeface="Arial"/>
              </a:rPr>
              <a:t> </a:t>
            </a:r>
            <a:r>
              <a:rPr sz="1723" b="1" spc="-5" dirty="0">
                <a:latin typeface="Arial"/>
                <a:cs typeface="Arial"/>
              </a:rPr>
              <a:t>carga</a:t>
            </a:r>
            <a:r>
              <a:rPr sz="1723" b="1" spc="82" dirty="0">
                <a:latin typeface="Arial"/>
                <a:cs typeface="Arial"/>
              </a:rPr>
              <a:t> </a:t>
            </a:r>
            <a:r>
              <a:rPr sz="1723" b="1" spc="-5" dirty="0">
                <a:latin typeface="Arial"/>
                <a:cs typeface="Arial"/>
              </a:rPr>
              <a:t>residual</a:t>
            </a:r>
            <a:endParaRPr sz="1723">
              <a:latin typeface="Arial"/>
              <a:cs typeface="Arial"/>
            </a:endParaRPr>
          </a:p>
        </p:txBody>
      </p:sp>
      <p:sp>
        <p:nvSpPr>
          <p:cNvPr id="16" name="object 16"/>
          <p:cNvSpPr txBox="1"/>
          <p:nvPr/>
        </p:nvSpPr>
        <p:spPr>
          <a:xfrm>
            <a:off x="4945860" y="3781402"/>
            <a:ext cx="5355113" cy="276184"/>
          </a:xfrm>
          <a:prstGeom prst="rect">
            <a:avLst/>
          </a:prstGeom>
        </p:spPr>
        <p:txBody>
          <a:bodyPr vert="horz" wrap="square" lIns="0" tIns="10940" rIns="0" bIns="0" rtlCol="0">
            <a:spAutoFit/>
          </a:bodyPr>
          <a:lstStyle/>
          <a:p>
            <a:pPr marL="11515">
              <a:spcBef>
                <a:spcPts val="86"/>
              </a:spcBef>
            </a:pPr>
            <a:r>
              <a:rPr sz="1723" b="1" dirty="0">
                <a:latin typeface="Arial"/>
                <a:cs typeface="Arial"/>
              </a:rPr>
              <a:t>luego</a:t>
            </a:r>
            <a:r>
              <a:rPr sz="1723" b="1" spc="82" dirty="0">
                <a:latin typeface="Arial"/>
                <a:cs typeface="Arial"/>
              </a:rPr>
              <a:t> </a:t>
            </a:r>
            <a:r>
              <a:rPr sz="1723" b="1" spc="-5" dirty="0">
                <a:latin typeface="Arial"/>
                <a:cs typeface="Arial"/>
              </a:rPr>
              <a:t>de</a:t>
            </a:r>
            <a:r>
              <a:rPr sz="1723" b="1" spc="78" dirty="0">
                <a:latin typeface="Arial"/>
                <a:cs typeface="Arial"/>
              </a:rPr>
              <a:t> </a:t>
            </a:r>
            <a:r>
              <a:rPr sz="1723" b="1" spc="-5" dirty="0">
                <a:latin typeface="Arial"/>
                <a:cs typeface="Arial"/>
              </a:rPr>
              <a:t>efectuar</a:t>
            </a:r>
            <a:r>
              <a:rPr sz="1723" b="1" spc="68" dirty="0">
                <a:latin typeface="Arial"/>
                <a:cs typeface="Arial"/>
              </a:rPr>
              <a:t> </a:t>
            </a:r>
            <a:r>
              <a:rPr sz="1723" b="1" spc="-5" dirty="0">
                <a:latin typeface="Arial"/>
                <a:cs typeface="Arial"/>
              </a:rPr>
              <a:t>la</a:t>
            </a:r>
            <a:r>
              <a:rPr sz="1723" b="1" spc="73" dirty="0">
                <a:latin typeface="Arial"/>
                <a:cs typeface="Arial"/>
              </a:rPr>
              <a:t> </a:t>
            </a:r>
            <a:r>
              <a:rPr sz="1723" b="1" dirty="0">
                <a:latin typeface="Arial"/>
                <a:cs typeface="Arial"/>
              </a:rPr>
              <a:t>prueba.</a:t>
            </a:r>
            <a:r>
              <a:rPr sz="1723" b="1" spc="73" dirty="0">
                <a:latin typeface="Arial"/>
                <a:cs typeface="Arial"/>
              </a:rPr>
              <a:t> </a:t>
            </a:r>
            <a:r>
              <a:rPr sz="1723" b="1" spc="-5" dirty="0">
                <a:latin typeface="Arial"/>
                <a:cs typeface="Arial"/>
              </a:rPr>
              <a:t>El</a:t>
            </a:r>
            <a:r>
              <a:rPr sz="1723" b="1" spc="95" dirty="0">
                <a:latin typeface="Arial"/>
                <a:cs typeface="Arial"/>
              </a:rPr>
              <a:t> </a:t>
            </a:r>
            <a:r>
              <a:rPr sz="1723" b="1" spc="-5" dirty="0">
                <a:latin typeface="Arial"/>
                <a:cs typeface="Arial"/>
              </a:rPr>
              <a:t>equipo</a:t>
            </a:r>
            <a:r>
              <a:rPr sz="1723" b="1" spc="82" dirty="0">
                <a:latin typeface="Arial"/>
                <a:cs typeface="Arial"/>
              </a:rPr>
              <a:t> </a:t>
            </a:r>
            <a:r>
              <a:rPr sz="1723" b="1" spc="-5" dirty="0">
                <a:latin typeface="Arial"/>
                <a:cs typeface="Arial"/>
              </a:rPr>
              <a:t>bajo</a:t>
            </a:r>
            <a:r>
              <a:rPr sz="1723" b="1" spc="78" dirty="0">
                <a:latin typeface="Arial"/>
                <a:cs typeface="Arial"/>
              </a:rPr>
              <a:t> </a:t>
            </a:r>
            <a:r>
              <a:rPr sz="1723" b="1" spc="-5" dirty="0">
                <a:latin typeface="Arial"/>
                <a:cs typeface="Arial"/>
              </a:rPr>
              <a:t>prueba</a:t>
            </a:r>
            <a:endParaRPr sz="1723">
              <a:latin typeface="Arial"/>
              <a:cs typeface="Arial"/>
            </a:endParaRPr>
          </a:p>
        </p:txBody>
      </p:sp>
      <p:sp>
        <p:nvSpPr>
          <p:cNvPr id="17" name="object 17"/>
          <p:cNvSpPr txBox="1"/>
          <p:nvPr/>
        </p:nvSpPr>
        <p:spPr>
          <a:xfrm>
            <a:off x="2303243" y="4034300"/>
            <a:ext cx="3862591" cy="276184"/>
          </a:xfrm>
          <a:prstGeom prst="rect">
            <a:avLst/>
          </a:prstGeom>
        </p:spPr>
        <p:txBody>
          <a:bodyPr vert="horz" wrap="square" lIns="0" tIns="10940" rIns="0" bIns="0" rtlCol="0">
            <a:spAutoFit/>
          </a:bodyPr>
          <a:lstStyle/>
          <a:p>
            <a:pPr marL="11515">
              <a:spcBef>
                <a:spcPts val="86"/>
              </a:spcBef>
            </a:pPr>
            <a:r>
              <a:rPr sz="1723" b="1" spc="-5" dirty="0">
                <a:latin typeface="Arial"/>
                <a:cs typeface="Arial"/>
              </a:rPr>
              <a:t>no</a:t>
            </a:r>
            <a:r>
              <a:rPr sz="1723" b="1" dirty="0">
                <a:latin typeface="Arial"/>
                <a:cs typeface="Arial"/>
              </a:rPr>
              <a:t> </a:t>
            </a:r>
            <a:r>
              <a:rPr sz="1723" b="1" spc="-5" dirty="0">
                <a:latin typeface="Arial"/>
                <a:cs typeface="Arial"/>
              </a:rPr>
              <a:t>queda</a:t>
            </a:r>
            <a:r>
              <a:rPr sz="1723" b="1" spc="-9" dirty="0">
                <a:latin typeface="Arial"/>
                <a:cs typeface="Arial"/>
              </a:rPr>
              <a:t> </a:t>
            </a:r>
            <a:r>
              <a:rPr sz="1723" b="1" spc="-5" dirty="0">
                <a:latin typeface="Arial"/>
                <a:cs typeface="Arial"/>
              </a:rPr>
              <a:t>polarizado</a:t>
            </a:r>
            <a:r>
              <a:rPr sz="1723" b="1" spc="5" dirty="0">
                <a:latin typeface="Arial"/>
                <a:cs typeface="Arial"/>
              </a:rPr>
              <a:t> </a:t>
            </a:r>
            <a:r>
              <a:rPr sz="1723" b="1" spc="-5" dirty="0">
                <a:latin typeface="Arial"/>
                <a:cs typeface="Arial"/>
              </a:rPr>
              <a:t>ni magnetizado.</a:t>
            </a:r>
            <a:endParaRPr sz="1723">
              <a:latin typeface="Arial"/>
              <a:cs typeface="Arial"/>
            </a:endParaRPr>
          </a:p>
        </p:txBody>
      </p:sp>
      <p:sp>
        <p:nvSpPr>
          <p:cNvPr id="18" name="object 18"/>
          <p:cNvSpPr txBox="1"/>
          <p:nvPr/>
        </p:nvSpPr>
        <p:spPr>
          <a:xfrm>
            <a:off x="2095672" y="4285818"/>
            <a:ext cx="1031867" cy="276184"/>
          </a:xfrm>
          <a:prstGeom prst="rect">
            <a:avLst/>
          </a:prstGeom>
        </p:spPr>
        <p:txBody>
          <a:bodyPr vert="horz" wrap="square" lIns="0" tIns="10940" rIns="0" bIns="0" rtlCol="0">
            <a:spAutoFit/>
          </a:bodyPr>
          <a:lstStyle/>
          <a:p>
            <a:pPr marL="218791" indent="-207851">
              <a:spcBef>
                <a:spcPts val="86"/>
              </a:spcBef>
              <a:buFont typeface="Wingdings"/>
              <a:buChar char=""/>
              <a:tabLst>
                <a:tab pos="219367" algn="l"/>
              </a:tabLst>
            </a:pPr>
            <a:r>
              <a:rPr sz="1723" b="1" spc="-5" dirty="0">
                <a:latin typeface="Arial"/>
                <a:cs typeface="Arial"/>
              </a:rPr>
              <a:t>Permite</a:t>
            </a:r>
            <a:endParaRPr sz="1723">
              <a:latin typeface="Arial"/>
              <a:cs typeface="Arial"/>
            </a:endParaRPr>
          </a:p>
        </p:txBody>
      </p:sp>
      <p:sp>
        <p:nvSpPr>
          <p:cNvPr id="19" name="object 19"/>
          <p:cNvSpPr txBox="1"/>
          <p:nvPr/>
        </p:nvSpPr>
        <p:spPr>
          <a:xfrm>
            <a:off x="3226812" y="4312536"/>
            <a:ext cx="2453563" cy="243656"/>
          </a:xfrm>
          <a:prstGeom prst="rect">
            <a:avLst/>
          </a:prstGeom>
          <a:solidFill>
            <a:srgbClr val="FFFF00"/>
          </a:solidFill>
        </p:spPr>
        <p:txBody>
          <a:bodyPr vert="horz" wrap="square" lIns="0" tIns="0" rIns="0" bIns="0" rtlCol="0">
            <a:spAutoFit/>
          </a:bodyPr>
          <a:lstStyle/>
          <a:p>
            <a:pPr>
              <a:lnSpc>
                <a:spcPts val="1945"/>
              </a:lnSpc>
            </a:pPr>
            <a:r>
              <a:rPr sz="1723" b="1" spc="-5" dirty="0">
                <a:latin typeface="Arial"/>
                <a:cs typeface="Arial"/>
              </a:rPr>
              <a:t>verificar</a:t>
            </a:r>
            <a:r>
              <a:rPr sz="1723" b="1" spc="370" dirty="0">
                <a:latin typeface="Arial"/>
                <a:cs typeface="Arial"/>
              </a:rPr>
              <a:t> </a:t>
            </a:r>
            <a:r>
              <a:rPr sz="1723" b="1" spc="-5" dirty="0">
                <a:latin typeface="Arial"/>
                <a:cs typeface="Arial"/>
              </a:rPr>
              <a:t>el</a:t>
            </a:r>
            <a:r>
              <a:rPr sz="1723" b="1" spc="376" dirty="0">
                <a:latin typeface="Arial"/>
                <a:cs typeface="Arial"/>
              </a:rPr>
              <a:t> </a:t>
            </a:r>
            <a:r>
              <a:rPr sz="1723" b="1" spc="-5" dirty="0">
                <a:latin typeface="Arial"/>
                <a:cs typeface="Arial"/>
              </a:rPr>
              <a:t>aislamiento</a:t>
            </a:r>
            <a:endParaRPr sz="1723">
              <a:latin typeface="Arial"/>
              <a:cs typeface="Arial"/>
            </a:endParaRPr>
          </a:p>
        </p:txBody>
      </p:sp>
      <p:sp>
        <p:nvSpPr>
          <p:cNvPr id="20" name="object 20"/>
          <p:cNvSpPr txBox="1"/>
          <p:nvPr/>
        </p:nvSpPr>
        <p:spPr>
          <a:xfrm>
            <a:off x="5776422" y="4285818"/>
            <a:ext cx="1542042" cy="276184"/>
          </a:xfrm>
          <a:prstGeom prst="rect">
            <a:avLst/>
          </a:prstGeom>
        </p:spPr>
        <p:txBody>
          <a:bodyPr vert="horz" wrap="square" lIns="0" tIns="10940" rIns="0" bIns="0" rtlCol="0">
            <a:spAutoFit/>
          </a:bodyPr>
          <a:lstStyle/>
          <a:p>
            <a:pPr marL="11515">
              <a:spcBef>
                <a:spcPts val="86"/>
              </a:spcBef>
            </a:pPr>
            <a:r>
              <a:rPr sz="1723" b="1" spc="-5" dirty="0">
                <a:latin typeface="Arial"/>
                <a:cs typeface="Arial"/>
              </a:rPr>
              <a:t>utilizando</a:t>
            </a:r>
            <a:r>
              <a:rPr sz="1723" b="1" spc="336" dirty="0">
                <a:latin typeface="Arial"/>
                <a:cs typeface="Arial"/>
              </a:rPr>
              <a:t> </a:t>
            </a:r>
            <a:r>
              <a:rPr sz="1723" b="1" spc="-5" dirty="0">
                <a:latin typeface="Arial"/>
                <a:cs typeface="Arial"/>
              </a:rPr>
              <a:t>una</a:t>
            </a:r>
            <a:endParaRPr sz="1723">
              <a:latin typeface="Arial"/>
              <a:cs typeface="Arial"/>
            </a:endParaRPr>
          </a:p>
        </p:txBody>
      </p:sp>
      <p:sp>
        <p:nvSpPr>
          <p:cNvPr id="21" name="object 21"/>
          <p:cNvSpPr txBox="1"/>
          <p:nvPr/>
        </p:nvSpPr>
        <p:spPr>
          <a:xfrm>
            <a:off x="7416123" y="4312536"/>
            <a:ext cx="2886579" cy="243656"/>
          </a:xfrm>
          <a:prstGeom prst="rect">
            <a:avLst/>
          </a:prstGeom>
          <a:solidFill>
            <a:srgbClr val="FFFF00"/>
          </a:solidFill>
        </p:spPr>
        <p:txBody>
          <a:bodyPr vert="horz" wrap="square" lIns="0" tIns="0" rIns="0" bIns="0" rtlCol="0">
            <a:spAutoFit/>
          </a:bodyPr>
          <a:lstStyle/>
          <a:p>
            <a:pPr>
              <a:lnSpc>
                <a:spcPts val="1945"/>
              </a:lnSpc>
            </a:pPr>
            <a:r>
              <a:rPr sz="1723" b="1" spc="-5" dirty="0">
                <a:latin typeface="Arial"/>
                <a:cs typeface="Arial"/>
              </a:rPr>
              <a:t>señal</a:t>
            </a:r>
            <a:r>
              <a:rPr sz="1723" b="1" spc="358" dirty="0">
                <a:latin typeface="Arial"/>
                <a:cs typeface="Arial"/>
              </a:rPr>
              <a:t> </a:t>
            </a:r>
            <a:r>
              <a:rPr sz="1723" b="1" spc="-5" dirty="0">
                <a:latin typeface="Arial"/>
                <a:cs typeface="Arial"/>
              </a:rPr>
              <a:t>similar</a:t>
            </a:r>
            <a:r>
              <a:rPr sz="1723" b="1" spc="376" dirty="0">
                <a:latin typeface="Arial"/>
                <a:cs typeface="Arial"/>
              </a:rPr>
              <a:t> </a:t>
            </a:r>
            <a:r>
              <a:rPr sz="1723" b="1" spc="-5" dirty="0">
                <a:latin typeface="Arial"/>
                <a:cs typeface="Arial"/>
              </a:rPr>
              <a:t>a</a:t>
            </a:r>
            <a:r>
              <a:rPr sz="1723" b="1" spc="370" dirty="0">
                <a:latin typeface="Arial"/>
                <a:cs typeface="Arial"/>
              </a:rPr>
              <a:t> </a:t>
            </a:r>
            <a:r>
              <a:rPr sz="1723" b="1" spc="-5" dirty="0">
                <a:latin typeface="Arial"/>
                <a:cs typeface="Arial"/>
              </a:rPr>
              <a:t>la</a:t>
            </a:r>
            <a:r>
              <a:rPr sz="1723" b="1" spc="367" dirty="0">
                <a:latin typeface="Arial"/>
                <a:cs typeface="Arial"/>
              </a:rPr>
              <a:t> </a:t>
            </a:r>
            <a:r>
              <a:rPr sz="1723" b="1" spc="-5" dirty="0">
                <a:latin typeface="Arial"/>
                <a:cs typeface="Arial"/>
              </a:rPr>
              <a:t>utilizada</a:t>
            </a:r>
            <a:endParaRPr sz="1723">
              <a:latin typeface="Arial"/>
              <a:cs typeface="Arial"/>
            </a:endParaRPr>
          </a:p>
        </p:txBody>
      </p:sp>
      <p:sp>
        <p:nvSpPr>
          <p:cNvPr id="22" name="object 22"/>
          <p:cNvSpPr txBox="1"/>
          <p:nvPr/>
        </p:nvSpPr>
        <p:spPr>
          <a:xfrm>
            <a:off x="2303244" y="4537336"/>
            <a:ext cx="1045111" cy="276184"/>
          </a:xfrm>
          <a:prstGeom prst="rect">
            <a:avLst/>
          </a:prstGeom>
        </p:spPr>
        <p:txBody>
          <a:bodyPr vert="horz" wrap="square" lIns="0" tIns="10940" rIns="0" bIns="0" rtlCol="0">
            <a:spAutoFit/>
          </a:bodyPr>
          <a:lstStyle/>
          <a:p>
            <a:pPr marL="11515">
              <a:spcBef>
                <a:spcPts val="86"/>
              </a:spcBef>
            </a:pPr>
            <a:r>
              <a:rPr sz="1723" b="1" spc="-5" dirty="0">
                <a:latin typeface="Arial"/>
                <a:cs typeface="Arial"/>
              </a:rPr>
              <a:t>cuando</a:t>
            </a:r>
            <a:r>
              <a:rPr sz="1723" b="1" spc="-50" dirty="0">
                <a:latin typeface="Arial"/>
                <a:cs typeface="Arial"/>
              </a:rPr>
              <a:t> </a:t>
            </a:r>
            <a:r>
              <a:rPr sz="1723" b="1" spc="-5" dirty="0">
                <a:latin typeface="Arial"/>
                <a:cs typeface="Arial"/>
              </a:rPr>
              <a:t>el</a:t>
            </a:r>
            <a:endParaRPr sz="1723">
              <a:latin typeface="Arial"/>
              <a:cs typeface="Arial"/>
            </a:endParaRPr>
          </a:p>
        </p:txBody>
      </p:sp>
      <p:sp>
        <p:nvSpPr>
          <p:cNvPr id="23" name="object 23"/>
          <p:cNvSpPr txBox="1"/>
          <p:nvPr/>
        </p:nvSpPr>
        <p:spPr>
          <a:xfrm>
            <a:off x="3398176" y="4564053"/>
            <a:ext cx="3551074" cy="243656"/>
          </a:xfrm>
          <a:prstGeom prst="rect">
            <a:avLst/>
          </a:prstGeom>
          <a:solidFill>
            <a:srgbClr val="FFFF00"/>
          </a:solidFill>
        </p:spPr>
        <p:txBody>
          <a:bodyPr vert="horz" wrap="square" lIns="0" tIns="0" rIns="0" bIns="0" rtlCol="0">
            <a:spAutoFit/>
          </a:bodyPr>
          <a:lstStyle/>
          <a:p>
            <a:pPr>
              <a:lnSpc>
                <a:spcPts val="1945"/>
              </a:lnSpc>
            </a:pPr>
            <a:r>
              <a:rPr sz="1723" b="1" spc="-5" dirty="0">
                <a:latin typeface="Arial"/>
                <a:cs typeface="Arial"/>
              </a:rPr>
              <a:t>equipo</a:t>
            </a:r>
            <a:r>
              <a:rPr sz="1723" b="1" spc="5" dirty="0">
                <a:latin typeface="Arial"/>
                <a:cs typeface="Arial"/>
              </a:rPr>
              <a:t> </a:t>
            </a:r>
            <a:r>
              <a:rPr sz="1723" b="1" spc="-5" dirty="0">
                <a:latin typeface="Arial"/>
                <a:cs typeface="Arial"/>
              </a:rPr>
              <a:t>se</a:t>
            </a:r>
            <a:r>
              <a:rPr sz="1723" b="1" dirty="0">
                <a:latin typeface="Arial"/>
                <a:cs typeface="Arial"/>
              </a:rPr>
              <a:t> </a:t>
            </a:r>
            <a:r>
              <a:rPr sz="1723" b="1" spc="-5" dirty="0">
                <a:latin typeface="Arial"/>
                <a:cs typeface="Arial"/>
              </a:rPr>
              <a:t>encuentra</a:t>
            </a:r>
            <a:r>
              <a:rPr sz="1723" b="1" dirty="0">
                <a:latin typeface="Arial"/>
                <a:cs typeface="Arial"/>
              </a:rPr>
              <a:t> </a:t>
            </a:r>
            <a:r>
              <a:rPr sz="1723" b="1" spc="-5" dirty="0">
                <a:latin typeface="Arial"/>
                <a:cs typeface="Arial"/>
              </a:rPr>
              <a:t>en</a:t>
            </a:r>
            <a:r>
              <a:rPr sz="1723" b="1" spc="9" dirty="0">
                <a:latin typeface="Arial"/>
                <a:cs typeface="Arial"/>
              </a:rPr>
              <a:t> </a:t>
            </a:r>
            <a:r>
              <a:rPr sz="1723" b="1" spc="-5" dirty="0">
                <a:latin typeface="Arial"/>
                <a:cs typeface="Arial"/>
              </a:rPr>
              <a:t>operación</a:t>
            </a:r>
            <a:endParaRPr sz="1723">
              <a:latin typeface="Arial"/>
              <a:cs typeface="Arial"/>
            </a:endParaRPr>
          </a:p>
        </p:txBody>
      </p:sp>
      <p:sp>
        <p:nvSpPr>
          <p:cNvPr id="24" name="object 24"/>
          <p:cNvSpPr txBox="1"/>
          <p:nvPr/>
        </p:nvSpPr>
        <p:spPr>
          <a:xfrm>
            <a:off x="6937502" y="4537336"/>
            <a:ext cx="84070" cy="276184"/>
          </a:xfrm>
          <a:prstGeom prst="rect">
            <a:avLst/>
          </a:prstGeom>
        </p:spPr>
        <p:txBody>
          <a:bodyPr vert="horz" wrap="square" lIns="0" tIns="10940" rIns="0" bIns="0" rtlCol="0">
            <a:spAutoFit/>
          </a:bodyPr>
          <a:lstStyle/>
          <a:p>
            <a:pPr marL="11515">
              <a:spcBef>
                <a:spcPts val="86"/>
              </a:spcBef>
            </a:pPr>
            <a:r>
              <a:rPr sz="1723" b="1" spc="-5" dirty="0">
                <a:latin typeface="Arial"/>
                <a:cs typeface="Arial"/>
              </a:rPr>
              <a:t>.</a:t>
            </a:r>
            <a:endParaRPr sz="1723">
              <a:latin typeface="Arial"/>
              <a:cs typeface="Arial"/>
            </a:endParaRPr>
          </a:p>
        </p:txBody>
      </p:sp>
      <p:sp>
        <p:nvSpPr>
          <p:cNvPr id="25" name="object 25"/>
          <p:cNvSpPr txBox="1"/>
          <p:nvPr/>
        </p:nvSpPr>
        <p:spPr>
          <a:xfrm>
            <a:off x="1899894" y="4815571"/>
            <a:ext cx="1277166" cy="243656"/>
          </a:xfrm>
          <a:prstGeom prst="rect">
            <a:avLst/>
          </a:prstGeom>
          <a:solidFill>
            <a:srgbClr val="00FF00"/>
          </a:solidFill>
        </p:spPr>
        <p:txBody>
          <a:bodyPr vert="horz" wrap="square" lIns="0" tIns="0" rIns="0" bIns="0" rtlCol="0">
            <a:spAutoFit/>
          </a:bodyPr>
          <a:lstStyle/>
          <a:p>
            <a:pPr>
              <a:lnSpc>
                <a:spcPts val="1945"/>
              </a:lnSpc>
            </a:pPr>
            <a:r>
              <a:rPr sz="1723" b="1" spc="-5" dirty="0">
                <a:latin typeface="Arial"/>
                <a:cs typeface="Arial"/>
              </a:rPr>
              <a:t>De</a:t>
            </a:r>
            <a:r>
              <a:rPr sz="1723" b="1" spc="14" dirty="0">
                <a:latin typeface="Arial"/>
                <a:cs typeface="Arial"/>
              </a:rPr>
              <a:t>s</a:t>
            </a:r>
            <a:r>
              <a:rPr sz="1723" b="1" spc="-36" dirty="0">
                <a:latin typeface="Arial"/>
                <a:cs typeface="Arial"/>
              </a:rPr>
              <a:t>v</a:t>
            </a:r>
            <a:r>
              <a:rPr sz="1723" b="1" spc="-5" dirty="0">
                <a:latin typeface="Arial"/>
                <a:cs typeface="Arial"/>
              </a:rPr>
              <a:t>e</a:t>
            </a:r>
            <a:r>
              <a:rPr sz="1723" b="1" dirty="0">
                <a:latin typeface="Arial"/>
                <a:cs typeface="Arial"/>
              </a:rPr>
              <a:t>n</a:t>
            </a:r>
            <a:r>
              <a:rPr sz="1723" b="1" spc="-5" dirty="0">
                <a:latin typeface="Arial"/>
                <a:cs typeface="Arial"/>
              </a:rPr>
              <a:t>tajas</a:t>
            </a:r>
            <a:endParaRPr sz="1723">
              <a:latin typeface="Arial"/>
              <a:cs typeface="Arial"/>
            </a:endParaRPr>
          </a:p>
        </p:txBody>
      </p:sp>
      <p:sp>
        <p:nvSpPr>
          <p:cNvPr id="26" name="object 26"/>
          <p:cNvSpPr txBox="1"/>
          <p:nvPr/>
        </p:nvSpPr>
        <p:spPr>
          <a:xfrm>
            <a:off x="2095673" y="5040717"/>
            <a:ext cx="194626" cy="276184"/>
          </a:xfrm>
          <a:prstGeom prst="rect">
            <a:avLst/>
          </a:prstGeom>
        </p:spPr>
        <p:txBody>
          <a:bodyPr vert="horz" wrap="square" lIns="0" tIns="10940" rIns="0" bIns="0" rtlCol="0">
            <a:spAutoFit/>
          </a:bodyPr>
          <a:lstStyle/>
          <a:p>
            <a:pPr marL="11515">
              <a:spcBef>
                <a:spcPts val="86"/>
              </a:spcBef>
            </a:pPr>
            <a:r>
              <a:rPr sz="1723" spc="-5" dirty="0">
                <a:latin typeface="Wingdings"/>
                <a:cs typeface="Wingdings"/>
              </a:rPr>
              <a:t></a:t>
            </a:r>
            <a:endParaRPr sz="1723">
              <a:latin typeface="Wingdings"/>
              <a:cs typeface="Wingdings"/>
            </a:endParaRPr>
          </a:p>
        </p:txBody>
      </p:sp>
      <p:sp>
        <p:nvSpPr>
          <p:cNvPr id="27" name="object 27"/>
          <p:cNvSpPr txBox="1"/>
          <p:nvPr/>
        </p:nvSpPr>
        <p:spPr>
          <a:xfrm>
            <a:off x="2314761" y="5067158"/>
            <a:ext cx="1806343" cy="243656"/>
          </a:xfrm>
          <a:prstGeom prst="rect">
            <a:avLst/>
          </a:prstGeom>
          <a:solidFill>
            <a:srgbClr val="FFFF00"/>
          </a:solidFill>
        </p:spPr>
        <p:txBody>
          <a:bodyPr vert="horz" wrap="square" lIns="0" tIns="0" rIns="0" bIns="0" rtlCol="0">
            <a:spAutoFit/>
          </a:bodyPr>
          <a:lstStyle/>
          <a:p>
            <a:pPr>
              <a:lnSpc>
                <a:spcPts val="1945"/>
              </a:lnSpc>
            </a:pPr>
            <a:r>
              <a:rPr sz="1723" b="1" spc="-5" dirty="0">
                <a:latin typeface="Arial"/>
                <a:cs typeface="Arial"/>
              </a:rPr>
              <a:t>Algunas</a:t>
            </a:r>
            <a:r>
              <a:rPr sz="1723" b="1" spc="218" dirty="0">
                <a:latin typeface="Arial"/>
                <a:cs typeface="Arial"/>
              </a:rPr>
              <a:t> </a:t>
            </a:r>
            <a:r>
              <a:rPr sz="1723" b="1" spc="-5" dirty="0">
                <a:latin typeface="Arial"/>
                <a:cs typeface="Arial"/>
              </a:rPr>
              <a:t>pruebas</a:t>
            </a:r>
            <a:endParaRPr sz="1723">
              <a:latin typeface="Arial"/>
              <a:cs typeface="Arial"/>
            </a:endParaRPr>
          </a:p>
        </p:txBody>
      </p:sp>
      <p:sp>
        <p:nvSpPr>
          <p:cNvPr id="28" name="object 28"/>
          <p:cNvSpPr txBox="1"/>
          <p:nvPr/>
        </p:nvSpPr>
        <p:spPr>
          <a:xfrm>
            <a:off x="4200636" y="5040717"/>
            <a:ext cx="6103101" cy="276184"/>
          </a:xfrm>
          <a:prstGeom prst="rect">
            <a:avLst/>
          </a:prstGeom>
        </p:spPr>
        <p:txBody>
          <a:bodyPr vert="horz" wrap="square" lIns="0" tIns="10940" rIns="0" bIns="0" rtlCol="0">
            <a:spAutoFit/>
          </a:bodyPr>
          <a:lstStyle/>
          <a:p>
            <a:pPr marL="11515">
              <a:spcBef>
                <a:spcPts val="86"/>
              </a:spcBef>
            </a:pPr>
            <a:r>
              <a:rPr sz="1723" b="1" spc="-5" dirty="0">
                <a:latin typeface="Arial"/>
                <a:cs typeface="Arial"/>
              </a:rPr>
              <a:t>en</a:t>
            </a:r>
            <a:r>
              <a:rPr sz="1723" b="1" spc="245" dirty="0">
                <a:latin typeface="Arial"/>
                <a:cs typeface="Arial"/>
              </a:rPr>
              <a:t> </a:t>
            </a:r>
            <a:r>
              <a:rPr sz="1723" b="1" spc="-5" dirty="0">
                <a:latin typeface="Arial"/>
                <a:cs typeface="Arial"/>
              </a:rPr>
              <a:t>corriente</a:t>
            </a:r>
            <a:r>
              <a:rPr sz="1723" b="1" spc="240" dirty="0">
                <a:latin typeface="Arial"/>
                <a:cs typeface="Arial"/>
              </a:rPr>
              <a:t> </a:t>
            </a:r>
            <a:r>
              <a:rPr sz="1723" b="1" spc="-5" dirty="0">
                <a:latin typeface="Arial"/>
                <a:cs typeface="Arial"/>
              </a:rPr>
              <a:t>alterna</a:t>
            </a:r>
            <a:r>
              <a:rPr sz="1723" b="1" spc="245" dirty="0">
                <a:latin typeface="Arial"/>
                <a:cs typeface="Arial"/>
              </a:rPr>
              <a:t> </a:t>
            </a:r>
            <a:r>
              <a:rPr sz="1723" b="1" spc="-5" dirty="0">
                <a:latin typeface="Arial"/>
                <a:cs typeface="Arial"/>
              </a:rPr>
              <a:t>como</a:t>
            </a:r>
            <a:r>
              <a:rPr sz="1723" b="1" spc="240" dirty="0">
                <a:latin typeface="Arial"/>
                <a:cs typeface="Arial"/>
              </a:rPr>
              <a:t> </a:t>
            </a:r>
            <a:r>
              <a:rPr sz="1723" b="1" spc="-5" dirty="0">
                <a:latin typeface="Arial"/>
                <a:cs typeface="Arial"/>
              </a:rPr>
              <a:t>Hi</a:t>
            </a:r>
            <a:r>
              <a:rPr sz="1723" b="1" spc="240" dirty="0">
                <a:latin typeface="Arial"/>
                <a:cs typeface="Arial"/>
              </a:rPr>
              <a:t> </a:t>
            </a:r>
            <a:r>
              <a:rPr sz="1723" b="1" spc="-5" dirty="0">
                <a:latin typeface="Arial"/>
                <a:cs typeface="Arial"/>
              </a:rPr>
              <a:t>Pot</a:t>
            </a:r>
            <a:r>
              <a:rPr sz="1723" b="1" spc="253" dirty="0">
                <a:latin typeface="Arial"/>
                <a:cs typeface="Arial"/>
              </a:rPr>
              <a:t> </a:t>
            </a:r>
            <a:r>
              <a:rPr sz="1723" b="1" spc="-5" dirty="0">
                <a:latin typeface="Arial"/>
                <a:cs typeface="Arial"/>
              </a:rPr>
              <a:t>AC</a:t>
            </a:r>
            <a:r>
              <a:rPr sz="1723" b="1" spc="249" dirty="0">
                <a:latin typeface="Arial"/>
                <a:cs typeface="Arial"/>
              </a:rPr>
              <a:t> </a:t>
            </a:r>
            <a:r>
              <a:rPr sz="1723" b="1" spc="-5" dirty="0">
                <a:latin typeface="Arial"/>
                <a:cs typeface="Arial"/>
              </a:rPr>
              <a:t>y</a:t>
            </a:r>
            <a:r>
              <a:rPr sz="1723" b="1" spc="227" dirty="0">
                <a:latin typeface="Arial"/>
                <a:cs typeface="Arial"/>
              </a:rPr>
              <a:t> </a:t>
            </a:r>
            <a:r>
              <a:rPr sz="1723" b="1" spc="-5" dirty="0">
                <a:latin typeface="Arial"/>
                <a:cs typeface="Arial"/>
              </a:rPr>
              <a:t>VLF</a:t>
            </a:r>
            <a:r>
              <a:rPr sz="1723" b="1" spc="281" dirty="0">
                <a:latin typeface="Arial"/>
                <a:cs typeface="Arial"/>
              </a:rPr>
              <a:t> </a:t>
            </a:r>
            <a:r>
              <a:rPr sz="1723" b="1" spc="-5" dirty="0">
                <a:latin typeface="Arial"/>
                <a:cs typeface="Arial"/>
              </a:rPr>
              <a:t>pudieran</a:t>
            </a:r>
            <a:r>
              <a:rPr sz="1723" b="1" spc="240" dirty="0">
                <a:latin typeface="Arial"/>
                <a:cs typeface="Arial"/>
              </a:rPr>
              <a:t> </a:t>
            </a:r>
            <a:r>
              <a:rPr sz="1723" b="1" spc="-5" dirty="0">
                <a:latin typeface="Arial"/>
                <a:cs typeface="Arial"/>
              </a:rPr>
              <a:t>ser</a:t>
            </a:r>
            <a:endParaRPr sz="1723">
              <a:latin typeface="Arial"/>
              <a:cs typeface="Arial"/>
            </a:endParaRPr>
          </a:p>
        </p:txBody>
      </p:sp>
      <p:sp>
        <p:nvSpPr>
          <p:cNvPr id="29" name="object 29"/>
          <p:cNvSpPr txBox="1"/>
          <p:nvPr/>
        </p:nvSpPr>
        <p:spPr>
          <a:xfrm>
            <a:off x="2314762" y="5318953"/>
            <a:ext cx="1288106" cy="243656"/>
          </a:xfrm>
          <a:prstGeom prst="rect">
            <a:avLst/>
          </a:prstGeom>
          <a:solidFill>
            <a:srgbClr val="FFFF00"/>
          </a:solidFill>
        </p:spPr>
        <p:txBody>
          <a:bodyPr vert="horz" wrap="square" lIns="0" tIns="0" rIns="0" bIns="0" rtlCol="0">
            <a:spAutoFit/>
          </a:bodyPr>
          <a:lstStyle/>
          <a:p>
            <a:pPr>
              <a:lnSpc>
                <a:spcPts val="1945"/>
              </a:lnSpc>
            </a:pPr>
            <a:r>
              <a:rPr sz="1723" b="1" spc="-5" dirty="0">
                <a:latin typeface="Arial"/>
                <a:cs typeface="Arial"/>
              </a:rPr>
              <a:t>d</a:t>
            </a:r>
            <a:r>
              <a:rPr sz="1723" b="1" dirty="0">
                <a:latin typeface="Arial"/>
                <a:cs typeface="Arial"/>
              </a:rPr>
              <a:t>e</a:t>
            </a:r>
            <a:r>
              <a:rPr sz="1723" b="1" spc="-5" dirty="0">
                <a:latin typeface="Arial"/>
                <a:cs typeface="Arial"/>
              </a:rPr>
              <a:t>struct</a:t>
            </a:r>
            <a:r>
              <a:rPr sz="1723" b="1" spc="14" dirty="0">
                <a:latin typeface="Arial"/>
                <a:cs typeface="Arial"/>
              </a:rPr>
              <a:t>i</a:t>
            </a:r>
            <a:r>
              <a:rPr sz="1723" b="1" spc="-36" dirty="0">
                <a:latin typeface="Arial"/>
                <a:cs typeface="Arial"/>
              </a:rPr>
              <a:t>v</a:t>
            </a:r>
            <a:r>
              <a:rPr sz="1723" b="1" spc="-5" dirty="0">
                <a:latin typeface="Arial"/>
                <a:cs typeface="Arial"/>
              </a:rPr>
              <a:t>as</a:t>
            </a:r>
            <a:endParaRPr sz="1723">
              <a:latin typeface="Arial"/>
              <a:cs typeface="Arial"/>
            </a:endParaRPr>
          </a:p>
        </p:txBody>
      </p:sp>
      <p:sp>
        <p:nvSpPr>
          <p:cNvPr id="30" name="object 30"/>
          <p:cNvSpPr txBox="1"/>
          <p:nvPr/>
        </p:nvSpPr>
        <p:spPr>
          <a:xfrm>
            <a:off x="3591190" y="5292234"/>
            <a:ext cx="84070" cy="276184"/>
          </a:xfrm>
          <a:prstGeom prst="rect">
            <a:avLst/>
          </a:prstGeom>
        </p:spPr>
        <p:txBody>
          <a:bodyPr vert="horz" wrap="square" lIns="0" tIns="10940" rIns="0" bIns="0" rtlCol="0">
            <a:spAutoFit/>
          </a:bodyPr>
          <a:lstStyle/>
          <a:p>
            <a:pPr marL="11515">
              <a:spcBef>
                <a:spcPts val="86"/>
              </a:spcBef>
            </a:pPr>
            <a:r>
              <a:rPr sz="1723" b="1" spc="-5" dirty="0">
                <a:latin typeface="Arial"/>
                <a:cs typeface="Arial"/>
              </a:rPr>
              <a:t>.</a:t>
            </a:r>
            <a:endParaRPr sz="1723">
              <a:latin typeface="Arial"/>
              <a:cs typeface="Arial"/>
            </a:endParaRPr>
          </a:p>
        </p:txBody>
      </p:sp>
      <p:sp>
        <p:nvSpPr>
          <p:cNvPr id="31" name="object 31"/>
          <p:cNvSpPr/>
          <p:nvPr/>
        </p:nvSpPr>
        <p:spPr>
          <a:xfrm>
            <a:off x="7300038" y="5570425"/>
            <a:ext cx="658161" cy="251633"/>
          </a:xfrm>
          <a:custGeom>
            <a:avLst/>
            <a:gdLst/>
            <a:ahLst/>
            <a:cxnLst/>
            <a:rect l="l" t="t" r="r" b="b"/>
            <a:pathLst>
              <a:path w="725804" h="277495">
                <a:moveTo>
                  <a:pt x="725424" y="0"/>
                </a:moveTo>
                <a:lnTo>
                  <a:pt x="0" y="0"/>
                </a:lnTo>
                <a:lnTo>
                  <a:pt x="0" y="277368"/>
                </a:lnTo>
                <a:lnTo>
                  <a:pt x="725424" y="277368"/>
                </a:lnTo>
                <a:lnTo>
                  <a:pt x="725424" y="0"/>
                </a:lnTo>
                <a:close/>
              </a:path>
            </a:pathLst>
          </a:custGeom>
          <a:solidFill>
            <a:srgbClr val="FFFF00"/>
          </a:solidFill>
        </p:spPr>
        <p:txBody>
          <a:bodyPr wrap="square" lIns="0" tIns="0" rIns="0" bIns="0" rtlCol="0"/>
          <a:lstStyle/>
          <a:p>
            <a:endParaRPr sz="1632"/>
          </a:p>
        </p:txBody>
      </p:sp>
      <p:sp>
        <p:nvSpPr>
          <p:cNvPr id="32" name="object 32"/>
          <p:cNvSpPr txBox="1"/>
          <p:nvPr/>
        </p:nvSpPr>
        <p:spPr>
          <a:xfrm>
            <a:off x="2095672" y="5543706"/>
            <a:ext cx="437046" cy="276184"/>
          </a:xfrm>
          <a:prstGeom prst="rect">
            <a:avLst/>
          </a:prstGeom>
        </p:spPr>
        <p:txBody>
          <a:bodyPr vert="horz" wrap="square" lIns="0" tIns="10940" rIns="0" bIns="0" rtlCol="0">
            <a:spAutoFit/>
          </a:bodyPr>
          <a:lstStyle/>
          <a:p>
            <a:pPr marL="218791" indent="-207851">
              <a:spcBef>
                <a:spcPts val="86"/>
              </a:spcBef>
              <a:buFont typeface="Wingdings"/>
              <a:buChar char=""/>
              <a:tabLst>
                <a:tab pos="219367" algn="l"/>
              </a:tabLst>
            </a:pPr>
            <a:r>
              <a:rPr sz="1723" b="1" spc="-5" dirty="0">
                <a:latin typeface="Arial"/>
                <a:cs typeface="Arial"/>
              </a:rPr>
              <a:t>El</a:t>
            </a:r>
            <a:endParaRPr sz="1723">
              <a:latin typeface="Arial"/>
              <a:cs typeface="Arial"/>
            </a:endParaRPr>
          </a:p>
        </p:txBody>
      </p:sp>
      <p:sp>
        <p:nvSpPr>
          <p:cNvPr id="35" name="object 35"/>
          <p:cNvSpPr txBox="1"/>
          <p:nvPr/>
        </p:nvSpPr>
        <p:spPr>
          <a:xfrm>
            <a:off x="10127881" y="6151770"/>
            <a:ext cx="210750" cy="256480"/>
          </a:xfrm>
          <a:prstGeom prst="rect">
            <a:avLst/>
          </a:prstGeom>
        </p:spPr>
        <p:txBody>
          <a:bodyPr vert="horz" wrap="square" lIns="0" tIns="0" rIns="0" bIns="0" rtlCol="0">
            <a:spAutoFit/>
          </a:bodyPr>
          <a:lstStyle/>
          <a:p>
            <a:pPr marL="34546">
              <a:lnSpc>
                <a:spcPts val="1043"/>
              </a:lnSpc>
            </a:pPr>
            <a:fld id="{81D60167-4931-47E6-BA6A-407CBD079E47}" type="slidenum">
              <a:rPr sz="997" dirty="0">
                <a:latin typeface="Calibri"/>
                <a:cs typeface="Calibri"/>
              </a:rPr>
              <a:pPr marL="34546">
                <a:lnSpc>
                  <a:spcPts val="1043"/>
                </a:lnSpc>
              </a:pPr>
              <a:t>9</a:t>
            </a:fld>
            <a:endParaRPr sz="997">
              <a:latin typeface="Calibri"/>
              <a:cs typeface="Calibri"/>
            </a:endParaRPr>
          </a:p>
        </p:txBody>
      </p:sp>
      <p:sp>
        <p:nvSpPr>
          <p:cNvPr id="33" name="object 33"/>
          <p:cNvSpPr txBox="1"/>
          <p:nvPr/>
        </p:nvSpPr>
        <p:spPr>
          <a:xfrm>
            <a:off x="2581433" y="5570424"/>
            <a:ext cx="2166230" cy="243656"/>
          </a:xfrm>
          <a:prstGeom prst="rect">
            <a:avLst/>
          </a:prstGeom>
          <a:solidFill>
            <a:srgbClr val="FFFF00"/>
          </a:solidFill>
        </p:spPr>
        <p:txBody>
          <a:bodyPr vert="horz" wrap="square" lIns="0" tIns="0" rIns="0" bIns="0" rtlCol="0">
            <a:spAutoFit/>
          </a:bodyPr>
          <a:lstStyle/>
          <a:p>
            <a:pPr>
              <a:lnSpc>
                <a:spcPts val="1945"/>
              </a:lnSpc>
            </a:pPr>
            <a:r>
              <a:rPr sz="1723" b="1" spc="-5" dirty="0">
                <a:latin typeface="Arial"/>
                <a:cs typeface="Arial"/>
              </a:rPr>
              <a:t>tiempo</a:t>
            </a:r>
            <a:r>
              <a:rPr sz="1723" b="1" dirty="0">
                <a:latin typeface="Arial"/>
                <a:cs typeface="Arial"/>
              </a:rPr>
              <a:t> </a:t>
            </a:r>
            <a:r>
              <a:rPr sz="1723" b="1" spc="-5" dirty="0">
                <a:latin typeface="Arial"/>
                <a:cs typeface="Arial"/>
              </a:rPr>
              <a:t>de</a:t>
            </a:r>
            <a:r>
              <a:rPr sz="1723" b="1" spc="5" dirty="0">
                <a:latin typeface="Arial"/>
                <a:cs typeface="Arial"/>
              </a:rPr>
              <a:t> </a:t>
            </a:r>
            <a:r>
              <a:rPr sz="1723" b="1" spc="-5" dirty="0">
                <a:latin typeface="Arial"/>
                <a:cs typeface="Arial"/>
              </a:rPr>
              <a:t>aplicación</a:t>
            </a:r>
            <a:endParaRPr sz="1723">
              <a:latin typeface="Arial"/>
              <a:cs typeface="Arial"/>
            </a:endParaRPr>
          </a:p>
        </p:txBody>
      </p:sp>
      <p:sp>
        <p:nvSpPr>
          <p:cNvPr id="34" name="object 34"/>
          <p:cNvSpPr txBox="1"/>
          <p:nvPr/>
        </p:nvSpPr>
        <p:spPr>
          <a:xfrm>
            <a:off x="4796608" y="5543706"/>
            <a:ext cx="3233797" cy="276184"/>
          </a:xfrm>
          <a:prstGeom prst="rect">
            <a:avLst/>
          </a:prstGeom>
        </p:spPr>
        <p:txBody>
          <a:bodyPr vert="horz" wrap="square" lIns="0" tIns="10940" rIns="0" bIns="0" rtlCol="0">
            <a:spAutoFit/>
          </a:bodyPr>
          <a:lstStyle/>
          <a:p>
            <a:pPr marL="11515">
              <a:spcBef>
                <a:spcPts val="86"/>
              </a:spcBef>
            </a:pPr>
            <a:r>
              <a:rPr sz="1723" b="1" spc="-5" dirty="0">
                <a:latin typeface="Arial"/>
                <a:cs typeface="Arial"/>
              </a:rPr>
              <a:t>de</a:t>
            </a:r>
            <a:r>
              <a:rPr sz="1723" b="1" spc="-14" dirty="0">
                <a:latin typeface="Arial"/>
                <a:cs typeface="Arial"/>
              </a:rPr>
              <a:t> </a:t>
            </a:r>
            <a:r>
              <a:rPr sz="1723" b="1" spc="-5" dirty="0">
                <a:latin typeface="Arial"/>
                <a:cs typeface="Arial"/>
              </a:rPr>
              <a:t>la</a:t>
            </a:r>
            <a:r>
              <a:rPr sz="1723" b="1" spc="-9" dirty="0">
                <a:latin typeface="Arial"/>
                <a:cs typeface="Arial"/>
              </a:rPr>
              <a:t> </a:t>
            </a:r>
            <a:r>
              <a:rPr sz="1723" b="1" spc="-5" dirty="0">
                <a:latin typeface="Arial"/>
                <a:cs typeface="Arial"/>
              </a:rPr>
              <a:t>tensión</a:t>
            </a:r>
            <a:r>
              <a:rPr sz="1723" b="1" spc="-9" dirty="0">
                <a:latin typeface="Arial"/>
                <a:cs typeface="Arial"/>
              </a:rPr>
              <a:t> </a:t>
            </a:r>
            <a:r>
              <a:rPr sz="1723" b="1" spc="-5" dirty="0">
                <a:latin typeface="Arial"/>
                <a:cs typeface="Arial"/>
              </a:rPr>
              <a:t>puede</a:t>
            </a:r>
            <a:r>
              <a:rPr sz="1723" b="1" spc="-9" dirty="0">
                <a:latin typeface="Arial"/>
                <a:cs typeface="Arial"/>
              </a:rPr>
              <a:t> </a:t>
            </a:r>
            <a:r>
              <a:rPr sz="1723" b="1" spc="-5" dirty="0">
                <a:latin typeface="Arial"/>
                <a:cs typeface="Arial"/>
              </a:rPr>
              <a:t>ser</a:t>
            </a:r>
            <a:r>
              <a:rPr sz="1723" b="1" spc="5" dirty="0">
                <a:latin typeface="Arial"/>
                <a:cs typeface="Arial"/>
              </a:rPr>
              <a:t> </a:t>
            </a:r>
            <a:r>
              <a:rPr sz="1723" b="1" dirty="0">
                <a:latin typeface="Arial"/>
                <a:cs typeface="Arial"/>
              </a:rPr>
              <a:t>crítico.</a:t>
            </a:r>
            <a:endParaRPr sz="1723">
              <a:latin typeface="Arial"/>
              <a:cs typeface="Arial"/>
            </a:endParaRPr>
          </a:p>
        </p:txBody>
      </p:sp>
    </p:spTree>
    <p:extLst>
      <p:ext uri="{BB962C8B-B14F-4D97-AF65-F5344CB8AC3E}">
        <p14:creationId xmlns:p14="http://schemas.microsoft.com/office/powerpoint/2010/main" xmlns="" val="16591492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24154" y="433518"/>
            <a:ext cx="10677243" cy="1119623"/>
          </a:xfrm>
          <a:prstGeom prst="rect">
            <a:avLst/>
          </a:prstGeom>
        </p:spPr>
        <p:txBody>
          <a:bodyPr vert="horz" wrap="square" lIns="0" tIns="11515" rIns="0" bIns="0" rtlCol="0" anchor="ctr">
            <a:spAutoFit/>
          </a:bodyPr>
          <a:lstStyle/>
          <a:p>
            <a:pPr marL="1790059">
              <a:spcBef>
                <a:spcPts val="91"/>
              </a:spcBef>
            </a:pPr>
            <a:r>
              <a:rPr lang="es-ES" sz="3600" dirty="0" smtClean="0">
                <a:solidFill>
                  <a:srgbClr val="0070C0"/>
                </a:solidFill>
                <a:effectLst>
                  <a:outerShdw blurRad="38100" dist="38100" dir="2700000" algn="tl">
                    <a:srgbClr val="000000">
                      <a:alpha val="43137"/>
                    </a:srgbClr>
                  </a:outerShdw>
                </a:effectLst>
              </a:rPr>
              <a:t>Ensayos de Transformadores de Potencia</a:t>
            </a:r>
            <a:r>
              <a:rPr lang="es-ES" dirty="0" smtClean="0">
                <a:solidFill>
                  <a:srgbClr val="0070C0"/>
                </a:solidFill>
                <a:effectLst>
                  <a:outerShdw blurRad="38100" dist="38100" dir="2700000" algn="tl">
                    <a:srgbClr val="000000">
                      <a:alpha val="43137"/>
                    </a:srgbClr>
                  </a:outerShdw>
                </a:effectLst>
              </a:rPr>
              <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1963464" y="1023449"/>
            <a:ext cx="8265301"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sz="1632"/>
          </a:p>
        </p:txBody>
      </p:sp>
      <p:sp>
        <p:nvSpPr>
          <p:cNvPr id="4" name="object 4"/>
          <p:cNvSpPr/>
          <p:nvPr/>
        </p:nvSpPr>
        <p:spPr>
          <a:xfrm>
            <a:off x="1899895" y="6431952"/>
            <a:ext cx="8325762"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sz="1632"/>
          </a:p>
        </p:txBody>
      </p:sp>
      <p:sp>
        <p:nvSpPr>
          <p:cNvPr id="6" name="object 6"/>
          <p:cNvSpPr txBox="1"/>
          <p:nvPr/>
        </p:nvSpPr>
        <p:spPr>
          <a:xfrm>
            <a:off x="1899895" y="1040850"/>
            <a:ext cx="3005197" cy="243656"/>
          </a:xfrm>
          <a:prstGeom prst="rect">
            <a:avLst/>
          </a:prstGeom>
          <a:solidFill>
            <a:srgbClr val="00FF00"/>
          </a:solidFill>
        </p:spPr>
        <p:txBody>
          <a:bodyPr vert="horz" wrap="square" lIns="0" tIns="0" rIns="0" bIns="0" rtlCol="0">
            <a:spAutoFit/>
          </a:bodyPr>
          <a:lstStyle/>
          <a:p>
            <a:pPr>
              <a:lnSpc>
                <a:spcPts val="1945"/>
              </a:lnSpc>
            </a:pPr>
            <a:r>
              <a:rPr sz="1723" b="1" spc="-5" dirty="0">
                <a:latin typeface="Arial"/>
                <a:cs typeface="Arial"/>
              </a:rPr>
              <a:t>3.3</a:t>
            </a:r>
            <a:r>
              <a:rPr sz="1723" b="1" spc="9" dirty="0">
                <a:latin typeface="Arial"/>
                <a:cs typeface="Arial"/>
              </a:rPr>
              <a:t> </a:t>
            </a:r>
            <a:r>
              <a:rPr sz="1723" b="1" spc="-5" dirty="0">
                <a:latin typeface="Arial"/>
                <a:cs typeface="Arial"/>
              </a:rPr>
              <a:t>Las</a:t>
            </a:r>
            <a:r>
              <a:rPr sz="1723" b="1" spc="5" dirty="0">
                <a:latin typeface="Arial"/>
                <a:cs typeface="Arial"/>
              </a:rPr>
              <a:t> </a:t>
            </a:r>
            <a:r>
              <a:rPr sz="1723" b="1" spc="-5" dirty="0">
                <a:latin typeface="Arial"/>
                <a:cs typeface="Arial"/>
              </a:rPr>
              <a:t>pruebas</a:t>
            </a:r>
            <a:r>
              <a:rPr sz="1723" b="1" spc="5" dirty="0">
                <a:latin typeface="Arial"/>
                <a:cs typeface="Arial"/>
              </a:rPr>
              <a:t> </a:t>
            </a:r>
            <a:r>
              <a:rPr sz="1723" b="1" spc="-5" dirty="0">
                <a:latin typeface="Arial"/>
                <a:cs typeface="Arial"/>
              </a:rPr>
              <a:t>destructivas</a:t>
            </a:r>
            <a:endParaRPr sz="1723">
              <a:latin typeface="Arial"/>
              <a:cs typeface="Arial"/>
            </a:endParaRPr>
          </a:p>
        </p:txBody>
      </p:sp>
      <p:sp>
        <p:nvSpPr>
          <p:cNvPr id="20" name="object 20"/>
          <p:cNvSpPr txBox="1"/>
          <p:nvPr/>
        </p:nvSpPr>
        <p:spPr>
          <a:xfrm>
            <a:off x="10127881" y="6151770"/>
            <a:ext cx="210750" cy="256480"/>
          </a:xfrm>
          <a:prstGeom prst="rect">
            <a:avLst/>
          </a:prstGeom>
        </p:spPr>
        <p:txBody>
          <a:bodyPr vert="horz" wrap="square" lIns="0" tIns="0" rIns="0" bIns="0" rtlCol="0">
            <a:spAutoFit/>
          </a:bodyPr>
          <a:lstStyle/>
          <a:p>
            <a:pPr marL="34546">
              <a:lnSpc>
                <a:spcPts val="1043"/>
              </a:lnSpc>
            </a:pPr>
            <a:fld id="{81D60167-4931-47E6-BA6A-407CBD079E47}" type="slidenum">
              <a:rPr sz="997" dirty="0">
                <a:latin typeface="Calibri"/>
                <a:cs typeface="Calibri"/>
              </a:rPr>
              <a:pPr marL="34546">
                <a:lnSpc>
                  <a:spcPts val="1043"/>
                </a:lnSpc>
              </a:pPr>
              <a:t>10</a:t>
            </a:fld>
            <a:endParaRPr sz="997">
              <a:latin typeface="Calibri"/>
              <a:cs typeface="Calibri"/>
            </a:endParaRPr>
          </a:p>
        </p:txBody>
      </p:sp>
      <p:sp>
        <p:nvSpPr>
          <p:cNvPr id="7" name="object 7"/>
          <p:cNvSpPr txBox="1"/>
          <p:nvPr/>
        </p:nvSpPr>
        <p:spPr>
          <a:xfrm>
            <a:off x="2107189" y="1543886"/>
            <a:ext cx="207871" cy="243656"/>
          </a:xfrm>
          <a:prstGeom prst="rect">
            <a:avLst/>
          </a:prstGeom>
          <a:solidFill>
            <a:srgbClr val="FFFF00"/>
          </a:solidFill>
        </p:spPr>
        <p:txBody>
          <a:bodyPr vert="horz" wrap="square" lIns="0" tIns="0" rIns="0" bIns="0" rtlCol="0">
            <a:spAutoFit/>
          </a:bodyPr>
          <a:lstStyle/>
          <a:p>
            <a:pPr>
              <a:lnSpc>
                <a:spcPts val="1945"/>
              </a:lnSpc>
            </a:pPr>
            <a:r>
              <a:rPr sz="1723" spc="-5" dirty="0">
                <a:latin typeface="Wingdings"/>
                <a:cs typeface="Wingdings"/>
              </a:rPr>
              <a:t></a:t>
            </a:r>
            <a:endParaRPr sz="1723">
              <a:latin typeface="Wingdings"/>
              <a:cs typeface="Wingdings"/>
            </a:endParaRPr>
          </a:p>
        </p:txBody>
      </p:sp>
      <p:sp>
        <p:nvSpPr>
          <p:cNvPr id="8" name="object 8"/>
          <p:cNvSpPr txBox="1"/>
          <p:nvPr/>
        </p:nvSpPr>
        <p:spPr>
          <a:xfrm>
            <a:off x="2303243" y="1517167"/>
            <a:ext cx="5897535" cy="276184"/>
          </a:xfrm>
          <a:prstGeom prst="rect">
            <a:avLst/>
          </a:prstGeom>
        </p:spPr>
        <p:txBody>
          <a:bodyPr vert="horz" wrap="square" lIns="0" tIns="10940" rIns="0" bIns="0" rtlCol="0">
            <a:spAutoFit/>
          </a:bodyPr>
          <a:lstStyle/>
          <a:p>
            <a:pPr marL="11515">
              <a:spcBef>
                <a:spcPts val="86"/>
              </a:spcBef>
            </a:pPr>
            <a:r>
              <a:rPr sz="1723" b="1" spc="-9" dirty="0">
                <a:latin typeface="Arial"/>
                <a:cs typeface="Arial"/>
              </a:rPr>
              <a:t>Pruebas</a:t>
            </a:r>
            <a:r>
              <a:rPr sz="1723" b="1" spc="-27" dirty="0">
                <a:latin typeface="Arial"/>
                <a:cs typeface="Arial"/>
              </a:rPr>
              <a:t> </a:t>
            </a:r>
            <a:r>
              <a:rPr sz="1723" b="1" spc="-5" dirty="0">
                <a:latin typeface="Arial"/>
                <a:cs typeface="Arial"/>
              </a:rPr>
              <a:t>tipo</a:t>
            </a:r>
            <a:r>
              <a:rPr sz="1723" b="1" spc="-14" dirty="0">
                <a:latin typeface="Arial"/>
                <a:cs typeface="Arial"/>
              </a:rPr>
              <a:t> </a:t>
            </a:r>
            <a:r>
              <a:rPr sz="1723" b="1" spc="-5" dirty="0">
                <a:latin typeface="Arial"/>
                <a:cs typeface="Arial"/>
              </a:rPr>
              <a:t>Pasa</a:t>
            </a:r>
            <a:r>
              <a:rPr sz="1723" b="1" spc="-27" dirty="0">
                <a:latin typeface="Arial"/>
                <a:cs typeface="Arial"/>
              </a:rPr>
              <a:t> </a:t>
            </a:r>
            <a:r>
              <a:rPr sz="1723" b="1" spc="-5" dirty="0">
                <a:latin typeface="Arial"/>
                <a:cs typeface="Arial"/>
              </a:rPr>
              <a:t>“o”</a:t>
            </a:r>
            <a:r>
              <a:rPr sz="1723" b="1" spc="-19" dirty="0">
                <a:latin typeface="Arial"/>
                <a:cs typeface="Arial"/>
              </a:rPr>
              <a:t> </a:t>
            </a:r>
            <a:r>
              <a:rPr sz="1723" b="1" spc="-5" dirty="0">
                <a:latin typeface="Arial"/>
                <a:cs typeface="Arial"/>
              </a:rPr>
              <a:t>no</a:t>
            </a:r>
            <a:r>
              <a:rPr sz="1723" b="1" spc="-23" dirty="0">
                <a:latin typeface="Arial"/>
                <a:cs typeface="Arial"/>
              </a:rPr>
              <a:t> </a:t>
            </a:r>
            <a:r>
              <a:rPr sz="1723" b="1" spc="-5" dirty="0">
                <a:latin typeface="Arial"/>
                <a:cs typeface="Arial"/>
              </a:rPr>
              <a:t>Pasa,</a:t>
            </a:r>
            <a:r>
              <a:rPr sz="1723" b="1" spc="-23" dirty="0">
                <a:latin typeface="Arial"/>
                <a:cs typeface="Arial"/>
              </a:rPr>
              <a:t> </a:t>
            </a:r>
            <a:r>
              <a:rPr sz="1723" b="1" spc="-5" dirty="0">
                <a:latin typeface="Arial"/>
                <a:cs typeface="Arial"/>
              </a:rPr>
              <a:t>es</a:t>
            </a:r>
            <a:r>
              <a:rPr sz="1723" b="1" spc="-19" dirty="0">
                <a:latin typeface="Arial"/>
                <a:cs typeface="Arial"/>
              </a:rPr>
              <a:t> </a:t>
            </a:r>
            <a:r>
              <a:rPr sz="1723" b="1" spc="-5" dirty="0">
                <a:latin typeface="Arial"/>
                <a:cs typeface="Arial"/>
              </a:rPr>
              <a:t>decir,</a:t>
            </a:r>
            <a:r>
              <a:rPr sz="1723" b="1" spc="-36" dirty="0">
                <a:latin typeface="Arial"/>
                <a:cs typeface="Arial"/>
              </a:rPr>
              <a:t> </a:t>
            </a:r>
            <a:r>
              <a:rPr sz="1723" b="1" spc="-5" dirty="0">
                <a:latin typeface="Arial"/>
                <a:cs typeface="Arial"/>
              </a:rPr>
              <a:t>una prueba</a:t>
            </a:r>
            <a:r>
              <a:rPr sz="1723" b="1" spc="-14" dirty="0">
                <a:latin typeface="Arial"/>
                <a:cs typeface="Arial"/>
              </a:rPr>
              <a:t> </a:t>
            </a:r>
            <a:r>
              <a:rPr sz="1723" b="1" spc="-5" dirty="0">
                <a:latin typeface="Arial"/>
                <a:cs typeface="Arial"/>
              </a:rPr>
              <a:t>que</a:t>
            </a:r>
            <a:endParaRPr sz="1723">
              <a:latin typeface="Arial"/>
              <a:cs typeface="Arial"/>
            </a:endParaRPr>
          </a:p>
        </p:txBody>
      </p:sp>
      <p:sp>
        <p:nvSpPr>
          <p:cNvPr id="9" name="object 9"/>
          <p:cNvSpPr txBox="1"/>
          <p:nvPr/>
        </p:nvSpPr>
        <p:spPr>
          <a:xfrm>
            <a:off x="8246683" y="1543886"/>
            <a:ext cx="2044156" cy="243656"/>
          </a:xfrm>
          <a:prstGeom prst="rect">
            <a:avLst/>
          </a:prstGeom>
          <a:solidFill>
            <a:srgbClr val="FFFF00"/>
          </a:solidFill>
        </p:spPr>
        <p:txBody>
          <a:bodyPr vert="horz" wrap="square" lIns="0" tIns="0" rIns="0" bIns="0" rtlCol="0">
            <a:spAutoFit/>
          </a:bodyPr>
          <a:lstStyle/>
          <a:p>
            <a:pPr>
              <a:lnSpc>
                <a:spcPts val="1945"/>
              </a:lnSpc>
            </a:pPr>
            <a:r>
              <a:rPr sz="1723" b="1" spc="-5" dirty="0">
                <a:latin typeface="Arial"/>
                <a:cs typeface="Arial"/>
              </a:rPr>
              <a:t>permite</a:t>
            </a:r>
            <a:r>
              <a:rPr sz="1723" b="1" spc="-36" dirty="0">
                <a:latin typeface="Arial"/>
                <a:cs typeface="Arial"/>
              </a:rPr>
              <a:t> </a:t>
            </a:r>
            <a:r>
              <a:rPr sz="1723" b="1" dirty="0">
                <a:latin typeface="Arial"/>
                <a:cs typeface="Arial"/>
              </a:rPr>
              <a:t>indicar</a:t>
            </a:r>
            <a:r>
              <a:rPr sz="1723" b="1" spc="-50" dirty="0">
                <a:latin typeface="Arial"/>
                <a:cs typeface="Arial"/>
              </a:rPr>
              <a:t> </a:t>
            </a:r>
            <a:r>
              <a:rPr sz="1723" b="1" spc="-5" dirty="0">
                <a:latin typeface="Arial"/>
                <a:cs typeface="Arial"/>
              </a:rPr>
              <a:t>si</a:t>
            </a:r>
            <a:r>
              <a:rPr sz="1723" b="1" spc="-45" dirty="0">
                <a:latin typeface="Arial"/>
                <a:cs typeface="Arial"/>
              </a:rPr>
              <a:t> </a:t>
            </a:r>
            <a:r>
              <a:rPr sz="1723" b="1" spc="-5" dirty="0">
                <a:latin typeface="Arial"/>
                <a:cs typeface="Arial"/>
              </a:rPr>
              <a:t>el</a:t>
            </a:r>
            <a:endParaRPr sz="1723">
              <a:latin typeface="Arial"/>
              <a:cs typeface="Arial"/>
            </a:endParaRPr>
          </a:p>
        </p:txBody>
      </p:sp>
      <p:sp>
        <p:nvSpPr>
          <p:cNvPr id="10" name="object 10"/>
          <p:cNvSpPr txBox="1"/>
          <p:nvPr/>
        </p:nvSpPr>
        <p:spPr>
          <a:xfrm>
            <a:off x="2314762" y="1795403"/>
            <a:ext cx="2420166" cy="243656"/>
          </a:xfrm>
          <a:prstGeom prst="rect">
            <a:avLst/>
          </a:prstGeom>
          <a:solidFill>
            <a:srgbClr val="FFFF00"/>
          </a:solidFill>
        </p:spPr>
        <p:txBody>
          <a:bodyPr vert="horz" wrap="square" lIns="0" tIns="0" rIns="0" bIns="0" rtlCol="0">
            <a:spAutoFit/>
          </a:bodyPr>
          <a:lstStyle/>
          <a:p>
            <a:pPr>
              <a:lnSpc>
                <a:spcPts val="1945"/>
              </a:lnSpc>
            </a:pPr>
            <a:r>
              <a:rPr sz="1723" b="1" spc="-5" dirty="0">
                <a:latin typeface="Arial"/>
                <a:cs typeface="Arial"/>
              </a:rPr>
              <a:t>equipo</a:t>
            </a:r>
            <a:r>
              <a:rPr sz="1723" b="1" spc="5" dirty="0">
                <a:latin typeface="Arial"/>
                <a:cs typeface="Arial"/>
              </a:rPr>
              <a:t> </a:t>
            </a:r>
            <a:r>
              <a:rPr sz="1723" b="1" spc="-5" dirty="0">
                <a:latin typeface="Arial"/>
                <a:cs typeface="Arial"/>
              </a:rPr>
              <a:t>está bien o</a:t>
            </a:r>
            <a:r>
              <a:rPr sz="1723" b="1" spc="5" dirty="0">
                <a:latin typeface="Arial"/>
                <a:cs typeface="Arial"/>
              </a:rPr>
              <a:t> </a:t>
            </a:r>
            <a:r>
              <a:rPr sz="1723" b="1" spc="-5" dirty="0">
                <a:latin typeface="Arial"/>
                <a:cs typeface="Arial"/>
              </a:rPr>
              <a:t>mal.</a:t>
            </a:r>
            <a:endParaRPr sz="1723">
              <a:latin typeface="Arial"/>
              <a:cs typeface="Arial"/>
            </a:endParaRPr>
          </a:p>
        </p:txBody>
      </p:sp>
      <p:sp>
        <p:nvSpPr>
          <p:cNvPr id="11" name="object 11"/>
          <p:cNvSpPr txBox="1"/>
          <p:nvPr/>
        </p:nvSpPr>
        <p:spPr>
          <a:xfrm>
            <a:off x="2107189" y="2298785"/>
            <a:ext cx="207871" cy="243656"/>
          </a:xfrm>
          <a:prstGeom prst="rect">
            <a:avLst/>
          </a:prstGeom>
          <a:solidFill>
            <a:srgbClr val="FFFF00"/>
          </a:solidFill>
        </p:spPr>
        <p:txBody>
          <a:bodyPr vert="horz" wrap="square" lIns="0" tIns="0" rIns="0" bIns="0" rtlCol="0">
            <a:spAutoFit/>
          </a:bodyPr>
          <a:lstStyle/>
          <a:p>
            <a:pPr>
              <a:lnSpc>
                <a:spcPts val="1945"/>
              </a:lnSpc>
            </a:pPr>
            <a:r>
              <a:rPr sz="1723" spc="-5" dirty="0">
                <a:latin typeface="Wingdings"/>
                <a:cs typeface="Wingdings"/>
              </a:rPr>
              <a:t></a:t>
            </a:r>
            <a:endParaRPr sz="1723">
              <a:latin typeface="Wingdings"/>
              <a:cs typeface="Wingdings"/>
            </a:endParaRPr>
          </a:p>
        </p:txBody>
      </p:sp>
      <p:sp>
        <p:nvSpPr>
          <p:cNvPr id="12" name="object 12"/>
          <p:cNvSpPr txBox="1"/>
          <p:nvPr/>
        </p:nvSpPr>
        <p:spPr>
          <a:xfrm>
            <a:off x="2303243" y="2272065"/>
            <a:ext cx="6500418" cy="276184"/>
          </a:xfrm>
          <a:prstGeom prst="rect">
            <a:avLst/>
          </a:prstGeom>
        </p:spPr>
        <p:txBody>
          <a:bodyPr vert="horz" wrap="square" lIns="0" tIns="10940" rIns="0" bIns="0" rtlCol="0">
            <a:spAutoFit/>
          </a:bodyPr>
          <a:lstStyle/>
          <a:p>
            <a:pPr marL="11515">
              <a:spcBef>
                <a:spcPts val="86"/>
              </a:spcBef>
            </a:pPr>
            <a:r>
              <a:rPr sz="1723" b="1" spc="-9" dirty="0">
                <a:latin typeface="Arial"/>
                <a:cs typeface="Arial"/>
              </a:rPr>
              <a:t>Se</a:t>
            </a:r>
            <a:r>
              <a:rPr sz="1723" b="1" spc="-82" dirty="0">
                <a:latin typeface="Arial"/>
                <a:cs typeface="Arial"/>
              </a:rPr>
              <a:t> </a:t>
            </a:r>
            <a:r>
              <a:rPr sz="1723" b="1" spc="-5" dirty="0">
                <a:latin typeface="Arial"/>
                <a:cs typeface="Arial"/>
              </a:rPr>
              <a:t>incrementa</a:t>
            </a:r>
            <a:r>
              <a:rPr sz="1723" b="1" spc="-82" dirty="0">
                <a:latin typeface="Arial"/>
                <a:cs typeface="Arial"/>
              </a:rPr>
              <a:t> </a:t>
            </a:r>
            <a:r>
              <a:rPr sz="1723" b="1" spc="-5" dirty="0">
                <a:latin typeface="Arial"/>
                <a:cs typeface="Arial"/>
              </a:rPr>
              <a:t>la</a:t>
            </a:r>
            <a:r>
              <a:rPr sz="1723" b="1" spc="-82" dirty="0">
                <a:latin typeface="Arial"/>
                <a:cs typeface="Arial"/>
              </a:rPr>
              <a:t> </a:t>
            </a:r>
            <a:r>
              <a:rPr sz="1723" b="1" spc="-5" dirty="0">
                <a:latin typeface="Arial"/>
                <a:cs typeface="Arial"/>
              </a:rPr>
              <a:t>tensión</a:t>
            </a:r>
            <a:r>
              <a:rPr sz="1723" b="1" spc="-73" dirty="0">
                <a:latin typeface="Arial"/>
                <a:cs typeface="Arial"/>
              </a:rPr>
              <a:t> </a:t>
            </a:r>
            <a:r>
              <a:rPr sz="1723" b="1" spc="-5" dirty="0">
                <a:latin typeface="Arial"/>
                <a:cs typeface="Arial"/>
              </a:rPr>
              <a:t>hasta</a:t>
            </a:r>
            <a:r>
              <a:rPr sz="1723" b="1" spc="-82" dirty="0">
                <a:latin typeface="Arial"/>
                <a:cs typeface="Arial"/>
              </a:rPr>
              <a:t> </a:t>
            </a:r>
            <a:r>
              <a:rPr sz="1723" b="1" spc="-5" dirty="0">
                <a:latin typeface="Arial"/>
                <a:cs typeface="Arial"/>
              </a:rPr>
              <a:t>un</a:t>
            </a:r>
            <a:r>
              <a:rPr sz="1723" b="1" spc="-59" dirty="0">
                <a:latin typeface="Arial"/>
                <a:cs typeface="Arial"/>
              </a:rPr>
              <a:t> </a:t>
            </a:r>
            <a:r>
              <a:rPr sz="1723" b="1" spc="-9" dirty="0">
                <a:latin typeface="Arial"/>
                <a:cs typeface="Arial"/>
              </a:rPr>
              <a:t>valor</a:t>
            </a:r>
            <a:r>
              <a:rPr sz="1723" b="1" spc="-54" dirty="0">
                <a:latin typeface="Arial"/>
                <a:cs typeface="Arial"/>
              </a:rPr>
              <a:t> </a:t>
            </a:r>
            <a:r>
              <a:rPr sz="1723" b="1" spc="-5" dirty="0">
                <a:latin typeface="Arial"/>
                <a:cs typeface="Arial"/>
              </a:rPr>
              <a:t>determinado,</a:t>
            </a:r>
            <a:r>
              <a:rPr sz="1723" b="1" spc="-82" dirty="0">
                <a:latin typeface="Arial"/>
                <a:cs typeface="Arial"/>
              </a:rPr>
              <a:t> </a:t>
            </a:r>
            <a:r>
              <a:rPr sz="1723" b="1" spc="-5" dirty="0">
                <a:latin typeface="Arial"/>
                <a:cs typeface="Arial"/>
              </a:rPr>
              <a:t>el</a:t>
            </a:r>
            <a:r>
              <a:rPr sz="1723" b="1" spc="-78" dirty="0">
                <a:latin typeface="Arial"/>
                <a:cs typeface="Arial"/>
              </a:rPr>
              <a:t> </a:t>
            </a:r>
            <a:r>
              <a:rPr sz="1723" b="1" spc="-5" dirty="0">
                <a:latin typeface="Arial"/>
                <a:cs typeface="Arial"/>
              </a:rPr>
              <a:t>equipo</a:t>
            </a:r>
            <a:endParaRPr sz="1723">
              <a:latin typeface="Arial"/>
              <a:cs typeface="Arial"/>
            </a:endParaRPr>
          </a:p>
        </p:txBody>
      </p:sp>
      <p:sp>
        <p:nvSpPr>
          <p:cNvPr id="13" name="object 13"/>
          <p:cNvSpPr txBox="1"/>
          <p:nvPr/>
        </p:nvSpPr>
        <p:spPr>
          <a:xfrm>
            <a:off x="8844037" y="2298784"/>
            <a:ext cx="1458549" cy="243656"/>
          </a:xfrm>
          <a:prstGeom prst="rect">
            <a:avLst/>
          </a:prstGeom>
          <a:solidFill>
            <a:srgbClr val="FFFF00"/>
          </a:solidFill>
        </p:spPr>
        <p:txBody>
          <a:bodyPr vert="horz" wrap="square" lIns="0" tIns="0" rIns="0" bIns="0" rtlCol="0">
            <a:spAutoFit/>
          </a:bodyPr>
          <a:lstStyle/>
          <a:p>
            <a:pPr>
              <a:lnSpc>
                <a:spcPts val="1945"/>
              </a:lnSpc>
            </a:pPr>
            <a:r>
              <a:rPr sz="1723" b="1" spc="-5" dirty="0">
                <a:latin typeface="Arial"/>
                <a:cs typeface="Arial"/>
              </a:rPr>
              <a:t>d</a:t>
            </a:r>
            <a:r>
              <a:rPr sz="1723" b="1" dirty="0">
                <a:latin typeface="Arial"/>
                <a:cs typeface="Arial"/>
              </a:rPr>
              <a:t>e</a:t>
            </a:r>
            <a:r>
              <a:rPr sz="1723" b="1" spc="-5" dirty="0">
                <a:latin typeface="Arial"/>
                <a:cs typeface="Arial"/>
              </a:rPr>
              <a:t>be</a:t>
            </a:r>
            <a:r>
              <a:rPr sz="1723" b="1" spc="-82" dirty="0">
                <a:latin typeface="Arial"/>
                <a:cs typeface="Arial"/>
              </a:rPr>
              <a:t> </a:t>
            </a:r>
            <a:r>
              <a:rPr sz="1723" b="1" spc="-5" dirty="0">
                <a:latin typeface="Arial"/>
                <a:cs typeface="Arial"/>
              </a:rPr>
              <a:t>s</a:t>
            </a:r>
            <a:r>
              <a:rPr sz="1723" b="1" dirty="0">
                <a:latin typeface="Arial"/>
                <a:cs typeface="Arial"/>
              </a:rPr>
              <a:t>o</a:t>
            </a:r>
            <a:r>
              <a:rPr sz="1723" b="1" spc="-5" dirty="0">
                <a:latin typeface="Arial"/>
                <a:cs typeface="Arial"/>
              </a:rPr>
              <a:t>p</a:t>
            </a:r>
            <a:r>
              <a:rPr sz="1723" b="1" dirty="0">
                <a:latin typeface="Arial"/>
                <a:cs typeface="Arial"/>
              </a:rPr>
              <a:t>o</a:t>
            </a:r>
            <a:r>
              <a:rPr sz="1723" b="1" spc="-5" dirty="0">
                <a:latin typeface="Arial"/>
                <a:cs typeface="Arial"/>
              </a:rPr>
              <a:t>rtar</a:t>
            </a:r>
            <a:endParaRPr sz="1723">
              <a:latin typeface="Arial"/>
              <a:cs typeface="Arial"/>
            </a:endParaRPr>
          </a:p>
        </p:txBody>
      </p:sp>
      <p:sp>
        <p:nvSpPr>
          <p:cNvPr id="14" name="object 14"/>
          <p:cNvSpPr txBox="1"/>
          <p:nvPr/>
        </p:nvSpPr>
        <p:spPr>
          <a:xfrm>
            <a:off x="2314760" y="2550301"/>
            <a:ext cx="3990423" cy="243656"/>
          </a:xfrm>
          <a:prstGeom prst="rect">
            <a:avLst/>
          </a:prstGeom>
          <a:solidFill>
            <a:srgbClr val="FFFF00"/>
          </a:solidFill>
        </p:spPr>
        <p:txBody>
          <a:bodyPr vert="horz" wrap="square" lIns="0" tIns="0" rIns="0" bIns="0" rtlCol="0">
            <a:spAutoFit/>
          </a:bodyPr>
          <a:lstStyle/>
          <a:p>
            <a:pPr>
              <a:lnSpc>
                <a:spcPts val="1945"/>
              </a:lnSpc>
            </a:pPr>
            <a:r>
              <a:rPr sz="1723" b="1" spc="-5" dirty="0">
                <a:latin typeface="Arial"/>
                <a:cs typeface="Arial"/>
              </a:rPr>
              <a:t>esta</a:t>
            </a:r>
            <a:r>
              <a:rPr sz="1723" b="1" dirty="0">
                <a:latin typeface="Arial"/>
                <a:cs typeface="Arial"/>
              </a:rPr>
              <a:t> tensión</a:t>
            </a:r>
            <a:r>
              <a:rPr sz="1723" b="1" spc="5" dirty="0">
                <a:latin typeface="Arial"/>
                <a:cs typeface="Arial"/>
              </a:rPr>
              <a:t> </a:t>
            </a:r>
            <a:r>
              <a:rPr sz="1723" b="1" spc="-5" dirty="0">
                <a:latin typeface="Arial"/>
                <a:cs typeface="Arial"/>
              </a:rPr>
              <a:t>por</a:t>
            </a:r>
            <a:r>
              <a:rPr sz="1723" b="1" spc="5" dirty="0">
                <a:latin typeface="Arial"/>
                <a:cs typeface="Arial"/>
              </a:rPr>
              <a:t> </a:t>
            </a:r>
            <a:r>
              <a:rPr sz="1723" b="1" spc="-5" dirty="0">
                <a:latin typeface="Arial"/>
                <a:cs typeface="Arial"/>
              </a:rPr>
              <a:t>un</a:t>
            </a:r>
            <a:r>
              <a:rPr sz="1723" b="1" spc="27" dirty="0">
                <a:latin typeface="Arial"/>
                <a:cs typeface="Arial"/>
              </a:rPr>
              <a:t> </a:t>
            </a:r>
            <a:r>
              <a:rPr sz="1723" b="1" spc="-5" dirty="0">
                <a:latin typeface="Arial"/>
                <a:cs typeface="Arial"/>
              </a:rPr>
              <a:t>tiempo</a:t>
            </a:r>
            <a:r>
              <a:rPr sz="1723" b="1" spc="9" dirty="0">
                <a:latin typeface="Arial"/>
                <a:cs typeface="Arial"/>
              </a:rPr>
              <a:t> </a:t>
            </a:r>
            <a:r>
              <a:rPr sz="1723" b="1" spc="-5" dirty="0">
                <a:latin typeface="Arial"/>
                <a:cs typeface="Arial"/>
              </a:rPr>
              <a:t>específico.</a:t>
            </a:r>
            <a:endParaRPr sz="1723">
              <a:latin typeface="Arial"/>
              <a:cs typeface="Arial"/>
            </a:endParaRPr>
          </a:p>
        </p:txBody>
      </p:sp>
      <p:sp>
        <p:nvSpPr>
          <p:cNvPr id="15" name="object 15"/>
          <p:cNvSpPr txBox="1"/>
          <p:nvPr/>
        </p:nvSpPr>
        <p:spPr>
          <a:xfrm>
            <a:off x="2095672" y="3026618"/>
            <a:ext cx="8204263" cy="542030"/>
          </a:xfrm>
          <a:prstGeom prst="rect">
            <a:avLst/>
          </a:prstGeom>
        </p:spPr>
        <p:txBody>
          <a:bodyPr vert="horz" wrap="square" lIns="0" tIns="28788" rIns="0" bIns="0" rtlCol="0">
            <a:spAutoFit/>
          </a:bodyPr>
          <a:lstStyle/>
          <a:p>
            <a:pPr marL="218791" marR="4607" indent="-207851">
              <a:lnSpc>
                <a:spcPts val="1977"/>
              </a:lnSpc>
              <a:spcBef>
                <a:spcPts val="227"/>
              </a:spcBef>
              <a:buFont typeface="Wingdings"/>
              <a:buChar char=""/>
              <a:tabLst>
                <a:tab pos="219367" algn="l"/>
              </a:tabLst>
            </a:pPr>
            <a:r>
              <a:rPr sz="1723" b="1" spc="-5" dirty="0">
                <a:latin typeface="Arial"/>
                <a:cs typeface="Arial"/>
              </a:rPr>
              <a:t>Si</a:t>
            </a:r>
            <a:r>
              <a:rPr sz="1723" b="1" spc="73" dirty="0">
                <a:latin typeface="Arial"/>
                <a:cs typeface="Arial"/>
              </a:rPr>
              <a:t> </a:t>
            </a:r>
            <a:r>
              <a:rPr sz="1723" b="1" spc="-5" dirty="0">
                <a:latin typeface="Arial"/>
                <a:cs typeface="Arial"/>
              </a:rPr>
              <a:t>el</a:t>
            </a:r>
            <a:r>
              <a:rPr sz="1723" b="1" spc="82" dirty="0">
                <a:latin typeface="Arial"/>
                <a:cs typeface="Arial"/>
              </a:rPr>
              <a:t> </a:t>
            </a:r>
            <a:r>
              <a:rPr sz="1723" b="1" spc="-5" dirty="0">
                <a:latin typeface="Arial"/>
                <a:cs typeface="Arial"/>
              </a:rPr>
              <a:t>equipo</a:t>
            </a:r>
            <a:r>
              <a:rPr sz="1723" b="1" spc="73" dirty="0">
                <a:latin typeface="Arial"/>
                <a:cs typeface="Arial"/>
              </a:rPr>
              <a:t> </a:t>
            </a:r>
            <a:r>
              <a:rPr sz="1723" b="1" spc="-5" dirty="0">
                <a:latin typeface="Arial"/>
                <a:cs typeface="Arial"/>
              </a:rPr>
              <a:t>soporta</a:t>
            </a:r>
            <a:r>
              <a:rPr sz="1723" b="1" spc="82" dirty="0">
                <a:latin typeface="Arial"/>
                <a:cs typeface="Arial"/>
              </a:rPr>
              <a:t> </a:t>
            </a:r>
            <a:r>
              <a:rPr sz="1723" b="1" spc="-5" dirty="0">
                <a:latin typeface="Arial"/>
                <a:cs typeface="Arial"/>
              </a:rPr>
              <a:t>la</a:t>
            </a:r>
            <a:r>
              <a:rPr sz="1723" b="1" spc="82" dirty="0">
                <a:latin typeface="Arial"/>
                <a:cs typeface="Arial"/>
              </a:rPr>
              <a:t> </a:t>
            </a:r>
            <a:r>
              <a:rPr sz="1723" b="1" spc="-5" dirty="0">
                <a:latin typeface="Arial"/>
                <a:cs typeface="Arial"/>
              </a:rPr>
              <a:t>tensión</a:t>
            </a:r>
            <a:r>
              <a:rPr sz="1723" b="1" spc="82" dirty="0">
                <a:latin typeface="Arial"/>
                <a:cs typeface="Arial"/>
              </a:rPr>
              <a:t> </a:t>
            </a:r>
            <a:r>
              <a:rPr sz="1723" b="1" spc="-5" dirty="0">
                <a:latin typeface="Arial"/>
                <a:cs typeface="Arial"/>
              </a:rPr>
              <a:t>de</a:t>
            </a:r>
            <a:r>
              <a:rPr sz="1723" b="1" spc="78" dirty="0">
                <a:latin typeface="Arial"/>
                <a:cs typeface="Arial"/>
              </a:rPr>
              <a:t> </a:t>
            </a:r>
            <a:r>
              <a:rPr sz="1723" b="1" spc="-5" dirty="0">
                <a:latin typeface="Arial"/>
                <a:cs typeface="Arial"/>
              </a:rPr>
              <a:t>prueba</a:t>
            </a:r>
            <a:r>
              <a:rPr sz="1723" b="1" spc="122" dirty="0">
                <a:latin typeface="Arial"/>
                <a:cs typeface="Arial"/>
              </a:rPr>
              <a:t> </a:t>
            </a:r>
            <a:r>
              <a:rPr sz="1723" b="1" spc="-5" dirty="0">
                <a:latin typeface="Arial"/>
                <a:cs typeface="Arial"/>
              </a:rPr>
              <a:t>durante</a:t>
            </a:r>
            <a:r>
              <a:rPr sz="1723" b="1" spc="68" dirty="0">
                <a:latin typeface="Arial"/>
                <a:cs typeface="Arial"/>
              </a:rPr>
              <a:t> </a:t>
            </a:r>
            <a:r>
              <a:rPr sz="1723" b="1" spc="-5" dirty="0">
                <a:latin typeface="Arial"/>
                <a:cs typeface="Arial"/>
              </a:rPr>
              <a:t>el</a:t>
            </a:r>
            <a:r>
              <a:rPr sz="1723" b="1" spc="82" dirty="0">
                <a:latin typeface="Arial"/>
                <a:cs typeface="Arial"/>
              </a:rPr>
              <a:t> </a:t>
            </a:r>
            <a:r>
              <a:rPr sz="1723" b="1" spc="-5" dirty="0">
                <a:latin typeface="Arial"/>
                <a:cs typeface="Arial"/>
              </a:rPr>
              <a:t>tiempo</a:t>
            </a:r>
            <a:r>
              <a:rPr sz="1723" b="1" spc="86" dirty="0">
                <a:latin typeface="Arial"/>
                <a:cs typeface="Arial"/>
              </a:rPr>
              <a:t> </a:t>
            </a:r>
            <a:r>
              <a:rPr sz="1723" b="1" spc="-5" dirty="0">
                <a:latin typeface="Arial"/>
                <a:cs typeface="Arial"/>
              </a:rPr>
              <a:t>de</a:t>
            </a:r>
            <a:r>
              <a:rPr sz="1723" b="1" spc="73" dirty="0">
                <a:latin typeface="Arial"/>
                <a:cs typeface="Arial"/>
              </a:rPr>
              <a:t> </a:t>
            </a:r>
            <a:r>
              <a:rPr sz="1723" b="1" spc="-5" dirty="0">
                <a:latin typeface="Arial"/>
                <a:cs typeface="Arial"/>
              </a:rPr>
              <a:t>inyección,</a:t>
            </a:r>
            <a:r>
              <a:rPr sz="1723" b="1" spc="82" dirty="0">
                <a:latin typeface="Arial"/>
                <a:cs typeface="Arial"/>
              </a:rPr>
              <a:t> </a:t>
            </a:r>
            <a:r>
              <a:rPr sz="1723" b="1" spc="-5" dirty="0">
                <a:latin typeface="Arial"/>
                <a:cs typeface="Arial"/>
              </a:rPr>
              <a:t>el </a:t>
            </a:r>
            <a:r>
              <a:rPr sz="1723" b="1" spc="-467" dirty="0">
                <a:latin typeface="Arial"/>
                <a:cs typeface="Arial"/>
              </a:rPr>
              <a:t> </a:t>
            </a:r>
            <a:r>
              <a:rPr sz="1723" b="1" spc="-5" dirty="0">
                <a:latin typeface="Arial"/>
                <a:cs typeface="Arial"/>
              </a:rPr>
              <a:t>equipo</a:t>
            </a:r>
            <a:r>
              <a:rPr sz="1723" b="1" spc="5" dirty="0">
                <a:latin typeface="Arial"/>
                <a:cs typeface="Arial"/>
              </a:rPr>
              <a:t> </a:t>
            </a:r>
            <a:r>
              <a:rPr sz="1723" b="1" spc="-5" dirty="0">
                <a:latin typeface="Arial"/>
                <a:cs typeface="Arial"/>
              </a:rPr>
              <a:t>pasa</a:t>
            </a:r>
            <a:r>
              <a:rPr sz="1723" b="1" spc="9" dirty="0">
                <a:latin typeface="Arial"/>
                <a:cs typeface="Arial"/>
              </a:rPr>
              <a:t> </a:t>
            </a:r>
            <a:r>
              <a:rPr sz="1723" b="1" spc="-9" dirty="0">
                <a:latin typeface="Arial"/>
                <a:cs typeface="Arial"/>
              </a:rPr>
              <a:t>la</a:t>
            </a:r>
            <a:r>
              <a:rPr sz="1723" b="1" spc="-5" dirty="0">
                <a:latin typeface="Arial"/>
                <a:cs typeface="Arial"/>
              </a:rPr>
              <a:t> prueba, si</a:t>
            </a:r>
            <a:r>
              <a:rPr sz="1723" b="1" dirty="0">
                <a:latin typeface="Arial"/>
                <a:cs typeface="Arial"/>
              </a:rPr>
              <a:t> </a:t>
            </a:r>
            <a:r>
              <a:rPr sz="1723" b="1" spc="-5" dirty="0">
                <a:latin typeface="Arial"/>
                <a:cs typeface="Arial"/>
              </a:rPr>
              <a:t>no</a:t>
            </a:r>
            <a:r>
              <a:rPr sz="1723" b="1" spc="19" dirty="0">
                <a:latin typeface="Arial"/>
                <a:cs typeface="Arial"/>
              </a:rPr>
              <a:t> </a:t>
            </a:r>
            <a:r>
              <a:rPr sz="1723" b="1" spc="-5" dirty="0">
                <a:latin typeface="Arial"/>
                <a:cs typeface="Arial"/>
              </a:rPr>
              <a:t>el equipo fallará.</a:t>
            </a:r>
            <a:endParaRPr sz="1723">
              <a:latin typeface="Arial"/>
              <a:cs typeface="Arial"/>
            </a:endParaRPr>
          </a:p>
        </p:txBody>
      </p:sp>
      <p:sp>
        <p:nvSpPr>
          <p:cNvPr id="16" name="object 16"/>
          <p:cNvSpPr txBox="1"/>
          <p:nvPr/>
        </p:nvSpPr>
        <p:spPr>
          <a:xfrm>
            <a:off x="1899895" y="3808120"/>
            <a:ext cx="3332837" cy="243656"/>
          </a:xfrm>
          <a:prstGeom prst="rect">
            <a:avLst/>
          </a:prstGeom>
          <a:solidFill>
            <a:srgbClr val="00FF00"/>
          </a:solidFill>
        </p:spPr>
        <p:txBody>
          <a:bodyPr vert="horz" wrap="square" lIns="0" tIns="0" rIns="0" bIns="0" rtlCol="0">
            <a:spAutoFit/>
          </a:bodyPr>
          <a:lstStyle/>
          <a:p>
            <a:pPr>
              <a:lnSpc>
                <a:spcPts val="1945"/>
              </a:lnSpc>
            </a:pPr>
            <a:r>
              <a:rPr sz="1723" b="1" spc="-5" dirty="0">
                <a:latin typeface="Arial"/>
                <a:cs typeface="Arial"/>
              </a:rPr>
              <a:t>3.4</a:t>
            </a:r>
            <a:r>
              <a:rPr sz="1723" b="1" spc="-9" dirty="0">
                <a:latin typeface="Arial"/>
                <a:cs typeface="Arial"/>
              </a:rPr>
              <a:t> </a:t>
            </a:r>
            <a:r>
              <a:rPr sz="1723" b="1" spc="-5" dirty="0">
                <a:latin typeface="Arial"/>
                <a:cs typeface="Arial"/>
              </a:rPr>
              <a:t>Las</a:t>
            </a:r>
            <a:r>
              <a:rPr sz="1723" b="1" spc="-9" dirty="0">
                <a:latin typeface="Arial"/>
                <a:cs typeface="Arial"/>
              </a:rPr>
              <a:t> </a:t>
            </a:r>
            <a:r>
              <a:rPr sz="1723" b="1" spc="-5" dirty="0">
                <a:latin typeface="Arial"/>
                <a:cs typeface="Arial"/>
              </a:rPr>
              <a:t>pruebas</a:t>
            </a:r>
            <a:r>
              <a:rPr sz="1723" b="1" spc="-9" dirty="0">
                <a:latin typeface="Arial"/>
                <a:cs typeface="Arial"/>
              </a:rPr>
              <a:t> </a:t>
            </a:r>
            <a:r>
              <a:rPr sz="1723" b="1" dirty="0">
                <a:latin typeface="Arial"/>
                <a:cs typeface="Arial"/>
              </a:rPr>
              <a:t>no</a:t>
            </a:r>
            <a:r>
              <a:rPr sz="1723" b="1" spc="-5" dirty="0">
                <a:latin typeface="Arial"/>
                <a:cs typeface="Arial"/>
              </a:rPr>
              <a:t> destructivas</a:t>
            </a:r>
            <a:endParaRPr sz="1723">
              <a:latin typeface="Arial"/>
              <a:cs typeface="Arial"/>
            </a:endParaRPr>
          </a:p>
        </p:txBody>
      </p:sp>
      <p:sp>
        <p:nvSpPr>
          <p:cNvPr id="17" name="object 17"/>
          <p:cNvSpPr txBox="1"/>
          <p:nvPr/>
        </p:nvSpPr>
        <p:spPr>
          <a:xfrm>
            <a:off x="2095672" y="4285817"/>
            <a:ext cx="3198097" cy="542030"/>
          </a:xfrm>
          <a:prstGeom prst="rect">
            <a:avLst/>
          </a:prstGeom>
        </p:spPr>
        <p:txBody>
          <a:bodyPr vert="horz" wrap="square" lIns="0" tIns="28788" rIns="0" bIns="0" rtlCol="0">
            <a:spAutoFit/>
          </a:bodyPr>
          <a:lstStyle/>
          <a:p>
            <a:pPr marL="218791" marR="4607" indent="-207851">
              <a:lnSpc>
                <a:spcPts val="1977"/>
              </a:lnSpc>
              <a:spcBef>
                <a:spcPts val="227"/>
              </a:spcBef>
              <a:buFont typeface="Wingdings"/>
              <a:buChar char=""/>
              <a:tabLst>
                <a:tab pos="219367" algn="l"/>
              </a:tabLst>
            </a:pPr>
            <a:r>
              <a:rPr sz="1723" b="1" spc="-5" dirty="0">
                <a:latin typeface="Arial"/>
                <a:cs typeface="Arial"/>
              </a:rPr>
              <a:t>Generalmente</a:t>
            </a:r>
            <a:r>
              <a:rPr sz="1723" b="1" spc="154" dirty="0">
                <a:latin typeface="Arial"/>
                <a:cs typeface="Arial"/>
              </a:rPr>
              <a:t> </a:t>
            </a:r>
            <a:r>
              <a:rPr sz="1723" b="1" spc="-5" dirty="0">
                <a:latin typeface="Arial"/>
                <a:cs typeface="Arial"/>
              </a:rPr>
              <a:t>se</a:t>
            </a:r>
            <a:r>
              <a:rPr sz="1723" b="1" spc="159" dirty="0">
                <a:latin typeface="Arial"/>
                <a:cs typeface="Arial"/>
              </a:rPr>
              <a:t> </a:t>
            </a:r>
            <a:r>
              <a:rPr sz="1723" b="1" spc="-5" dirty="0">
                <a:latin typeface="Arial"/>
                <a:cs typeface="Arial"/>
              </a:rPr>
              <a:t>efectúan</a:t>
            </a:r>
            <a:r>
              <a:rPr sz="1723" b="1" spc="159" dirty="0">
                <a:latin typeface="Arial"/>
                <a:cs typeface="Arial"/>
              </a:rPr>
              <a:t> </a:t>
            </a:r>
            <a:r>
              <a:rPr sz="1723" b="1" spc="-5" dirty="0">
                <a:latin typeface="Arial"/>
                <a:cs typeface="Arial"/>
              </a:rPr>
              <a:t>a </a:t>
            </a:r>
            <a:r>
              <a:rPr sz="1723" b="1" spc="-467" dirty="0">
                <a:latin typeface="Arial"/>
                <a:cs typeface="Arial"/>
              </a:rPr>
              <a:t> </a:t>
            </a:r>
            <a:r>
              <a:rPr sz="1723" b="1" spc="-5" dirty="0">
                <a:latin typeface="Arial"/>
                <a:cs typeface="Arial"/>
              </a:rPr>
              <a:t>prueba</a:t>
            </a:r>
            <a:r>
              <a:rPr sz="1723" b="1" dirty="0">
                <a:latin typeface="Arial"/>
                <a:cs typeface="Arial"/>
              </a:rPr>
              <a:t> </a:t>
            </a:r>
            <a:r>
              <a:rPr sz="1723" b="1" spc="-5" dirty="0">
                <a:latin typeface="Arial"/>
                <a:cs typeface="Arial"/>
              </a:rPr>
              <a:t>rara</a:t>
            </a:r>
            <a:r>
              <a:rPr sz="1723" b="1" spc="14" dirty="0">
                <a:latin typeface="Arial"/>
                <a:cs typeface="Arial"/>
              </a:rPr>
              <a:t> </a:t>
            </a:r>
            <a:r>
              <a:rPr sz="1723" b="1" spc="-9" dirty="0">
                <a:latin typeface="Arial"/>
                <a:cs typeface="Arial"/>
              </a:rPr>
              <a:t>vez</a:t>
            </a:r>
            <a:r>
              <a:rPr sz="1723" b="1" spc="-5" dirty="0">
                <a:latin typeface="Arial"/>
                <a:cs typeface="Arial"/>
              </a:rPr>
              <a:t> colapsa.</a:t>
            </a:r>
            <a:endParaRPr sz="1723">
              <a:latin typeface="Arial"/>
              <a:cs typeface="Arial"/>
            </a:endParaRPr>
          </a:p>
        </p:txBody>
      </p:sp>
      <p:sp>
        <p:nvSpPr>
          <p:cNvPr id="18" name="object 18"/>
          <p:cNvSpPr txBox="1"/>
          <p:nvPr/>
        </p:nvSpPr>
        <p:spPr>
          <a:xfrm>
            <a:off x="5366439" y="4312536"/>
            <a:ext cx="2592911" cy="243656"/>
          </a:xfrm>
          <a:prstGeom prst="rect">
            <a:avLst/>
          </a:prstGeom>
          <a:solidFill>
            <a:srgbClr val="FFFF00"/>
          </a:solidFill>
        </p:spPr>
        <p:txBody>
          <a:bodyPr vert="horz" wrap="square" lIns="0" tIns="0" rIns="0" bIns="0" rtlCol="0">
            <a:spAutoFit/>
          </a:bodyPr>
          <a:lstStyle/>
          <a:p>
            <a:pPr>
              <a:lnSpc>
                <a:spcPts val="1945"/>
              </a:lnSpc>
            </a:pPr>
            <a:r>
              <a:rPr sz="1723" b="1" spc="-5" dirty="0">
                <a:latin typeface="Arial"/>
                <a:cs typeface="Arial"/>
              </a:rPr>
              <a:t>niveles</a:t>
            </a:r>
            <a:r>
              <a:rPr sz="1723" b="1" spc="154" dirty="0">
                <a:latin typeface="Arial"/>
                <a:cs typeface="Arial"/>
              </a:rPr>
              <a:t> </a:t>
            </a:r>
            <a:r>
              <a:rPr sz="1723" b="1" spc="5" dirty="0">
                <a:latin typeface="Arial"/>
                <a:cs typeface="Arial"/>
              </a:rPr>
              <a:t>de</a:t>
            </a:r>
            <a:r>
              <a:rPr sz="1723" b="1" spc="150" dirty="0">
                <a:latin typeface="Arial"/>
                <a:cs typeface="Arial"/>
              </a:rPr>
              <a:t> </a:t>
            </a:r>
            <a:r>
              <a:rPr sz="1723" b="1" spc="-5" dirty="0">
                <a:latin typeface="Arial"/>
                <a:cs typeface="Arial"/>
              </a:rPr>
              <a:t>tensión</a:t>
            </a:r>
            <a:r>
              <a:rPr sz="1723" b="1" spc="159" dirty="0">
                <a:latin typeface="Arial"/>
                <a:cs typeface="Arial"/>
              </a:rPr>
              <a:t> </a:t>
            </a:r>
            <a:r>
              <a:rPr sz="1723" b="1" spc="-5" dirty="0">
                <a:latin typeface="Arial"/>
                <a:cs typeface="Arial"/>
              </a:rPr>
              <a:t>bajos</a:t>
            </a:r>
            <a:endParaRPr sz="1723">
              <a:latin typeface="Arial"/>
              <a:cs typeface="Arial"/>
            </a:endParaRPr>
          </a:p>
        </p:txBody>
      </p:sp>
      <p:sp>
        <p:nvSpPr>
          <p:cNvPr id="19" name="object 19"/>
          <p:cNvSpPr txBox="1"/>
          <p:nvPr/>
        </p:nvSpPr>
        <p:spPr>
          <a:xfrm>
            <a:off x="8029254" y="4285818"/>
            <a:ext cx="2272756" cy="276184"/>
          </a:xfrm>
          <a:prstGeom prst="rect">
            <a:avLst/>
          </a:prstGeom>
        </p:spPr>
        <p:txBody>
          <a:bodyPr vert="horz" wrap="square" lIns="0" tIns="10940" rIns="0" bIns="0" rtlCol="0">
            <a:spAutoFit/>
          </a:bodyPr>
          <a:lstStyle/>
          <a:p>
            <a:pPr marL="11515">
              <a:spcBef>
                <a:spcPts val="86"/>
              </a:spcBef>
            </a:pPr>
            <a:r>
              <a:rPr sz="1723" b="1" spc="-5" dirty="0">
                <a:latin typeface="Arial"/>
                <a:cs typeface="Arial"/>
              </a:rPr>
              <a:t>donde</a:t>
            </a:r>
            <a:r>
              <a:rPr sz="1723" b="1" spc="145" dirty="0">
                <a:latin typeface="Arial"/>
                <a:cs typeface="Arial"/>
              </a:rPr>
              <a:t> </a:t>
            </a:r>
            <a:r>
              <a:rPr sz="1723" b="1" spc="-5" dirty="0">
                <a:latin typeface="Arial"/>
                <a:cs typeface="Arial"/>
              </a:rPr>
              <a:t>el</a:t>
            </a:r>
            <a:r>
              <a:rPr sz="1723" b="1" spc="150" dirty="0">
                <a:latin typeface="Arial"/>
                <a:cs typeface="Arial"/>
              </a:rPr>
              <a:t> </a:t>
            </a:r>
            <a:r>
              <a:rPr sz="1723" b="1" spc="-5" dirty="0">
                <a:latin typeface="Arial"/>
                <a:cs typeface="Arial"/>
              </a:rPr>
              <a:t>equipo</a:t>
            </a:r>
            <a:r>
              <a:rPr sz="1723" b="1" spc="150" dirty="0">
                <a:latin typeface="Arial"/>
                <a:cs typeface="Arial"/>
              </a:rPr>
              <a:t> </a:t>
            </a:r>
            <a:r>
              <a:rPr sz="1723" b="1" spc="-5" dirty="0">
                <a:latin typeface="Arial"/>
                <a:cs typeface="Arial"/>
              </a:rPr>
              <a:t>bajo</a:t>
            </a:r>
            <a:endParaRPr sz="1723">
              <a:latin typeface="Arial"/>
              <a:cs typeface="Arial"/>
            </a:endParaRPr>
          </a:p>
        </p:txBody>
      </p:sp>
    </p:spTree>
    <p:extLst>
      <p:ext uri="{BB962C8B-B14F-4D97-AF65-F5344CB8AC3E}">
        <p14:creationId xmlns:p14="http://schemas.microsoft.com/office/powerpoint/2010/main" xmlns="" val="26761868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859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r="12492"/>
          <a:stretch>
            <a:fillRect/>
          </a:stretch>
        </p:blipFill>
        <p:spPr bwMode="auto">
          <a:xfrm>
            <a:off x="407988" y="260350"/>
            <a:ext cx="5729287" cy="6264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8595" name="Picture 3"/>
          <p:cNvPicPr>
            <a:picLocks noChangeAspect="1" noChangeArrowheads="1"/>
          </p:cNvPicPr>
          <p:nvPr/>
        </p:nvPicPr>
        <p:blipFill>
          <a:blip r:embed="rId3">
            <a:extLst>
              <a:ext uri="{28A0092B-C50C-407E-A947-70E740481C1C}">
                <a14:useLocalDpi xmlns:a14="http://schemas.microsoft.com/office/drawing/2010/main" xmlns="" val="0"/>
              </a:ext>
            </a:extLst>
          </a:blip>
          <a:srcRect l="4230"/>
          <a:stretch>
            <a:fillRect/>
          </a:stretch>
        </p:blipFill>
        <p:spPr bwMode="auto">
          <a:xfrm>
            <a:off x="6137275" y="260350"/>
            <a:ext cx="5834063" cy="6337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ángulo 1"/>
          <p:cNvSpPr/>
          <p:nvPr/>
        </p:nvSpPr>
        <p:spPr>
          <a:xfrm>
            <a:off x="0" y="0"/>
            <a:ext cx="12192000" cy="68580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extLst>
      <p:ext uri="{BB962C8B-B14F-4D97-AF65-F5344CB8AC3E}">
        <p14:creationId xmlns:p14="http://schemas.microsoft.com/office/powerpoint/2010/main" xmlns="" val="15146448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961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l="1587" b="23218"/>
          <a:stretch>
            <a:fillRect/>
          </a:stretch>
        </p:blipFill>
        <p:spPr bwMode="auto">
          <a:xfrm>
            <a:off x="263525" y="115888"/>
            <a:ext cx="4464050" cy="525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961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b="1932"/>
          <a:stretch>
            <a:fillRect/>
          </a:stretch>
        </p:blipFill>
        <p:spPr bwMode="auto">
          <a:xfrm>
            <a:off x="4656138" y="144463"/>
            <a:ext cx="7129462" cy="6740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Rectángulo 3"/>
          <p:cNvSpPr/>
          <p:nvPr/>
        </p:nvSpPr>
        <p:spPr>
          <a:xfrm>
            <a:off x="0" y="0"/>
            <a:ext cx="12192000" cy="68580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extLst>
      <p:ext uri="{BB962C8B-B14F-4D97-AF65-F5344CB8AC3E}">
        <p14:creationId xmlns:p14="http://schemas.microsoft.com/office/powerpoint/2010/main" xmlns="" val="27925131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064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34963" y="142875"/>
            <a:ext cx="6046787" cy="6500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0643"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373813" y="142875"/>
            <a:ext cx="5194300" cy="6500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Rectángulo 3"/>
          <p:cNvSpPr/>
          <p:nvPr/>
        </p:nvSpPr>
        <p:spPr>
          <a:xfrm>
            <a:off x="0" y="0"/>
            <a:ext cx="12192000" cy="68580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extLst>
      <p:ext uri="{BB962C8B-B14F-4D97-AF65-F5344CB8AC3E}">
        <p14:creationId xmlns:p14="http://schemas.microsoft.com/office/powerpoint/2010/main" xmlns="" val="17226540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166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l="3262" t="57896"/>
          <a:stretch>
            <a:fillRect/>
          </a:stretch>
        </p:blipFill>
        <p:spPr bwMode="auto">
          <a:xfrm>
            <a:off x="150813" y="3127375"/>
            <a:ext cx="5945187" cy="3614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1667" name="Picture 3"/>
          <p:cNvPicPr>
            <a:picLocks noChangeAspect="1" noChangeArrowheads="1"/>
          </p:cNvPicPr>
          <p:nvPr/>
        </p:nvPicPr>
        <p:blipFill>
          <a:blip r:embed="rId4">
            <a:extLst>
              <a:ext uri="{28A0092B-C50C-407E-A947-70E740481C1C}">
                <a14:useLocalDpi xmlns:a14="http://schemas.microsoft.com/office/drawing/2010/main" xmlns="" val="0"/>
              </a:ext>
            </a:extLst>
          </a:blip>
          <a:srcRect l="5096" t="58070" r="59737" b="5527"/>
          <a:stretch>
            <a:fillRect/>
          </a:stretch>
        </p:blipFill>
        <p:spPr bwMode="auto">
          <a:xfrm>
            <a:off x="6122988" y="3006725"/>
            <a:ext cx="2565400" cy="3735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ectángulo 2"/>
          <p:cNvSpPr/>
          <p:nvPr/>
        </p:nvSpPr>
        <p:spPr>
          <a:xfrm>
            <a:off x="71438" y="22225"/>
            <a:ext cx="4951412"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defRPr/>
            </a:pPr>
            <a:endParaRPr lang="en-US" dirty="0"/>
          </a:p>
        </p:txBody>
      </p:sp>
      <p:sp>
        <p:nvSpPr>
          <p:cNvPr id="5" name="Rectángulo 4"/>
          <p:cNvSpPr/>
          <p:nvPr/>
        </p:nvSpPr>
        <p:spPr>
          <a:xfrm>
            <a:off x="1666875" y="376238"/>
            <a:ext cx="9991725" cy="2209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4" name="object 11"/>
          <p:cNvSpPr txBox="1"/>
          <p:nvPr/>
        </p:nvSpPr>
        <p:spPr>
          <a:xfrm>
            <a:off x="396875" y="90488"/>
            <a:ext cx="10668000" cy="382587"/>
          </a:xfrm>
          <a:prstGeom prst="rect">
            <a:avLst/>
          </a:prstGeom>
          <a:noFill/>
        </p:spPr>
        <p:txBody>
          <a:bodyPr lIns="0" tIns="12700" rIns="0" bIns="0">
            <a:spAutoFit/>
          </a:bodyPr>
          <a:lstStyle/>
          <a:p>
            <a:pPr marL="12700" eaLnBrk="1" hangingPunct="1">
              <a:spcBef>
                <a:spcPts val="100"/>
              </a:spcBef>
              <a:defRPr/>
            </a:pPr>
            <a:r>
              <a:rPr sz="2400" b="1" dirty="0">
                <a:solidFill>
                  <a:srgbClr val="282829"/>
                </a:solidFill>
                <a:latin typeface="Trebuchet MS"/>
                <a:cs typeface="Trebuchet MS"/>
              </a:rPr>
              <a:t>Medición</a:t>
            </a:r>
            <a:r>
              <a:rPr sz="2400" b="1" spc="-125" dirty="0">
                <a:solidFill>
                  <a:srgbClr val="282829"/>
                </a:solidFill>
                <a:latin typeface="Trebuchet MS"/>
                <a:cs typeface="Trebuchet MS"/>
              </a:rPr>
              <a:t> </a:t>
            </a:r>
            <a:r>
              <a:rPr sz="2400" b="1" dirty="0">
                <a:solidFill>
                  <a:srgbClr val="282829"/>
                </a:solidFill>
                <a:latin typeface="Trebuchet MS"/>
                <a:cs typeface="Trebuchet MS"/>
              </a:rPr>
              <a:t>de</a:t>
            </a:r>
            <a:r>
              <a:rPr sz="2400" b="1" spc="-125" dirty="0">
                <a:solidFill>
                  <a:srgbClr val="282829"/>
                </a:solidFill>
                <a:latin typeface="Trebuchet MS"/>
                <a:cs typeface="Trebuchet MS"/>
              </a:rPr>
              <a:t> </a:t>
            </a:r>
            <a:r>
              <a:rPr sz="2400" b="1" spc="-65" dirty="0">
                <a:solidFill>
                  <a:srgbClr val="282829"/>
                </a:solidFill>
                <a:latin typeface="Trebuchet MS"/>
                <a:cs typeface="Trebuchet MS"/>
              </a:rPr>
              <a:t>la</a:t>
            </a:r>
            <a:r>
              <a:rPr sz="2400" b="1" spc="-120" dirty="0">
                <a:solidFill>
                  <a:srgbClr val="282829"/>
                </a:solidFill>
                <a:latin typeface="Trebuchet MS"/>
                <a:cs typeface="Trebuchet MS"/>
              </a:rPr>
              <a:t> </a:t>
            </a:r>
            <a:r>
              <a:rPr sz="2400" b="1" spc="-60" dirty="0">
                <a:solidFill>
                  <a:srgbClr val="282829"/>
                </a:solidFill>
                <a:latin typeface="Trebuchet MS"/>
                <a:cs typeface="Trebuchet MS"/>
              </a:rPr>
              <a:t>capacitancia</a:t>
            </a:r>
            <a:r>
              <a:rPr sz="2400" b="1" spc="-125" dirty="0">
                <a:solidFill>
                  <a:srgbClr val="282829"/>
                </a:solidFill>
                <a:latin typeface="Trebuchet MS"/>
                <a:cs typeface="Trebuchet MS"/>
              </a:rPr>
              <a:t> </a:t>
            </a:r>
            <a:r>
              <a:rPr sz="2400" b="1" spc="-50" dirty="0">
                <a:solidFill>
                  <a:srgbClr val="282829"/>
                </a:solidFill>
                <a:latin typeface="Trebuchet MS"/>
                <a:cs typeface="Trebuchet MS"/>
              </a:rPr>
              <a:t>y</a:t>
            </a:r>
            <a:r>
              <a:rPr sz="2400" b="1" spc="-125" dirty="0">
                <a:solidFill>
                  <a:srgbClr val="282829"/>
                </a:solidFill>
                <a:latin typeface="Trebuchet MS"/>
                <a:cs typeface="Trebuchet MS"/>
              </a:rPr>
              <a:t> </a:t>
            </a:r>
            <a:r>
              <a:rPr sz="2400" b="1" spc="-80" dirty="0">
                <a:solidFill>
                  <a:srgbClr val="282829"/>
                </a:solidFill>
                <a:latin typeface="Trebuchet MS"/>
                <a:cs typeface="Trebuchet MS"/>
              </a:rPr>
              <a:t>el</a:t>
            </a:r>
            <a:r>
              <a:rPr sz="2400" b="1" spc="-120" dirty="0">
                <a:solidFill>
                  <a:srgbClr val="282829"/>
                </a:solidFill>
                <a:latin typeface="Trebuchet MS"/>
                <a:cs typeface="Trebuchet MS"/>
              </a:rPr>
              <a:t> </a:t>
            </a:r>
            <a:r>
              <a:rPr sz="2400" b="1" spc="-70" dirty="0">
                <a:solidFill>
                  <a:srgbClr val="282829"/>
                </a:solidFill>
                <a:latin typeface="Trebuchet MS"/>
                <a:cs typeface="Trebuchet MS"/>
              </a:rPr>
              <a:t>factor</a:t>
            </a:r>
            <a:r>
              <a:rPr sz="2400" b="1" spc="-125" dirty="0">
                <a:solidFill>
                  <a:srgbClr val="282829"/>
                </a:solidFill>
                <a:latin typeface="Trebuchet MS"/>
                <a:cs typeface="Trebuchet MS"/>
              </a:rPr>
              <a:t> </a:t>
            </a:r>
            <a:r>
              <a:rPr sz="2400" b="1" dirty="0">
                <a:solidFill>
                  <a:srgbClr val="282829"/>
                </a:solidFill>
                <a:latin typeface="Trebuchet MS"/>
                <a:cs typeface="Trebuchet MS"/>
              </a:rPr>
              <a:t>de</a:t>
            </a:r>
            <a:r>
              <a:rPr sz="2400" b="1" spc="-125" dirty="0">
                <a:solidFill>
                  <a:srgbClr val="282829"/>
                </a:solidFill>
                <a:latin typeface="Trebuchet MS"/>
                <a:cs typeface="Trebuchet MS"/>
              </a:rPr>
              <a:t> </a:t>
            </a:r>
            <a:r>
              <a:rPr sz="2400" b="1" spc="-65" dirty="0">
                <a:solidFill>
                  <a:srgbClr val="282829"/>
                </a:solidFill>
                <a:latin typeface="Trebuchet MS"/>
                <a:cs typeface="Trebuchet MS"/>
              </a:rPr>
              <a:t>potencia/factor</a:t>
            </a:r>
            <a:r>
              <a:rPr sz="2400" b="1" spc="-120" dirty="0">
                <a:solidFill>
                  <a:srgbClr val="282829"/>
                </a:solidFill>
                <a:latin typeface="Trebuchet MS"/>
                <a:cs typeface="Trebuchet MS"/>
              </a:rPr>
              <a:t> </a:t>
            </a:r>
            <a:r>
              <a:rPr sz="2400" b="1" dirty="0">
                <a:solidFill>
                  <a:srgbClr val="282829"/>
                </a:solidFill>
                <a:latin typeface="Trebuchet MS"/>
                <a:cs typeface="Trebuchet MS"/>
              </a:rPr>
              <a:t>de</a:t>
            </a:r>
            <a:r>
              <a:rPr sz="2400" b="1" spc="-125" dirty="0">
                <a:solidFill>
                  <a:srgbClr val="282829"/>
                </a:solidFill>
                <a:latin typeface="Trebuchet MS"/>
                <a:cs typeface="Trebuchet MS"/>
              </a:rPr>
              <a:t> </a:t>
            </a:r>
            <a:r>
              <a:rPr sz="2400" b="1" spc="-10" dirty="0">
                <a:solidFill>
                  <a:srgbClr val="282829"/>
                </a:solidFill>
                <a:latin typeface="Trebuchet MS"/>
                <a:cs typeface="Trebuchet MS"/>
              </a:rPr>
              <a:t>disipación</a:t>
            </a:r>
            <a:endParaRPr sz="2400" b="1" dirty="0">
              <a:latin typeface="Trebuchet MS"/>
              <a:cs typeface="Trebuchet MS"/>
            </a:endParaRPr>
          </a:p>
        </p:txBody>
      </p:sp>
      <p:sp>
        <p:nvSpPr>
          <p:cNvPr id="9" name="object 12"/>
          <p:cNvSpPr txBox="1"/>
          <p:nvPr/>
        </p:nvSpPr>
        <p:spPr>
          <a:xfrm>
            <a:off x="2014538" y="447675"/>
            <a:ext cx="3808412" cy="2509838"/>
          </a:xfrm>
          <a:prstGeom prst="rect">
            <a:avLst/>
          </a:prstGeom>
        </p:spPr>
        <p:txBody>
          <a:bodyPr lIns="0" tIns="98425" rIns="0" bIns="0">
            <a:spAutoFit/>
          </a:bodyPr>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400"/>
              </a:lnSpc>
              <a:spcBef>
                <a:spcPts val="775"/>
              </a:spcBef>
              <a:defRPr/>
            </a:pPr>
            <a:r>
              <a:rPr lang="en-US" altLang="en-US" sz="1600" b="1" i="1" dirty="0" smtClean="0">
                <a:solidFill>
                  <a:srgbClr val="005E9D"/>
                </a:solidFill>
                <a:latin typeface="Trebuchet MS" panose="020B0603020202020204" pitchFamily="34" charset="0"/>
              </a:rPr>
              <a:t>¿</a:t>
            </a:r>
            <a:r>
              <a:rPr lang="en-US" altLang="en-US" sz="1600" b="1" i="1" dirty="0" err="1" smtClean="0">
                <a:solidFill>
                  <a:srgbClr val="005E9D"/>
                </a:solidFill>
                <a:latin typeface="Trebuchet MS" panose="020B0603020202020204" pitchFamily="34" charset="0"/>
              </a:rPr>
              <a:t>Por</a:t>
            </a:r>
            <a:r>
              <a:rPr lang="en-US" altLang="en-US" sz="1600" b="1" i="1" dirty="0" smtClean="0">
                <a:solidFill>
                  <a:srgbClr val="005E9D"/>
                </a:solidFill>
                <a:latin typeface="Trebuchet MS" panose="020B0603020202020204" pitchFamily="34" charset="0"/>
              </a:rPr>
              <a:t> </a:t>
            </a:r>
            <a:r>
              <a:rPr lang="en-US" altLang="en-US" sz="1600" b="1" i="1" dirty="0" err="1" smtClean="0">
                <a:solidFill>
                  <a:srgbClr val="005E9D"/>
                </a:solidFill>
                <a:latin typeface="Trebuchet MS" panose="020B0603020202020204" pitchFamily="34" charset="0"/>
              </a:rPr>
              <a:t>qué</a:t>
            </a:r>
            <a:r>
              <a:rPr lang="en-US" altLang="en-US" sz="1600" b="1" i="1" dirty="0" smtClean="0">
                <a:solidFill>
                  <a:srgbClr val="005E9D"/>
                </a:solidFill>
                <a:latin typeface="Trebuchet MS" panose="020B0603020202020204" pitchFamily="34" charset="0"/>
              </a:rPr>
              <a:t> </a:t>
            </a:r>
            <a:r>
              <a:rPr lang="en-US" altLang="en-US" sz="1600" b="1" i="1" dirty="0" err="1" smtClean="0">
                <a:solidFill>
                  <a:srgbClr val="005E9D"/>
                </a:solidFill>
                <a:latin typeface="Trebuchet MS" panose="020B0603020202020204" pitchFamily="34" charset="0"/>
              </a:rPr>
              <a:t>medir</a:t>
            </a:r>
            <a:r>
              <a:rPr lang="en-US" altLang="en-US" sz="1600" b="1" i="1" dirty="0" smtClean="0">
                <a:solidFill>
                  <a:srgbClr val="005E9D"/>
                </a:solidFill>
                <a:latin typeface="Trebuchet MS" panose="020B0603020202020204" pitchFamily="34" charset="0"/>
              </a:rPr>
              <a:t>?</a:t>
            </a:r>
            <a:endParaRPr lang="en-US" altLang="en-US" sz="1600" b="1" i="1" dirty="0" smtClean="0">
              <a:latin typeface="Trebuchet MS" panose="020B0603020202020204" pitchFamily="34" charset="0"/>
            </a:endParaRPr>
          </a:p>
          <a:p>
            <a:pPr algn="just" eaLnBrk="1" hangingPunct="1">
              <a:lnSpc>
                <a:spcPts val="1400"/>
              </a:lnSpc>
              <a:spcBef>
                <a:spcPts val="388"/>
              </a:spcBef>
              <a:defRPr/>
            </a:pPr>
            <a:endParaRPr lang="en-US" altLang="en-US" sz="1600" dirty="0" smtClean="0">
              <a:solidFill>
                <a:srgbClr val="282829"/>
              </a:solidFill>
              <a:latin typeface="Trebuchet MS" panose="020B0603020202020204" pitchFamily="34" charset="0"/>
            </a:endParaRPr>
          </a:p>
          <a:p>
            <a:pPr marL="298450" indent="-285750" algn="just" eaLnBrk="1" hangingPunct="1">
              <a:lnSpc>
                <a:spcPts val="1400"/>
              </a:lnSpc>
              <a:spcBef>
                <a:spcPts val="388"/>
              </a:spcBef>
              <a:buFont typeface="Arial" panose="020B0604020202020204" pitchFamily="34" charset="0"/>
              <a:buChar char="•"/>
              <a:defRPr/>
            </a:pPr>
            <a:r>
              <a:rPr lang="en-US" altLang="en-US" sz="1600" dirty="0" smtClean="0">
                <a:solidFill>
                  <a:srgbClr val="282829"/>
                </a:solidFill>
                <a:latin typeface="Trebuchet MS" panose="020B0603020202020204" pitchFamily="34" charset="0"/>
              </a:rPr>
              <a:t>Para </a:t>
            </a:r>
            <a:r>
              <a:rPr lang="en-US" altLang="en-US" sz="1600" dirty="0" err="1" smtClean="0">
                <a:solidFill>
                  <a:srgbClr val="282829"/>
                </a:solidFill>
                <a:latin typeface="Trebuchet MS" panose="020B0603020202020204" pitchFamily="34" charset="0"/>
              </a:rPr>
              <a:t>investigar</a:t>
            </a:r>
            <a:r>
              <a:rPr lang="en-US" altLang="en-US" sz="1600" dirty="0" smtClean="0">
                <a:solidFill>
                  <a:srgbClr val="282829"/>
                </a:solidFill>
                <a:latin typeface="Trebuchet MS" panose="020B0603020202020204" pitchFamily="34" charset="0"/>
              </a:rPr>
              <a:t> el </a:t>
            </a:r>
            <a:r>
              <a:rPr lang="en-US" altLang="en-US" sz="1600" b="1" i="1" dirty="0" err="1" smtClean="0">
                <a:solidFill>
                  <a:srgbClr val="FF0000"/>
                </a:solidFill>
                <a:latin typeface="Trebuchet MS" panose="020B0603020202020204" pitchFamily="34" charset="0"/>
              </a:rPr>
              <a:t>estado</a:t>
            </a:r>
            <a:r>
              <a:rPr lang="en-US" altLang="en-US" sz="1600" b="1" i="1" dirty="0" smtClean="0">
                <a:solidFill>
                  <a:srgbClr val="FF0000"/>
                </a:solidFill>
                <a:latin typeface="Trebuchet MS" panose="020B0603020202020204" pitchFamily="34" charset="0"/>
              </a:rPr>
              <a:t> del </a:t>
            </a:r>
            <a:r>
              <a:rPr lang="en-US" altLang="en-US" sz="1600" b="1" i="1" dirty="0" err="1" smtClean="0">
                <a:solidFill>
                  <a:srgbClr val="FF0000"/>
                </a:solidFill>
                <a:latin typeface="Trebuchet MS" panose="020B0603020202020204" pitchFamily="34" charset="0"/>
              </a:rPr>
              <a:t>aislamiento</a:t>
            </a:r>
            <a:r>
              <a:rPr lang="en-US" altLang="en-US" sz="1600" b="1" i="1" dirty="0" smtClean="0">
                <a:solidFill>
                  <a:srgbClr val="FF0000"/>
                </a:solidFill>
                <a:latin typeface="Trebuchet MS" panose="020B0603020202020204" pitchFamily="34" charset="0"/>
              </a:rPr>
              <a:t> de los </a:t>
            </a:r>
            <a:r>
              <a:rPr lang="en-US" altLang="en-US" sz="1600" b="1" i="1" dirty="0" err="1" smtClean="0">
                <a:solidFill>
                  <a:srgbClr val="FF0000"/>
                </a:solidFill>
                <a:latin typeface="Trebuchet MS" panose="020B0603020202020204" pitchFamily="34" charset="0"/>
              </a:rPr>
              <a:t>transformadores</a:t>
            </a:r>
            <a:r>
              <a:rPr lang="en-US" altLang="en-US" sz="1600" b="1" i="1" dirty="0" smtClean="0">
                <a:solidFill>
                  <a:srgbClr val="FF0000"/>
                </a:solidFill>
                <a:latin typeface="Trebuchet MS" panose="020B0603020202020204" pitchFamily="34" charset="0"/>
              </a:rPr>
              <a:t> </a:t>
            </a:r>
            <a:r>
              <a:rPr lang="en-US" altLang="en-US" sz="1600" dirty="0" smtClean="0">
                <a:solidFill>
                  <a:srgbClr val="282829"/>
                </a:solidFill>
                <a:latin typeface="Trebuchet MS" panose="020B0603020202020204" pitchFamily="34" charset="0"/>
              </a:rPr>
              <a:t>de </a:t>
            </a:r>
            <a:r>
              <a:rPr lang="en-US" altLang="en-US" sz="1600" dirty="0" err="1" smtClean="0">
                <a:solidFill>
                  <a:srgbClr val="282829"/>
                </a:solidFill>
                <a:latin typeface="Trebuchet MS" panose="020B0603020202020204" pitchFamily="34" charset="0"/>
              </a:rPr>
              <a:t>potencia</a:t>
            </a:r>
            <a:r>
              <a:rPr lang="en-US" altLang="en-US" sz="1600" dirty="0" smtClean="0">
                <a:solidFill>
                  <a:srgbClr val="282829"/>
                </a:solidFill>
                <a:latin typeface="Trebuchet MS" panose="020B0603020202020204" pitchFamily="34" charset="0"/>
              </a:rPr>
              <a:t> y los bushings. </a:t>
            </a:r>
          </a:p>
          <a:p>
            <a:pPr marL="298450" indent="-285750" algn="just" eaLnBrk="1" hangingPunct="1">
              <a:lnSpc>
                <a:spcPts val="1400"/>
              </a:lnSpc>
              <a:spcBef>
                <a:spcPts val="388"/>
              </a:spcBef>
              <a:buFont typeface="Arial" panose="020B0604020202020204" pitchFamily="34" charset="0"/>
              <a:buChar char="•"/>
              <a:defRPr/>
            </a:pPr>
            <a:endParaRPr lang="es-ES" altLang="en-US" sz="1600" dirty="0" smtClean="0">
              <a:solidFill>
                <a:srgbClr val="282829"/>
              </a:solidFill>
              <a:latin typeface="Trebuchet MS" panose="020B0603020202020204" pitchFamily="34" charset="0"/>
            </a:endParaRPr>
          </a:p>
          <a:p>
            <a:pPr marL="298450" indent="-285750" algn="just" eaLnBrk="1" hangingPunct="1">
              <a:lnSpc>
                <a:spcPts val="1400"/>
              </a:lnSpc>
              <a:spcBef>
                <a:spcPts val="388"/>
              </a:spcBef>
              <a:buFont typeface="Arial" panose="020B0604020202020204" pitchFamily="34" charset="0"/>
              <a:buChar char="•"/>
              <a:defRPr/>
            </a:pPr>
            <a:r>
              <a:rPr lang="es-ES" altLang="en-US" sz="1600" dirty="0" smtClean="0">
                <a:solidFill>
                  <a:srgbClr val="282829"/>
                </a:solidFill>
                <a:latin typeface="Trebuchet MS" panose="020B0603020202020204" pitchFamily="34" charset="0"/>
              </a:rPr>
              <a:t>Una </a:t>
            </a:r>
            <a:r>
              <a:rPr lang="es-ES" altLang="en-US" sz="1600" b="1" i="1" dirty="0" smtClean="0">
                <a:solidFill>
                  <a:srgbClr val="FF0000"/>
                </a:solidFill>
                <a:latin typeface="Trebuchet MS" panose="020B0603020202020204" pitchFamily="34" charset="0"/>
              </a:rPr>
              <a:t>alta conductividad del aceite, el envejecimiento y un aumento en el contenido de agua son síntomas del proceso de degradación del aislamiento</a:t>
            </a:r>
            <a:r>
              <a:rPr lang="es-ES" altLang="en-US" sz="1600" dirty="0" smtClean="0">
                <a:solidFill>
                  <a:srgbClr val="282829"/>
                </a:solidFill>
                <a:latin typeface="Trebuchet MS" panose="020B0603020202020204" pitchFamily="34" charset="0"/>
              </a:rPr>
              <a:t>. </a:t>
            </a:r>
          </a:p>
          <a:p>
            <a:pPr algn="just" eaLnBrk="1" hangingPunct="1">
              <a:lnSpc>
                <a:spcPts val="1400"/>
              </a:lnSpc>
              <a:spcBef>
                <a:spcPts val="388"/>
              </a:spcBef>
              <a:defRPr/>
            </a:pPr>
            <a:endParaRPr lang="en-US" altLang="en-US" sz="1400" dirty="0" smtClean="0">
              <a:latin typeface="Trebuchet MS" panose="020B0603020202020204" pitchFamily="34" charset="0"/>
            </a:endParaRPr>
          </a:p>
        </p:txBody>
      </p:sp>
      <p:sp>
        <p:nvSpPr>
          <p:cNvPr id="241672" name="Rectángulo 5"/>
          <p:cNvSpPr>
            <a:spLocks noChangeArrowheads="1"/>
          </p:cNvSpPr>
          <p:nvPr/>
        </p:nvSpPr>
        <p:spPr bwMode="auto">
          <a:xfrm>
            <a:off x="-9525" y="2755900"/>
            <a:ext cx="5902325" cy="563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2984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200"/>
              </a:lnSpc>
              <a:spcBef>
                <a:spcPts val="425"/>
              </a:spcBef>
              <a:buFont typeface="Arial" panose="020B0604020202020204" pitchFamily="34" charset="0"/>
              <a:buChar char="•"/>
            </a:pPr>
            <a:r>
              <a:rPr lang="es-ES" altLang="en-US" sz="1600">
                <a:solidFill>
                  <a:srgbClr val="282829"/>
                </a:solidFill>
                <a:latin typeface="Trebuchet MS" panose="020B0603020202020204" pitchFamily="34" charset="0"/>
              </a:rPr>
              <a:t>Estos síntomas producen también un </a:t>
            </a:r>
            <a:r>
              <a:rPr lang="es-ES" altLang="en-US" sz="1600" b="1" i="1">
                <a:solidFill>
                  <a:srgbClr val="FF0000"/>
                </a:solidFill>
                <a:latin typeface="Trebuchet MS" panose="020B0603020202020204" pitchFamily="34" charset="0"/>
              </a:rPr>
              <a:t>aumento de las pérdidas,</a:t>
            </a:r>
            <a:r>
              <a:rPr lang="es-ES" altLang="en-US" sz="1600">
                <a:solidFill>
                  <a:srgbClr val="282829"/>
                </a:solidFill>
                <a:latin typeface="Trebuchet MS" panose="020B0603020202020204" pitchFamily="34" charset="0"/>
              </a:rPr>
              <a:t> que pueden cuantificarse midiendo el factor de potencia o el factor de disipación.</a:t>
            </a:r>
            <a:endParaRPr lang="es-ES" altLang="en-US" sz="1600">
              <a:latin typeface="Trebuchet MS" panose="020B0603020202020204" pitchFamily="34" charset="0"/>
            </a:endParaRPr>
          </a:p>
        </p:txBody>
      </p:sp>
      <p:sp>
        <p:nvSpPr>
          <p:cNvPr id="11" name="object 12"/>
          <p:cNvSpPr txBox="1"/>
          <p:nvPr/>
        </p:nvSpPr>
        <p:spPr>
          <a:xfrm>
            <a:off x="5878513" y="411163"/>
            <a:ext cx="6127750" cy="2560637"/>
          </a:xfrm>
          <a:prstGeom prst="rect">
            <a:avLst/>
          </a:prstGeom>
        </p:spPr>
        <p:txBody>
          <a:bodyPr lIns="0" tIns="98425" rIns="0" bIns="0">
            <a:spAutoFit/>
          </a:bodyPr>
          <a:lstStyle>
            <a:lvl1pPr marL="381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400"/>
              </a:lnSpc>
              <a:spcBef>
                <a:spcPts val="775"/>
              </a:spcBef>
              <a:defRPr/>
            </a:pPr>
            <a:r>
              <a:rPr lang="en-US" altLang="en-US" sz="1600" b="1" i="1" dirty="0" smtClean="0">
                <a:solidFill>
                  <a:srgbClr val="005E9D"/>
                </a:solidFill>
                <a:latin typeface="Trebuchet MS" panose="020B0603020202020204" pitchFamily="34" charset="0"/>
              </a:rPr>
              <a:t>¿</a:t>
            </a:r>
            <a:r>
              <a:rPr lang="en-US" altLang="en-US" sz="1600" b="1" i="1" dirty="0" err="1" smtClean="0">
                <a:solidFill>
                  <a:srgbClr val="005E9D"/>
                </a:solidFill>
                <a:latin typeface="Trebuchet MS" panose="020B0603020202020204" pitchFamily="34" charset="0"/>
              </a:rPr>
              <a:t>Cómo</a:t>
            </a:r>
            <a:r>
              <a:rPr lang="en-US" altLang="en-US" sz="1600" b="1" i="1" dirty="0" smtClean="0">
                <a:solidFill>
                  <a:srgbClr val="005E9D"/>
                </a:solidFill>
                <a:latin typeface="Trebuchet MS" panose="020B0603020202020204" pitchFamily="34" charset="0"/>
              </a:rPr>
              <a:t> </a:t>
            </a:r>
            <a:r>
              <a:rPr lang="en-US" altLang="en-US" sz="1600" b="1" i="1" dirty="0" err="1" smtClean="0">
                <a:solidFill>
                  <a:srgbClr val="005E9D"/>
                </a:solidFill>
                <a:latin typeface="Trebuchet MS" panose="020B0603020202020204" pitchFamily="34" charset="0"/>
              </a:rPr>
              <a:t>funciona</a:t>
            </a:r>
            <a:r>
              <a:rPr lang="en-US" altLang="en-US" sz="1600" b="1" i="1" dirty="0" smtClean="0">
                <a:solidFill>
                  <a:srgbClr val="005E9D"/>
                </a:solidFill>
                <a:latin typeface="Trebuchet MS" panose="020B0603020202020204" pitchFamily="34" charset="0"/>
              </a:rPr>
              <a:t>?</a:t>
            </a:r>
            <a:endParaRPr lang="en-US" altLang="en-US" sz="1600" b="1" i="1" dirty="0" smtClean="0">
              <a:latin typeface="Trebuchet MS" panose="020B0603020202020204" pitchFamily="34" charset="0"/>
            </a:endParaRPr>
          </a:p>
          <a:p>
            <a:pPr algn="just" eaLnBrk="1" hangingPunct="1">
              <a:lnSpc>
                <a:spcPts val="1400"/>
              </a:lnSpc>
              <a:spcBef>
                <a:spcPts val="388"/>
              </a:spcBef>
              <a:defRPr/>
            </a:pPr>
            <a:endParaRPr lang="en-US" altLang="en-US" sz="1400" dirty="0" smtClean="0">
              <a:solidFill>
                <a:srgbClr val="282829"/>
              </a:solidFill>
              <a:latin typeface="Trebuchet MS" panose="020B0603020202020204" pitchFamily="34" charset="0"/>
            </a:endParaRPr>
          </a:p>
          <a:p>
            <a:pPr marL="323850" indent="-285750" algn="just" eaLnBrk="1" hangingPunct="1">
              <a:lnSpc>
                <a:spcPts val="1400"/>
              </a:lnSpc>
              <a:spcBef>
                <a:spcPts val="388"/>
              </a:spcBef>
              <a:buFont typeface="Arial" panose="020B0604020202020204" pitchFamily="34" charset="0"/>
              <a:buChar char="•"/>
              <a:defRPr/>
            </a:pPr>
            <a:r>
              <a:rPr lang="en-US" altLang="en-US" sz="1400" dirty="0" smtClean="0">
                <a:solidFill>
                  <a:srgbClr val="282829"/>
                </a:solidFill>
                <a:latin typeface="Trebuchet MS" panose="020B0603020202020204" pitchFamily="34" charset="0"/>
              </a:rPr>
              <a:t>Las </a:t>
            </a:r>
            <a:r>
              <a:rPr lang="en-US" altLang="en-US" sz="1400" dirty="0" err="1" smtClean="0">
                <a:solidFill>
                  <a:srgbClr val="282829"/>
                </a:solidFill>
                <a:latin typeface="Trebuchet MS" panose="020B0603020202020204" pitchFamily="34" charset="0"/>
              </a:rPr>
              <a:t>mediciones</a:t>
            </a:r>
            <a:r>
              <a:rPr lang="en-US" altLang="en-US" sz="1400" dirty="0" smtClean="0">
                <a:solidFill>
                  <a:srgbClr val="282829"/>
                </a:solidFill>
                <a:latin typeface="Trebuchet MS" panose="020B0603020202020204" pitchFamily="34" charset="0"/>
              </a:rPr>
              <a:t> se </a:t>
            </a:r>
            <a:r>
              <a:rPr lang="en-US" altLang="en-US" sz="1400" dirty="0" err="1" smtClean="0">
                <a:solidFill>
                  <a:srgbClr val="282829"/>
                </a:solidFill>
                <a:latin typeface="Trebuchet MS" panose="020B0603020202020204" pitchFamily="34" charset="0"/>
              </a:rPr>
              <a:t>realizan</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en</a:t>
            </a:r>
            <a:r>
              <a:rPr lang="en-US" altLang="en-US" sz="1400" dirty="0" smtClean="0">
                <a:solidFill>
                  <a:srgbClr val="282829"/>
                </a:solidFill>
                <a:latin typeface="Trebuchet MS" panose="020B0603020202020204" pitchFamily="34" charset="0"/>
              </a:rPr>
              <a:t> el </a:t>
            </a:r>
            <a:r>
              <a:rPr lang="en-US" altLang="en-US" sz="1400" b="1" i="1" dirty="0" err="1" smtClean="0">
                <a:solidFill>
                  <a:srgbClr val="FF0000"/>
                </a:solidFill>
                <a:latin typeface="Trebuchet MS" panose="020B0603020202020204" pitchFamily="34" charset="0"/>
              </a:rPr>
              <a:t>aislamiento</a:t>
            </a:r>
            <a:r>
              <a:rPr lang="en-US" altLang="en-US" sz="1400" b="1" i="1" dirty="0" smtClean="0">
                <a:solidFill>
                  <a:srgbClr val="FF0000"/>
                </a:solidFill>
                <a:latin typeface="Trebuchet MS" panose="020B0603020202020204" pitchFamily="34" charset="0"/>
              </a:rPr>
              <a:t> principal entre </a:t>
            </a:r>
            <a:r>
              <a:rPr lang="en-US" altLang="en-US" sz="1400" b="1" i="1" dirty="0" err="1" smtClean="0">
                <a:solidFill>
                  <a:srgbClr val="FF0000"/>
                </a:solidFill>
                <a:latin typeface="Trebuchet MS" panose="020B0603020202020204" pitchFamily="34" charset="0"/>
              </a:rPr>
              <a:t>los</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devanados</a:t>
            </a:r>
            <a:r>
              <a:rPr lang="en-US" altLang="en-US" sz="1400" b="1" i="1" dirty="0" smtClean="0">
                <a:solidFill>
                  <a:srgbClr val="FF0000"/>
                </a:solidFill>
                <a:latin typeface="Trebuchet MS" panose="020B0603020202020204" pitchFamily="34" charset="0"/>
              </a:rPr>
              <a:t> (C</a:t>
            </a:r>
            <a:r>
              <a:rPr lang="en-US" altLang="en-US" sz="1400" b="1" i="1" baseline="-33000" dirty="0" smtClean="0">
                <a:solidFill>
                  <a:srgbClr val="FF0000"/>
                </a:solidFill>
                <a:latin typeface="Trebuchet MS" panose="020B0603020202020204" pitchFamily="34" charset="0"/>
              </a:rPr>
              <a:t>HL</a:t>
            </a:r>
            <a:r>
              <a:rPr lang="en-US" altLang="en-US" sz="1400" b="1" i="1" dirty="0" smtClean="0">
                <a:solidFill>
                  <a:srgbClr val="FF0000"/>
                </a:solidFill>
                <a:latin typeface="Trebuchet MS" panose="020B0603020202020204" pitchFamily="34" charset="0"/>
              </a:rPr>
              <a:t>) y el </a:t>
            </a:r>
            <a:r>
              <a:rPr lang="en-US" altLang="en-US" sz="1400" b="1" i="1" dirty="0" err="1" smtClean="0">
                <a:solidFill>
                  <a:srgbClr val="FF0000"/>
                </a:solidFill>
                <a:latin typeface="Trebuchet MS" panose="020B0603020202020204" pitchFamily="34" charset="0"/>
              </a:rPr>
              <a:t>aislamiento</a:t>
            </a:r>
            <a:r>
              <a:rPr lang="en-US" altLang="en-US" sz="1400" b="1" i="1" dirty="0" smtClean="0">
                <a:solidFill>
                  <a:srgbClr val="FF0000"/>
                </a:solidFill>
                <a:latin typeface="Trebuchet MS" panose="020B0603020202020204" pitchFamily="34" charset="0"/>
              </a:rPr>
              <a:t> entre </a:t>
            </a:r>
            <a:r>
              <a:rPr lang="en-US" altLang="en-US" sz="1400" b="1" i="1" dirty="0" err="1" smtClean="0">
                <a:solidFill>
                  <a:srgbClr val="FF0000"/>
                </a:solidFill>
                <a:latin typeface="Trebuchet MS" panose="020B0603020202020204" pitchFamily="34" charset="0"/>
              </a:rPr>
              <a:t>los</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devanados</a:t>
            </a:r>
            <a:r>
              <a:rPr lang="en-US" altLang="en-US" sz="1400" b="1" i="1" dirty="0" smtClean="0">
                <a:solidFill>
                  <a:srgbClr val="FF0000"/>
                </a:solidFill>
                <a:latin typeface="Trebuchet MS" panose="020B0603020202020204" pitchFamily="34" charset="0"/>
              </a:rPr>
              <a:t> y la </a:t>
            </a:r>
            <a:r>
              <a:rPr lang="en-US" altLang="en-US" sz="1400" b="1" i="1" dirty="0" err="1" smtClean="0">
                <a:solidFill>
                  <a:srgbClr val="FF0000"/>
                </a:solidFill>
                <a:latin typeface="Trebuchet MS" panose="020B0603020202020204" pitchFamily="34" charset="0"/>
              </a:rPr>
              <a:t>cuba</a:t>
            </a:r>
            <a:r>
              <a:rPr lang="en-US" altLang="en-US" sz="1400" b="1" i="1" dirty="0" smtClean="0">
                <a:solidFill>
                  <a:srgbClr val="FF0000"/>
                </a:solidFill>
                <a:latin typeface="Trebuchet MS" panose="020B0603020202020204" pitchFamily="34" charset="0"/>
              </a:rPr>
              <a:t> (C</a:t>
            </a:r>
            <a:r>
              <a:rPr lang="en-US" altLang="en-US" sz="1400" b="1" i="1" baseline="-33000" dirty="0" smtClean="0">
                <a:solidFill>
                  <a:srgbClr val="FF0000"/>
                </a:solidFill>
                <a:latin typeface="Trebuchet MS" panose="020B0603020202020204" pitchFamily="34" charset="0"/>
              </a:rPr>
              <a:t>H</a:t>
            </a:r>
            <a:r>
              <a:rPr lang="en-US" altLang="en-US" sz="1400" b="1" i="1" dirty="0" smtClean="0">
                <a:solidFill>
                  <a:srgbClr val="FF0000"/>
                </a:solidFill>
                <a:latin typeface="Trebuchet MS" panose="020B0603020202020204" pitchFamily="34" charset="0"/>
              </a:rPr>
              <a:t>, C</a:t>
            </a:r>
            <a:r>
              <a:rPr lang="en-US" altLang="en-US" sz="1400" b="1" i="1" baseline="-33000" dirty="0" smtClean="0">
                <a:solidFill>
                  <a:srgbClr val="FF0000"/>
                </a:solidFill>
                <a:latin typeface="Trebuchet MS" panose="020B0603020202020204" pitchFamily="34" charset="0"/>
              </a:rPr>
              <a:t>L</a:t>
            </a:r>
            <a:r>
              <a:rPr lang="en-US" altLang="en-US" sz="1400" b="1" i="1" dirty="0" smtClean="0">
                <a:solidFill>
                  <a:srgbClr val="FF0000"/>
                </a:solidFill>
                <a:latin typeface="Trebuchet MS" panose="020B0603020202020204" pitchFamily="34" charset="0"/>
              </a:rPr>
              <a:t>). </a:t>
            </a:r>
          </a:p>
          <a:p>
            <a:pPr marL="323850" indent="-285750" algn="just" eaLnBrk="1" hangingPunct="1">
              <a:lnSpc>
                <a:spcPts val="1400"/>
              </a:lnSpc>
              <a:spcBef>
                <a:spcPts val="388"/>
              </a:spcBef>
              <a:buFont typeface="Arial" panose="020B0604020202020204" pitchFamily="34" charset="0"/>
              <a:buChar char="•"/>
              <a:defRPr/>
            </a:pPr>
            <a:endParaRPr lang="en-US" altLang="en-US" sz="1400" dirty="0" smtClean="0">
              <a:solidFill>
                <a:srgbClr val="282829"/>
              </a:solidFill>
              <a:latin typeface="Trebuchet MS" panose="020B0603020202020204" pitchFamily="34" charset="0"/>
            </a:endParaRPr>
          </a:p>
          <a:p>
            <a:pPr marL="323850" indent="-285750" algn="just" eaLnBrk="1" hangingPunct="1">
              <a:lnSpc>
                <a:spcPts val="1400"/>
              </a:lnSpc>
              <a:spcBef>
                <a:spcPts val="388"/>
              </a:spcBef>
              <a:buFont typeface="Arial" panose="020B0604020202020204" pitchFamily="34" charset="0"/>
              <a:buChar char="•"/>
              <a:defRPr/>
            </a:pPr>
            <a:r>
              <a:rPr lang="en-US" altLang="en-US" sz="1400" dirty="0" smtClean="0">
                <a:solidFill>
                  <a:srgbClr val="282829"/>
                </a:solidFill>
                <a:latin typeface="Trebuchet MS" panose="020B0603020202020204" pitchFamily="34" charset="0"/>
              </a:rPr>
              <a:t>En los bushings, la </a:t>
            </a:r>
            <a:r>
              <a:rPr lang="en-US" altLang="en-US" sz="1400" dirty="0" err="1" smtClean="0">
                <a:solidFill>
                  <a:srgbClr val="282829"/>
                </a:solidFill>
                <a:latin typeface="Trebuchet MS" panose="020B0603020202020204" pitchFamily="34" charset="0"/>
              </a:rPr>
              <a:t>tensión</a:t>
            </a:r>
            <a:r>
              <a:rPr lang="en-US" altLang="en-US" sz="1400" dirty="0" smtClean="0">
                <a:solidFill>
                  <a:srgbClr val="282829"/>
                </a:solidFill>
                <a:latin typeface="Trebuchet MS" panose="020B0603020202020204" pitchFamily="34" charset="0"/>
              </a:rPr>
              <a:t> se </a:t>
            </a:r>
            <a:r>
              <a:rPr lang="en-US" altLang="en-US" sz="1400" dirty="0" err="1" smtClean="0">
                <a:solidFill>
                  <a:srgbClr val="282829"/>
                </a:solidFill>
                <a:latin typeface="Trebuchet MS" panose="020B0603020202020204" pitchFamily="34" charset="0"/>
              </a:rPr>
              <a:t>aplica</a:t>
            </a:r>
            <a:r>
              <a:rPr lang="en-US" altLang="en-US" sz="1400" dirty="0" smtClean="0">
                <a:solidFill>
                  <a:srgbClr val="282829"/>
                </a:solidFill>
                <a:latin typeface="Trebuchet MS" panose="020B0603020202020204" pitchFamily="34" charset="0"/>
              </a:rPr>
              <a:t> al conductor principal, </a:t>
            </a:r>
            <a:r>
              <a:rPr lang="en-US" altLang="en-US" sz="1400" dirty="0" err="1" smtClean="0">
                <a:solidFill>
                  <a:srgbClr val="282829"/>
                </a:solidFill>
                <a:latin typeface="Trebuchet MS" panose="020B0603020202020204" pitchFamily="34" charset="0"/>
              </a:rPr>
              <a:t>mientras</a:t>
            </a:r>
            <a:r>
              <a:rPr lang="en-US" altLang="en-US" sz="1400" dirty="0" smtClean="0">
                <a:solidFill>
                  <a:srgbClr val="282829"/>
                </a:solidFill>
                <a:latin typeface="Trebuchet MS" panose="020B0603020202020204" pitchFamily="34" charset="0"/>
              </a:rPr>
              <a:t> que la </a:t>
            </a:r>
            <a:r>
              <a:rPr lang="en-US" altLang="en-US" sz="1400" dirty="0" err="1" smtClean="0">
                <a:solidFill>
                  <a:srgbClr val="282829"/>
                </a:solidFill>
                <a:latin typeface="Trebuchet MS" panose="020B0603020202020204" pitchFamily="34" charset="0"/>
              </a:rPr>
              <a:t>medición</a:t>
            </a:r>
            <a:r>
              <a:rPr lang="en-US" altLang="en-US" sz="1400" dirty="0" smtClean="0">
                <a:solidFill>
                  <a:srgbClr val="282829"/>
                </a:solidFill>
                <a:latin typeface="Trebuchet MS" panose="020B0603020202020204" pitchFamily="34" charset="0"/>
              </a:rPr>
              <a:t> de la </a:t>
            </a:r>
            <a:r>
              <a:rPr lang="en-US" altLang="en-US" sz="1400" dirty="0" err="1" smtClean="0">
                <a:solidFill>
                  <a:srgbClr val="282829"/>
                </a:solidFill>
                <a:latin typeface="Trebuchet MS" panose="020B0603020202020204" pitchFamily="34" charset="0"/>
              </a:rPr>
              <a:t>corriente</a:t>
            </a:r>
            <a:r>
              <a:rPr lang="en-US" altLang="en-US" sz="1400" dirty="0" smtClean="0">
                <a:solidFill>
                  <a:srgbClr val="282829"/>
                </a:solidFill>
                <a:latin typeface="Trebuchet MS" panose="020B0603020202020204" pitchFamily="34" charset="0"/>
              </a:rPr>
              <a:t> se </a:t>
            </a:r>
            <a:r>
              <a:rPr lang="en-US" altLang="en-US" sz="1400" dirty="0" err="1" smtClean="0">
                <a:solidFill>
                  <a:srgbClr val="282829"/>
                </a:solidFill>
                <a:latin typeface="Trebuchet MS" panose="020B0603020202020204" pitchFamily="34" charset="0"/>
              </a:rPr>
              <a:t>realiza</a:t>
            </a:r>
            <a:r>
              <a:rPr lang="en-US" altLang="en-US" sz="1400" dirty="0" smtClean="0">
                <a:solidFill>
                  <a:srgbClr val="282829"/>
                </a:solidFill>
                <a:latin typeface="Trebuchet MS" panose="020B0603020202020204" pitchFamily="34" charset="0"/>
              </a:rPr>
              <a:t> en la </a:t>
            </a:r>
            <a:r>
              <a:rPr lang="en-US" altLang="en-US" sz="1400" dirty="0" err="1" smtClean="0">
                <a:solidFill>
                  <a:srgbClr val="282829"/>
                </a:solidFill>
                <a:latin typeface="Trebuchet MS" panose="020B0603020202020204" pitchFamily="34" charset="0"/>
              </a:rPr>
              <a:t>toma</a:t>
            </a:r>
            <a:r>
              <a:rPr lang="en-US" altLang="en-US" sz="1400" dirty="0" smtClean="0">
                <a:solidFill>
                  <a:srgbClr val="282829"/>
                </a:solidFill>
                <a:latin typeface="Trebuchet MS" panose="020B0603020202020204" pitchFamily="34" charset="0"/>
              </a:rPr>
              <a:t> de </a:t>
            </a:r>
            <a:r>
              <a:rPr lang="en-US" altLang="en-US" sz="1400" dirty="0" err="1" smtClean="0">
                <a:solidFill>
                  <a:srgbClr val="282829"/>
                </a:solidFill>
                <a:latin typeface="Trebuchet MS" panose="020B0603020202020204" pitchFamily="34" charset="0"/>
              </a:rPr>
              <a:t>medición</a:t>
            </a:r>
            <a:r>
              <a:rPr lang="en-US" altLang="en-US" sz="1400" dirty="0" smtClean="0">
                <a:solidFill>
                  <a:srgbClr val="282829"/>
                </a:solidFill>
                <a:latin typeface="Trebuchet MS" panose="020B0603020202020204" pitchFamily="34" charset="0"/>
              </a:rPr>
              <a:t>.</a:t>
            </a:r>
          </a:p>
          <a:p>
            <a:pPr marL="323850" indent="-285750" algn="just" eaLnBrk="1" hangingPunct="1">
              <a:lnSpc>
                <a:spcPts val="1400"/>
              </a:lnSpc>
              <a:spcBef>
                <a:spcPts val="388"/>
              </a:spcBef>
              <a:buFont typeface="Arial" panose="020B0604020202020204" pitchFamily="34" charset="0"/>
              <a:buChar char="•"/>
              <a:defRPr/>
            </a:pPr>
            <a:endParaRPr lang="en-US" altLang="en-US" sz="1400" dirty="0" smtClean="0">
              <a:latin typeface="Trebuchet MS" panose="020B0603020202020204" pitchFamily="34" charset="0"/>
            </a:endParaRPr>
          </a:p>
          <a:p>
            <a:pPr marL="323850" indent="-285750" algn="just" eaLnBrk="1" hangingPunct="1">
              <a:lnSpc>
                <a:spcPts val="1400"/>
              </a:lnSpc>
              <a:spcBef>
                <a:spcPts val="425"/>
              </a:spcBef>
              <a:buFont typeface="Arial" panose="020B0604020202020204" pitchFamily="34" charset="0"/>
              <a:buChar char="•"/>
              <a:defRPr/>
            </a:pPr>
            <a:r>
              <a:rPr lang="en-US" altLang="en-US" sz="1400" dirty="0" smtClean="0">
                <a:solidFill>
                  <a:srgbClr val="282829"/>
                </a:solidFill>
                <a:latin typeface="Trebuchet MS" panose="020B0603020202020204" pitchFamily="34" charset="0"/>
              </a:rPr>
              <a:t>El </a:t>
            </a:r>
            <a:r>
              <a:rPr lang="en-US" altLang="en-US" sz="1400" b="1" i="1" dirty="0" smtClean="0">
                <a:solidFill>
                  <a:srgbClr val="FF0000"/>
                </a:solidFill>
                <a:latin typeface="Trebuchet MS" panose="020B0603020202020204" pitchFamily="34" charset="0"/>
              </a:rPr>
              <a:t>factor de </a:t>
            </a:r>
            <a:r>
              <a:rPr lang="en-US" altLang="en-US" sz="1400" b="1" i="1" dirty="0" err="1" smtClean="0">
                <a:solidFill>
                  <a:srgbClr val="FF0000"/>
                </a:solidFill>
                <a:latin typeface="Trebuchet MS" panose="020B0603020202020204" pitchFamily="34" charset="0"/>
              </a:rPr>
              <a:t>disipación</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también</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denominado</a:t>
            </a:r>
            <a:r>
              <a:rPr lang="en-US" altLang="en-US" sz="1400" b="1" i="1" dirty="0" smtClean="0">
                <a:solidFill>
                  <a:srgbClr val="FF0000"/>
                </a:solidFill>
                <a:latin typeface="Trebuchet MS" panose="020B0603020202020204" pitchFamily="34" charset="0"/>
              </a:rPr>
              <a:t> tan (δ), se </a:t>
            </a:r>
            <a:r>
              <a:rPr lang="en-US" altLang="en-US" sz="1400" b="1" i="1" dirty="0" err="1" smtClean="0">
                <a:solidFill>
                  <a:srgbClr val="FF0000"/>
                </a:solidFill>
                <a:latin typeface="Trebuchet MS" panose="020B0603020202020204" pitchFamily="34" charset="0"/>
              </a:rPr>
              <a:t>calcula</a:t>
            </a:r>
            <a:r>
              <a:rPr lang="en-US" altLang="en-US" sz="1400" b="1" i="1" dirty="0" smtClean="0">
                <a:solidFill>
                  <a:srgbClr val="FF0000"/>
                </a:solidFill>
                <a:latin typeface="Trebuchet MS" panose="020B0603020202020204" pitchFamily="34" charset="0"/>
              </a:rPr>
              <a:t> a </a:t>
            </a:r>
            <a:r>
              <a:rPr lang="en-US" altLang="en-US" sz="1400" b="1" i="1" dirty="0" err="1" smtClean="0">
                <a:solidFill>
                  <a:srgbClr val="FF0000"/>
                </a:solidFill>
                <a:latin typeface="Trebuchet MS" panose="020B0603020202020204" pitchFamily="34" charset="0"/>
              </a:rPr>
              <a:t>través</a:t>
            </a:r>
            <a:r>
              <a:rPr lang="en-US" altLang="en-US" sz="1400" b="1" i="1" dirty="0" smtClean="0">
                <a:solidFill>
                  <a:srgbClr val="FF0000"/>
                </a:solidFill>
                <a:latin typeface="Trebuchet MS" panose="020B0603020202020204" pitchFamily="34" charset="0"/>
              </a:rPr>
              <a:t> de la </a:t>
            </a:r>
            <a:r>
              <a:rPr lang="en-US" altLang="en-US" sz="1400" b="1" i="1" dirty="0" err="1" smtClean="0">
                <a:solidFill>
                  <a:srgbClr val="FF0000"/>
                </a:solidFill>
                <a:latin typeface="Trebuchet MS" panose="020B0603020202020204" pitchFamily="34" charset="0"/>
              </a:rPr>
              <a:t>tangente</a:t>
            </a:r>
            <a:r>
              <a:rPr lang="en-US" altLang="en-US" sz="1400" b="1" i="1" dirty="0" smtClean="0">
                <a:solidFill>
                  <a:srgbClr val="FF0000"/>
                </a:solidFill>
                <a:latin typeface="Trebuchet MS" panose="020B0603020202020204" pitchFamily="34" charset="0"/>
              </a:rPr>
              <a:t> del </a:t>
            </a:r>
            <a:r>
              <a:rPr lang="en-US" altLang="en-US" sz="1400" b="1" i="1" dirty="0" err="1" smtClean="0">
                <a:solidFill>
                  <a:srgbClr val="FF0000"/>
                </a:solidFill>
                <a:latin typeface="Trebuchet MS" panose="020B0603020202020204" pitchFamily="34" charset="0"/>
              </a:rPr>
              <a:t>ángulo</a:t>
            </a:r>
            <a:r>
              <a:rPr lang="en-US" altLang="en-US" sz="1400" b="1" i="1" dirty="0" smtClean="0">
                <a:solidFill>
                  <a:srgbClr val="FF0000"/>
                </a:solidFill>
                <a:latin typeface="Trebuchet MS" panose="020B0603020202020204" pitchFamily="34" charset="0"/>
              </a:rPr>
              <a:t> δ entre la </a:t>
            </a:r>
            <a:r>
              <a:rPr lang="en-US" altLang="en-US" sz="1400" b="1" i="1" dirty="0" err="1" smtClean="0">
                <a:solidFill>
                  <a:srgbClr val="FF0000"/>
                </a:solidFill>
                <a:latin typeface="Trebuchet MS" panose="020B0603020202020204" pitchFamily="34" charset="0"/>
              </a:rPr>
              <a:t>corriente</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medida</a:t>
            </a:r>
            <a:r>
              <a:rPr lang="en-US" altLang="en-US" sz="1400" b="1" i="1" dirty="0" smtClean="0">
                <a:solidFill>
                  <a:srgbClr val="FF0000"/>
                </a:solidFill>
                <a:latin typeface="Trebuchet MS" panose="020B0603020202020204" pitchFamily="34" charset="0"/>
              </a:rPr>
              <a:t> y la </a:t>
            </a:r>
            <a:r>
              <a:rPr lang="en-US" altLang="en-US" sz="1400" b="1" i="1" dirty="0" err="1" smtClean="0">
                <a:solidFill>
                  <a:srgbClr val="FF0000"/>
                </a:solidFill>
                <a:latin typeface="Trebuchet MS" panose="020B0603020202020204" pitchFamily="34" charset="0"/>
              </a:rPr>
              <a:t>corriente</a:t>
            </a:r>
            <a:r>
              <a:rPr lang="en-US" altLang="en-US" sz="1400" b="1" i="1" dirty="0" smtClean="0">
                <a:solidFill>
                  <a:srgbClr val="FF0000"/>
                </a:solidFill>
                <a:latin typeface="Trebuchet MS" panose="020B0603020202020204" pitchFamily="34" charset="0"/>
              </a:rPr>
              <a:t> idea</a:t>
            </a:r>
            <a:r>
              <a:rPr lang="en-US" altLang="en-US" sz="1400" dirty="0" smtClean="0">
                <a:solidFill>
                  <a:srgbClr val="282829"/>
                </a:solidFill>
                <a:latin typeface="Trebuchet MS" panose="020B0603020202020204" pitchFamily="34" charset="0"/>
              </a:rPr>
              <a:t>l, que se </a:t>
            </a:r>
            <a:r>
              <a:rPr lang="en-US" altLang="en-US" sz="1400" dirty="0" err="1" smtClean="0">
                <a:solidFill>
                  <a:srgbClr val="282829"/>
                </a:solidFill>
                <a:latin typeface="Trebuchet MS" panose="020B0603020202020204" pitchFamily="34" charset="0"/>
              </a:rPr>
              <a:t>produciría</a:t>
            </a:r>
            <a:r>
              <a:rPr lang="en-US" altLang="en-US" sz="1400" dirty="0" smtClean="0">
                <a:solidFill>
                  <a:srgbClr val="282829"/>
                </a:solidFill>
                <a:latin typeface="Trebuchet MS" panose="020B0603020202020204" pitchFamily="34" charset="0"/>
              </a:rPr>
              <a:t> de no </a:t>
            </a:r>
            <a:r>
              <a:rPr lang="en-US" altLang="en-US" sz="1400" dirty="0" err="1" smtClean="0">
                <a:solidFill>
                  <a:srgbClr val="282829"/>
                </a:solidFill>
                <a:latin typeface="Trebuchet MS" panose="020B0603020202020204" pitchFamily="34" charset="0"/>
              </a:rPr>
              <a:t>existir</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pérdidas</a:t>
            </a:r>
            <a:r>
              <a:rPr lang="en-US" altLang="en-US" sz="1400" dirty="0" smtClean="0">
                <a:solidFill>
                  <a:srgbClr val="282829"/>
                </a:solidFill>
                <a:latin typeface="Trebuchet MS" panose="020B0603020202020204" pitchFamily="34" charset="0"/>
              </a:rPr>
              <a:t>. </a:t>
            </a:r>
            <a:endParaRPr lang="en-US" altLang="en-US" sz="1400" dirty="0" smtClean="0">
              <a:latin typeface="Trebuchet MS" panose="020B0603020202020204" pitchFamily="34" charset="0"/>
            </a:endParaRPr>
          </a:p>
        </p:txBody>
      </p:sp>
      <p:sp>
        <p:nvSpPr>
          <p:cNvPr id="13" name="Rectángulo 12"/>
          <p:cNvSpPr/>
          <p:nvPr/>
        </p:nvSpPr>
        <p:spPr>
          <a:xfrm>
            <a:off x="0" y="0"/>
            <a:ext cx="12192000" cy="68580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241675" name="Picture 2"/>
          <p:cNvPicPr>
            <a:picLocks noChangeAspect="1" noChangeArrowheads="1"/>
          </p:cNvPicPr>
          <p:nvPr/>
        </p:nvPicPr>
        <p:blipFill>
          <a:blip r:embed="rId3">
            <a:extLst>
              <a:ext uri="{28A0092B-C50C-407E-A947-70E740481C1C}">
                <a14:useLocalDpi xmlns:a14="http://schemas.microsoft.com/office/drawing/2010/main" xmlns="" val="0"/>
              </a:ext>
            </a:extLst>
          </a:blip>
          <a:srcRect t="9157" r="72012" b="67581"/>
          <a:stretch>
            <a:fillRect/>
          </a:stretch>
        </p:blipFill>
        <p:spPr bwMode="auto">
          <a:xfrm>
            <a:off x="150813" y="473075"/>
            <a:ext cx="1808162" cy="2203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1676" name="Picture 3"/>
          <p:cNvPicPr>
            <a:picLocks noChangeAspect="1" noChangeArrowheads="1"/>
          </p:cNvPicPr>
          <p:nvPr/>
        </p:nvPicPr>
        <p:blipFill>
          <a:blip r:embed="rId4">
            <a:extLst>
              <a:ext uri="{28A0092B-C50C-407E-A947-70E740481C1C}">
                <a14:useLocalDpi xmlns:a14="http://schemas.microsoft.com/office/drawing/2010/main" xmlns="" val="0"/>
              </a:ext>
            </a:extLst>
          </a:blip>
          <a:srcRect l="49339" t="42241"/>
          <a:stretch>
            <a:fillRect/>
          </a:stretch>
        </p:blipFill>
        <p:spPr bwMode="auto">
          <a:xfrm>
            <a:off x="8543925" y="2971800"/>
            <a:ext cx="3552825" cy="3770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1578242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69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t="69733" r="2042" b="1164"/>
          <a:stretch>
            <a:fillRect/>
          </a:stretch>
        </p:blipFill>
        <p:spPr bwMode="auto">
          <a:xfrm>
            <a:off x="119063" y="2349500"/>
            <a:ext cx="11953875" cy="4392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42691" name="Rectángulo 2"/>
          <p:cNvSpPr>
            <a:spLocks noChangeArrowheads="1"/>
          </p:cNvSpPr>
          <p:nvPr/>
        </p:nvSpPr>
        <p:spPr bwMode="auto">
          <a:xfrm>
            <a:off x="215900" y="908050"/>
            <a:ext cx="11712575" cy="1579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81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2875"/>
              </a:lnSpc>
              <a:spcBef>
                <a:spcPts val="425"/>
              </a:spcBef>
            </a:pPr>
            <a:r>
              <a:rPr lang="es-ES" altLang="en-US" sz="2400">
                <a:solidFill>
                  <a:srgbClr val="282829"/>
                </a:solidFill>
                <a:latin typeface="Trebuchet MS" panose="020B0603020202020204" pitchFamily="34" charset="0"/>
              </a:rPr>
              <a:t>El uso de frecuencias diferentes a la frecuencia de la línea aumenta la sensibilidad de la medición, ya que algunos problemas son más dominantes a frecuencias por encima o por debajo de la frecuencia de la línea. Los modernos dispositivos de prueba pueden realizar barridos automáticos de frecuencia o de tensión.</a:t>
            </a:r>
            <a:endParaRPr lang="es-ES" altLang="en-US" sz="2400">
              <a:latin typeface="Trebuchet MS" panose="020B0603020202020204" pitchFamily="34" charset="0"/>
            </a:endParaRPr>
          </a:p>
        </p:txBody>
      </p:sp>
      <p:sp>
        <p:nvSpPr>
          <p:cNvPr id="5" name="object 5"/>
          <p:cNvSpPr txBox="1"/>
          <p:nvPr/>
        </p:nvSpPr>
        <p:spPr>
          <a:xfrm>
            <a:off x="263525" y="260350"/>
            <a:ext cx="11449050" cy="444500"/>
          </a:xfrm>
          <a:prstGeom prst="rect">
            <a:avLst/>
          </a:prstGeom>
        </p:spPr>
        <p:txBody>
          <a:bodyPr lIns="0" tIns="12700" rIns="0" bIns="0">
            <a:spAutoFit/>
          </a:bodyPr>
          <a:lstStyle/>
          <a:p>
            <a:pPr marL="12700" eaLnBrk="1" hangingPunct="1">
              <a:spcBef>
                <a:spcPts val="100"/>
              </a:spcBef>
              <a:defRPr/>
            </a:pPr>
            <a:r>
              <a:rPr sz="2800" b="1" dirty="0">
                <a:solidFill>
                  <a:srgbClr val="282829"/>
                </a:solidFill>
                <a:latin typeface="Trebuchet MS"/>
                <a:cs typeface="Trebuchet MS"/>
              </a:rPr>
              <a:t>Medición</a:t>
            </a:r>
            <a:r>
              <a:rPr sz="2800" b="1" spc="-125" dirty="0">
                <a:solidFill>
                  <a:srgbClr val="282829"/>
                </a:solidFill>
                <a:latin typeface="Trebuchet MS"/>
                <a:cs typeface="Trebuchet MS"/>
              </a:rPr>
              <a:t> </a:t>
            </a:r>
            <a:r>
              <a:rPr sz="2800" b="1" dirty="0">
                <a:solidFill>
                  <a:srgbClr val="282829"/>
                </a:solidFill>
                <a:latin typeface="Trebuchet MS"/>
                <a:cs typeface="Trebuchet MS"/>
              </a:rPr>
              <a:t>de</a:t>
            </a:r>
            <a:r>
              <a:rPr sz="2800" b="1" spc="-125" dirty="0">
                <a:solidFill>
                  <a:srgbClr val="282829"/>
                </a:solidFill>
                <a:latin typeface="Trebuchet MS"/>
                <a:cs typeface="Trebuchet MS"/>
              </a:rPr>
              <a:t> </a:t>
            </a:r>
            <a:r>
              <a:rPr sz="2800" b="1" spc="-65" dirty="0">
                <a:solidFill>
                  <a:srgbClr val="282829"/>
                </a:solidFill>
                <a:latin typeface="Trebuchet MS"/>
                <a:cs typeface="Trebuchet MS"/>
              </a:rPr>
              <a:t>la</a:t>
            </a:r>
            <a:r>
              <a:rPr sz="2800" b="1" spc="-120" dirty="0">
                <a:solidFill>
                  <a:srgbClr val="282829"/>
                </a:solidFill>
                <a:latin typeface="Trebuchet MS"/>
                <a:cs typeface="Trebuchet MS"/>
              </a:rPr>
              <a:t> </a:t>
            </a:r>
            <a:r>
              <a:rPr sz="2800" b="1" spc="-60" dirty="0">
                <a:solidFill>
                  <a:srgbClr val="282829"/>
                </a:solidFill>
                <a:latin typeface="Trebuchet MS"/>
                <a:cs typeface="Trebuchet MS"/>
              </a:rPr>
              <a:t>capacitancia</a:t>
            </a:r>
            <a:r>
              <a:rPr sz="2800" b="1" spc="-125" dirty="0">
                <a:solidFill>
                  <a:srgbClr val="282829"/>
                </a:solidFill>
                <a:latin typeface="Trebuchet MS"/>
                <a:cs typeface="Trebuchet MS"/>
              </a:rPr>
              <a:t> </a:t>
            </a:r>
            <a:r>
              <a:rPr sz="2800" b="1" spc="-50" dirty="0">
                <a:solidFill>
                  <a:srgbClr val="282829"/>
                </a:solidFill>
                <a:latin typeface="Trebuchet MS"/>
                <a:cs typeface="Trebuchet MS"/>
              </a:rPr>
              <a:t>y</a:t>
            </a:r>
            <a:r>
              <a:rPr sz="2800" b="1" spc="-125" dirty="0">
                <a:solidFill>
                  <a:srgbClr val="282829"/>
                </a:solidFill>
                <a:latin typeface="Trebuchet MS"/>
                <a:cs typeface="Trebuchet MS"/>
              </a:rPr>
              <a:t> </a:t>
            </a:r>
            <a:r>
              <a:rPr sz="2800" b="1" spc="-80" dirty="0">
                <a:solidFill>
                  <a:srgbClr val="282829"/>
                </a:solidFill>
                <a:latin typeface="Trebuchet MS"/>
                <a:cs typeface="Trebuchet MS"/>
              </a:rPr>
              <a:t>el</a:t>
            </a:r>
            <a:r>
              <a:rPr sz="2800" b="1" spc="-120" dirty="0">
                <a:solidFill>
                  <a:srgbClr val="282829"/>
                </a:solidFill>
                <a:latin typeface="Trebuchet MS"/>
                <a:cs typeface="Trebuchet MS"/>
              </a:rPr>
              <a:t> </a:t>
            </a:r>
            <a:r>
              <a:rPr sz="2800" b="1" spc="-70" dirty="0">
                <a:solidFill>
                  <a:srgbClr val="282829"/>
                </a:solidFill>
                <a:latin typeface="Trebuchet MS"/>
                <a:cs typeface="Trebuchet MS"/>
              </a:rPr>
              <a:t>factor</a:t>
            </a:r>
            <a:r>
              <a:rPr sz="2800" b="1" spc="-125" dirty="0">
                <a:solidFill>
                  <a:srgbClr val="282829"/>
                </a:solidFill>
                <a:latin typeface="Trebuchet MS"/>
                <a:cs typeface="Trebuchet MS"/>
              </a:rPr>
              <a:t> </a:t>
            </a:r>
            <a:r>
              <a:rPr sz="2800" b="1" dirty="0">
                <a:solidFill>
                  <a:srgbClr val="282829"/>
                </a:solidFill>
                <a:latin typeface="Trebuchet MS"/>
                <a:cs typeface="Trebuchet MS"/>
              </a:rPr>
              <a:t>de</a:t>
            </a:r>
            <a:r>
              <a:rPr sz="2800" b="1" spc="-125" dirty="0">
                <a:solidFill>
                  <a:srgbClr val="282829"/>
                </a:solidFill>
                <a:latin typeface="Trebuchet MS"/>
                <a:cs typeface="Trebuchet MS"/>
              </a:rPr>
              <a:t> </a:t>
            </a:r>
            <a:r>
              <a:rPr sz="2800" b="1" spc="-65" dirty="0">
                <a:solidFill>
                  <a:srgbClr val="282829"/>
                </a:solidFill>
                <a:latin typeface="Trebuchet MS"/>
                <a:cs typeface="Trebuchet MS"/>
              </a:rPr>
              <a:t>potencia/factor</a:t>
            </a:r>
            <a:r>
              <a:rPr sz="2800" b="1" spc="-120" dirty="0">
                <a:solidFill>
                  <a:srgbClr val="282829"/>
                </a:solidFill>
                <a:latin typeface="Trebuchet MS"/>
                <a:cs typeface="Trebuchet MS"/>
              </a:rPr>
              <a:t> </a:t>
            </a:r>
            <a:r>
              <a:rPr sz="2800" b="1" dirty="0">
                <a:solidFill>
                  <a:srgbClr val="282829"/>
                </a:solidFill>
                <a:latin typeface="Trebuchet MS"/>
                <a:cs typeface="Trebuchet MS"/>
              </a:rPr>
              <a:t>de</a:t>
            </a:r>
            <a:r>
              <a:rPr sz="2800" b="1" spc="-125" dirty="0">
                <a:solidFill>
                  <a:srgbClr val="282829"/>
                </a:solidFill>
                <a:latin typeface="Trebuchet MS"/>
                <a:cs typeface="Trebuchet MS"/>
              </a:rPr>
              <a:t> </a:t>
            </a:r>
            <a:r>
              <a:rPr sz="2800" b="1" spc="-10" dirty="0">
                <a:solidFill>
                  <a:srgbClr val="282829"/>
                </a:solidFill>
                <a:latin typeface="Trebuchet MS"/>
                <a:cs typeface="Trebuchet MS"/>
              </a:rPr>
              <a:t>disipación</a:t>
            </a:r>
            <a:endParaRPr sz="2800" b="1" dirty="0">
              <a:latin typeface="Trebuchet MS"/>
              <a:cs typeface="Trebuchet MS"/>
            </a:endParaRPr>
          </a:p>
        </p:txBody>
      </p:sp>
      <p:sp>
        <p:nvSpPr>
          <p:cNvPr id="6" name="Rectángulo 5"/>
          <p:cNvSpPr/>
          <p:nvPr/>
        </p:nvSpPr>
        <p:spPr>
          <a:xfrm>
            <a:off x="0" y="0"/>
            <a:ext cx="12192000" cy="68580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extLst>
      <p:ext uri="{BB962C8B-B14F-4D97-AF65-F5344CB8AC3E}">
        <p14:creationId xmlns:p14="http://schemas.microsoft.com/office/powerpoint/2010/main" xmlns="" val="32099529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371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t="19334"/>
          <a:stretch>
            <a:fillRect/>
          </a:stretch>
        </p:blipFill>
        <p:spPr bwMode="auto">
          <a:xfrm>
            <a:off x="2424113" y="2349500"/>
            <a:ext cx="7559675" cy="4284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43715" name="object 9"/>
          <p:cNvSpPr txBox="1">
            <a:spLocks noChangeArrowheads="1"/>
          </p:cNvSpPr>
          <p:nvPr/>
        </p:nvSpPr>
        <p:spPr bwMode="auto">
          <a:xfrm>
            <a:off x="334963" y="188913"/>
            <a:ext cx="11522075" cy="2243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98425" rIns="0" bIns="0">
            <a:spAutoFit/>
          </a:bodyPr>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spcBef>
                <a:spcPts val="775"/>
              </a:spcBef>
            </a:pPr>
            <a:r>
              <a:rPr lang="en-US" altLang="en-US" sz="2000">
                <a:solidFill>
                  <a:srgbClr val="005E9D"/>
                </a:solidFill>
                <a:latin typeface="Trebuchet MS" panose="020B0603020202020204" pitchFamily="34" charset="0"/>
              </a:rPr>
              <a:t>Nuestras soluciones...</a:t>
            </a:r>
            <a:endParaRPr lang="en-US" altLang="en-US" sz="2000">
              <a:latin typeface="Trebuchet MS" panose="020B0603020202020204" pitchFamily="34" charset="0"/>
            </a:endParaRPr>
          </a:p>
          <a:p>
            <a:pPr algn="just" eaLnBrk="1" hangingPunct="1">
              <a:lnSpc>
                <a:spcPct val="116000"/>
              </a:lnSpc>
              <a:spcBef>
                <a:spcPts val="388"/>
              </a:spcBef>
            </a:pPr>
            <a:r>
              <a:rPr lang="en-US" altLang="en-US" sz="2000">
                <a:solidFill>
                  <a:srgbClr val="282829"/>
                </a:solidFill>
                <a:latin typeface="Trebuchet MS" panose="020B0603020202020204" pitchFamily="34" charset="0"/>
              </a:rPr>
              <a:t>Ofrecemos una amplia gama de soluciones para la medición de la capacitancia y del factor de potencia/factor de disipación (tan δ). Van desde soluciones móviles para cómodas ensayos in situ, pasando por soluciones de alta precisión para uso en laboratorio, hasta equipos de ensayos especializados para el diagnóstico avanzado del estado de</a:t>
            </a:r>
            <a:r>
              <a:rPr lang="es-ES" altLang="en-US" sz="2000">
                <a:solidFill>
                  <a:srgbClr val="282829"/>
                </a:solidFill>
                <a:latin typeface="Trebuchet MS" panose="020B0603020202020204" pitchFamily="34" charset="0"/>
              </a:rPr>
              <a:t> </a:t>
            </a:r>
            <a:r>
              <a:rPr lang="en-US" altLang="en-US" sz="2000">
                <a:solidFill>
                  <a:srgbClr val="282829"/>
                </a:solidFill>
                <a:latin typeface="Trebuchet MS" panose="020B0603020202020204" pitchFamily="34" charset="0"/>
              </a:rPr>
              <a:t>los transformadores de potencia, como la determinación de la humedad.</a:t>
            </a:r>
            <a:endParaRPr lang="en-US" altLang="en-US" sz="2000">
              <a:latin typeface="Trebuchet MS" panose="020B0603020202020204" pitchFamily="34" charset="0"/>
            </a:endParaRPr>
          </a:p>
        </p:txBody>
      </p:sp>
      <p:sp>
        <p:nvSpPr>
          <p:cNvPr id="4" name="Rectángulo 3"/>
          <p:cNvSpPr/>
          <p:nvPr/>
        </p:nvSpPr>
        <p:spPr>
          <a:xfrm>
            <a:off x="0" y="0"/>
            <a:ext cx="12192000" cy="68580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extLst>
      <p:ext uri="{BB962C8B-B14F-4D97-AF65-F5344CB8AC3E}">
        <p14:creationId xmlns:p14="http://schemas.microsoft.com/office/powerpoint/2010/main" xmlns="" val="27437936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1122" name="Picture 2"/>
          <p:cNvPicPr>
            <a:picLocks noChangeAspect="1" noChangeArrowheads="1"/>
          </p:cNvPicPr>
          <p:nvPr/>
        </p:nvPicPr>
        <p:blipFill>
          <a:blip r:embed="rId3">
            <a:extLst>
              <a:ext uri="{28A0092B-C50C-407E-A947-70E740481C1C}">
                <a14:useLocalDpi xmlns:a14="http://schemas.microsoft.com/office/drawing/2010/main" xmlns="" val="0"/>
              </a:ext>
            </a:extLst>
          </a:blip>
          <a:srcRect t="59917"/>
          <a:stretch>
            <a:fillRect/>
          </a:stretch>
        </p:blipFill>
        <p:spPr bwMode="auto">
          <a:xfrm>
            <a:off x="261938" y="3689350"/>
            <a:ext cx="5903912" cy="3067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1123" name="Picture 3"/>
          <p:cNvPicPr>
            <a:picLocks noChangeAspect="1" noChangeArrowheads="1"/>
          </p:cNvPicPr>
          <p:nvPr/>
        </p:nvPicPr>
        <p:blipFill>
          <a:blip r:embed="rId4">
            <a:extLst>
              <a:ext uri="{28A0092B-C50C-407E-A947-70E740481C1C}">
                <a14:useLocalDpi xmlns:a14="http://schemas.microsoft.com/office/drawing/2010/main" xmlns="" val="0"/>
              </a:ext>
            </a:extLst>
          </a:blip>
          <a:srcRect l="2515" t="63303" r="2641"/>
          <a:stretch>
            <a:fillRect/>
          </a:stretch>
        </p:blipFill>
        <p:spPr bwMode="auto">
          <a:xfrm>
            <a:off x="6456363" y="3870325"/>
            <a:ext cx="5327650" cy="287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object 13"/>
          <p:cNvSpPr txBox="1"/>
          <p:nvPr/>
        </p:nvSpPr>
        <p:spPr>
          <a:xfrm>
            <a:off x="2327275" y="382588"/>
            <a:ext cx="4225925" cy="1984375"/>
          </a:xfrm>
          <a:prstGeom prst="rect">
            <a:avLst/>
          </a:prstGeom>
        </p:spPr>
        <p:txBody>
          <a:bodyPr lIns="0" tIns="98425" rIns="0" bIns="0">
            <a:spAutoFit/>
          </a:bodyPr>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500"/>
              </a:lnSpc>
              <a:spcBef>
                <a:spcPts val="775"/>
              </a:spcBef>
              <a:defRPr/>
            </a:pPr>
            <a:r>
              <a:rPr lang="en-US" altLang="en-US" sz="1600" b="1" i="1" dirty="0" smtClean="0">
                <a:solidFill>
                  <a:srgbClr val="005E9D"/>
                </a:solidFill>
                <a:latin typeface="Trebuchet MS" panose="020B0603020202020204" pitchFamily="34" charset="0"/>
              </a:rPr>
              <a:t>¿</a:t>
            </a:r>
            <a:r>
              <a:rPr lang="en-US" altLang="en-US" sz="1600" b="1" i="1" dirty="0" err="1" smtClean="0">
                <a:solidFill>
                  <a:srgbClr val="005E9D"/>
                </a:solidFill>
                <a:latin typeface="Trebuchet MS" panose="020B0603020202020204" pitchFamily="34" charset="0"/>
              </a:rPr>
              <a:t>Por</a:t>
            </a:r>
            <a:r>
              <a:rPr lang="en-US" altLang="en-US" sz="1600" b="1" i="1" dirty="0" smtClean="0">
                <a:solidFill>
                  <a:srgbClr val="005E9D"/>
                </a:solidFill>
                <a:latin typeface="Trebuchet MS" panose="020B0603020202020204" pitchFamily="34" charset="0"/>
              </a:rPr>
              <a:t> </a:t>
            </a:r>
            <a:r>
              <a:rPr lang="en-US" altLang="en-US" sz="1600" b="1" i="1" dirty="0" err="1" smtClean="0">
                <a:solidFill>
                  <a:srgbClr val="005E9D"/>
                </a:solidFill>
                <a:latin typeface="Trebuchet MS" panose="020B0603020202020204" pitchFamily="34" charset="0"/>
              </a:rPr>
              <a:t>qué</a:t>
            </a:r>
            <a:r>
              <a:rPr lang="en-US" altLang="en-US" sz="1600" b="1" i="1" dirty="0" smtClean="0">
                <a:solidFill>
                  <a:srgbClr val="005E9D"/>
                </a:solidFill>
                <a:latin typeface="Trebuchet MS" panose="020B0603020202020204" pitchFamily="34" charset="0"/>
              </a:rPr>
              <a:t> </a:t>
            </a:r>
            <a:r>
              <a:rPr lang="en-US" altLang="en-US" sz="1600" b="1" i="1" dirty="0" err="1" smtClean="0">
                <a:solidFill>
                  <a:srgbClr val="005E9D"/>
                </a:solidFill>
                <a:latin typeface="Trebuchet MS" panose="020B0603020202020204" pitchFamily="34" charset="0"/>
              </a:rPr>
              <a:t>medir</a:t>
            </a:r>
            <a:r>
              <a:rPr lang="en-US" altLang="en-US" sz="1600" b="1" i="1" dirty="0" smtClean="0">
                <a:solidFill>
                  <a:srgbClr val="005E9D"/>
                </a:solidFill>
                <a:latin typeface="Trebuchet MS" panose="020B0603020202020204" pitchFamily="34" charset="0"/>
              </a:rPr>
              <a:t>?</a:t>
            </a:r>
            <a:endParaRPr lang="en-US" altLang="en-US" sz="1600" b="1" i="1" dirty="0" smtClean="0">
              <a:latin typeface="Trebuchet MS" panose="020B0603020202020204" pitchFamily="34" charset="0"/>
            </a:endParaRPr>
          </a:p>
          <a:p>
            <a:pPr marL="298450" indent="-285750" algn="just" eaLnBrk="1" hangingPunct="1">
              <a:lnSpc>
                <a:spcPts val="1500"/>
              </a:lnSpc>
              <a:spcBef>
                <a:spcPts val="388"/>
              </a:spcBef>
              <a:buFont typeface="Arial" panose="020B0604020202020204" pitchFamily="34" charset="0"/>
              <a:buChar char="•"/>
              <a:defRPr/>
            </a:pPr>
            <a:r>
              <a:rPr lang="en-US" altLang="en-US" sz="1600" dirty="0" smtClean="0">
                <a:solidFill>
                  <a:srgbClr val="282829"/>
                </a:solidFill>
                <a:latin typeface="Trebuchet MS" panose="020B0603020202020204" pitchFamily="34" charset="0"/>
              </a:rPr>
              <a:t>Se </a:t>
            </a:r>
            <a:r>
              <a:rPr lang="en-US" altLang="en-US" sz="1600" dirty="0" err="1" smtClean="0">
                <a:solidFill>
                  <a:srgbClr val="282829"/>
                </a:solidFill>
                <a:latin typeface="Trebuchet MS" panose="020B0603020202020204" pitchFamily="34" charset="0"/>
              </a:rPr>
              <a:t>realizan</a:t>
            </a:r>
            <a:r>
              <a:rPr lang="en-US" altLang="en-US" sz="1600" dirty="0" smtClean="0">
                <a:solidFill>
                  <a:srgbClr val="282829"/>
                </a:solidFill>
                <a:latin typeface="Trebuchet MS" panose="020B0603020202020204" pitchFamily="34" charset="0"/>
              </a:rPr>
              <a:t> para </a:t>
            </a:r>
            <a:r>
              <a:rPr lang="en-US" altLang="en-US" sz="1600" b="1" i="1" dirty="0" err="1" smtClean="0">
                <a:solidFill>
                  <a:srgbClr val="FF0000"/>
                </a:solidFill>
                <a:latin typeface="Trebuchet MS" panose="020B0603020202020204" pitchFamily="34" charset="0"/>
              </a:rPr>
              <a:t>evaluar</a:t>
            </a:r>
            <a:r>
              <a:rPr lang="en-US" altLang="en-US" sz="1600" b="1" i="1" dirty="0" smtClean="0">
                <a:solidFill>
                  <a:srgbClr val="FF0000"/>
                </a:solidFill>
                <a:latin typeface="Trebuchet MS" panose="020B0603020202020204" pitchFamily="34" charset="0"/>
              </a:rPr>
              <a:t> los </a:t>
            </a:r>
            <a:r>
              <a:rPr lang="en-US" altLang="en-US" sz="1600" b="1" i="1" dirty="0" err="1" smtClean="0">
                <a:solidFill>
                  <a:srgbClr val="FF0000"/>
                </a:solidFill>
                <a:latin typeface="Trebuchet MS" panose="020B0603020202020204" pitchFamily="34" charset="0"/>
              </a:rPr>
              <a:t>posibles</a:t>
            </a:r>
            <a:r>
              <a:rPr lang="en-US" altLang="en-US" sz="1600" b="1" i="1" dirty="0" smtClean="0">
                <a:solidFill>
                  <a:srgbClr val="FF0000"/>
                </a:solidFill>
                <a:latin typeface="Trebuchet MS" panose="020B0603020202020204" pitchFamily="34" charset="0"/>
              </a:rPr>
              <a:t> </a:t>
            </a:r>
            <a:r>
              <a:rPr lang="en-US" altLang="en-US" sz="1600" b="1" i="1" dirty="0" err="1" smtClean="0">
                <a:solidFill>
                  <a:srgbClr val="FF0000"/>
                </a:solidFill>
                <a:latin typeface="Trebuchet MS" panose="020B0603020202020204" pitchFamily="34" charset="0"/>
              </a:rPr>
              <a:t>daños</a:t>
            </a:r>
            <a:r>
              <a:rPr lang="en-US" altLang="en-US" sz="1600" b="1" i="1" dirty="0" smtClean="0">
                <a:solidFill>
                  <a:srgbClr val="FF0000"/>
                </a:solidFill>
                <a:latin typeface="Trebuchet MS" panose="020B0603020202020204" pitchFamily="34" charset="0"/>
              </a:rPr>
              <a:t> en los </a:t>
            </a:r>
            <a:r>
              <a:rPr lang="en-US" altLang="en-US" sz="1600" b="1" i="1" dirty="0" err="1" smtClean="0">
                <a:solidFill>
                  <a:srgbClr val="FF0000"/>
                </a:solidFill>
                <a:latin typeface="Trebuchet MS" panose="020B0603020202020204" pitchFamily="34" charset="0"/>
              </a:rPr>
              <a:t>devanados</a:t>
            </a:r>
            <a:r>
              <a:rPr lang="en-US" altLang="en-US" sz="1600" b="1" i="1" dirty="0" smtClean="0">
                <a:solidFill>
                  <a:srgbClr val="FF0000"/>
                </a:solidFill>
                <a:latin typeface="Trebuchet MS" panose="020B0603020202020204" pitchFamily="34" charset="0"/>
              </a:rPr>
              <a:t> o </a:t>
            </a:r>
            <a:r>
              <a:rPr lang="en-US" altLang="en-US" sz="1600" b="1" i="1" dirty="0" err="1" smtClean="0">
                <a:solidFill>
                  <a:srgbClr val="FF0000"/>
                </a:solidFill>
                <a:latin typeface="Trebuchet MS" panose="020B0603020202020204" pitchFamily="34" charset="0"/>
              </a:rPr>
              <a:t>problemas</a:t>
            </a:r>
            <a:r>
              <a:rPr lang="en-US" altLang="en-US" sz="1600" b="1" i="1" dirty="0" smtClean="0">
                <a:solidFill>
                  <a:srgbClr val="FF0000"/>
                </a:solidFill>
                <a:latin typeface="Trebuchet MS" panose="020B0603020202020204" pitchFamily="34" charset="0"/>
              </a:rPr>
              <a:t> de </a:t>
            </a:r>
            <a:r>
              <a:rPr lang="en-US" altLang="en-US" sz="1600" b="1" i="1" dirty="0" err="1" smtClean="0">
                <a:solidFill>
                  <a:srgbClr val="FF0000"/>
                </a:solidFill>
                <a:latin typeface="Trebuchet MS" panose="020B0603020202020204" pitchFamily="34" charset="0"/>
              </a:rPr>
              <a:t>contacto</a:t>
            </a:r>
            <a:r>
              <a:rPr lang="en-US" altLang="en-US" sz="1600" b="1" i="1" dirty="0" smtClean="0">
                <a:solidFill>
                  <a:srgbClr val="FF0000"/>
                </a:solidFill>
                <a:latin typeface="Trebuchet MS" panose="020B0603020202020204" pitchFamily="34" charset="0"/>
              </a:rPr>
              <a:t>, </a:t>
            </a:r>
            <a:r>
              <a:rPr lang="en-US" altLang="en-US" sz="1600" b="1" i="1" dirty="0" err="1" smtClean="0">
                <a:solidFill>
                  <a:srgbClr val="FF0000"/>
                </a:solidFill>
                <a:latin typeface="Trebuchet MS" panose="020B0603020202020204" pitchFamily="34" charset="0"/>
              </a:rPr>
              <a:t>como</a:t>
            </a:r>
            <a:r>
              <a:rPr lang="en-US" altLang="en-US" sz="1600" b="1" i="1" dirty="0" smtClean="0">
                <a:solidFill>
                  <a:srgbClr val="FF0000"/>
                </a:solidFill>
                <a:latin typeface="Trebuchet MS" panose="020B0603020202020204" pitchFamily="34" charset="0"/>
              </a:rPr>
              <a:t> el de los bushings con los </a:t>
            </a:r>
            <a:r>
              <a:rPr lang="en-US" altLang="en-US" sz="1600" b="1" i="1" dirty="0" err="1" smtClean="0">
                <a:solidFill>
                  <a:srgbClr val="FF0000"/>
                </a:solidFill>
                <a:latin typeface="Trebuchet MS" panose="020B0603020202020204" pitchFamily="34" charset="0"/>
              </a:rPr>
              <a:t>devanados</a:t>
            </a:r>
            <a:r>
              <a:rPr lang="en-US" altLang="en-US" sz="1600" b="1" i="1" dirty="0" smtClean="0">
                <a:solidFill>
                  <a:srgbClr val="FF0000"/>
                </a:solidFill>
                <a:latin typeface="Trebuchet MS" panose="020B0603020202020204" pitchFamily="34" charset="0"/>
              </a:rPr>
              <a:t>, los </a:t>
            </a:r>
            <a:r>
              <a:rPr lang="en-US" altLang="en-US" sz="1600" b="1" i="1" dirty="0" err="1" smtClean="0">
                <a:solidFill>
                  <a:srgbClr val="FF0000"/>
                </a:solidFill>
                <a:latin typeface="Trebuchet MS" panose="020B0603020202020204" pitchFamily="34" charset="0"/>
              </a:rPr>
              <a:t>devanados</a:t>
            </a:r>
            <a:r>
              <a:rPr lang="en-US" altLang="en-US" sz="1600" b="1" i="1" dirty="0" smtClean="0">
                <a:solidFill>
                  <a:srgbClr val="FF0000"/>
                </a:solidFill>
                <a:latin typeface="Trebuchet MS" panose="020B0603020202020204" pitchFamily="34" charset="0"/>
              </a:rPr>
              <a:t> con el </a:t>
            </a:r>
            <a:r>
              <a:rPr lang="en-US" altLang="en-US" sz="1600" b="1" i="1" dirty="0" err="1" smtClean="0">
                <a:solidFill>
                  <a:srgbClr val="FF0000"/>
                </a:solidFill>
                <a:latin typeface="Trebuchet MS" panose="020B0603020202020204" pitchFamily="34" charset="0"/>
              </a:rPr>
              <a:t>cambiador</a:t>
            </a:r>
            <a:r>
              <a:rPr lang="en-US" altLang="en-US" sz="1600" b="1" i="1" dirty="0" smtClean="0">
                <a:solidFill>
                  <a:srgbClr val="FF0000"/>
                </a:solidFill>
                <a:latin typeface="Trebuchet MS" panose="020B0603020202020204" pitchFamily="34" charset="0"/>
              </a:rPr>
              <a:t> de </a:t>
            </a:r>
            <a:r>
              <a:rPr lang="en-US" altLang="en-US" sz="1600" b="1" i="1" dirty="0" err="1" smtClean="0">
                <a:solidFill>
                  <a:srgbClr val="FF0000"/>
                </a:solidFill>
                <a:latin typeface="Trebuchet MS" panose="020B0603020202020204" pitchFamily="34" charset="0"/>
              </a:rPr>
              <a:t>tomas</a:t>
            </a:r>
            <a:r>
              <a:rPr lang="en-US" altLang="en-US" sz="1600" dirty="0" smtClean="0">
                <a:solidFill>
                  <a:srgbClr val="282829"/>
                </a:solidFill>
                <a:latin typeface="Trebuchet MS" panose="020B0603020202020204" pitchFamily="34" charset="0"/>
              </a:rPr>
              <a:t>, etc.</a:t>
            </a:r>
          </a:p>
          <a:p>
            <a:pPr marL="298450" indent="-285750" algn="just" eaLnBrk="1" hangingPunct="1">
              <a:lnSpc>
                <a:spcPts val="1500"/>
              </a:lnSpc>
              <a:spcBef>
                <a:spcPts val="388"/>
              </a:spcBef>
              <a:buFont typeface="Arial" panose="020B0604020202020204" pitchFamily="34" charset="0"/>
              <a:buChar char="•"/>
              <a:defRPr/>
            </a:pPr>
            <a:endParaRPr lang="en-US" altLang="en-US" sz="1600" dirty="0" smtClean="0">
              <a:latin typeface="Trebuchet MS" panose="020B0603020202020204" pitchFamily="34" charset="0"/>
            </a:endParaRPr>
          </a:p>
          <a:p>
            <a:pPr marL="298450" indent="-285750" algn="just" eaLnBrk="1" hangingPunct="1">
              <a:lnSpc>
                <a:spcPts val="1500"/>
              </a:lnSpc>
              <a:spcBef>
                <a:spcPts val="425"/>
              </a:spcBef>
              <a:buFont typeface="Arial" panose="020B0604020202020204" pitchFamily="34" charset="0"/>
              <a:buChar char="•"/>
              <a:defRPr/>
            </a:pPr>
            <a:r>
              <a:rPr lang="en-US" altLang="en-US" sz="1600" dirty="0" err="1" smtClean="0">
                <a:solidFill>
                  <a:srgbClr val="282829"/>
                </a:solidFill>
                <a:latin typeface="Trebuchet MS" panose="020B0603020202020204" pitchFamily="34" charset="0"/>
              </a:rPr>
              <a:t>También</a:t>
            </a:r>
            <a:r>
              <a:rPr lang="en-US" altLang="en-US" sz="1600" dirty="0" smtClean="0">
                <a:solidFill>
                  <a:srgbClr val="282829"/>
                </a:solidFill>
                <a:latin typeface="Trebuchet MS" panose="020B0603020202020204" pitchFamily="34" charset="0"/>
              </a:rPr>
              <a:t> se </a:t>
            </a:r>
            <a:r>
              <a:rPr lang="en-US" altLang="en-US" sz="1600" dirty="0" err="1" smtClean="0">
                <a:solidFill>
                  <a:srgbClr val="282829"/>
                </a:solidFill>
                <a:latin typeface="Trebuchet MS" panose="020B0603020202020204" pitchFamily="34" charset="0"/>
              </a:rPr>
              <a:t>utilizan</a:t>
            </a:r>
            <a:r>
              <a:rPr lang="en-US" altLang="en-US" sz="1600" dirty="0" smtClean="0">
                <a:solidFill>
                  <a:srgbClr val="282829"/>
                </a:solidFill>
                <a:latin typeface="Trebuchet MS" panose="020B0603020202020204" pitchFamily="34" charset="0"/>
              </a:rPr>
              <a:t> para </a:t>
            </a:r>
            <a:r>
              <a:rPr lang="en-US" altLang="en-US" sz="1600" b="1" i="1" dirty="0" err="1" smtClean="0">
                <a:solidFill>
                  <a:srgbClr val="FF0000"/>
                </a:solidFill>
                <a:latin typeface="Trebuchet MS" panose="020B0603020202020204" pitchFamily="34" charset="0"/>
              </a:rPr>
              <a:t>comprobar</a:t>
            </a:r>
            <a:r>
              <a:rPr lang="en-US" altLang="en-US" sz="1600" b="1" i="1" dirty="0" smtClean="0">
                <a:solidFill>
                  <a:srgbClr val="FF0000"/>
                </a:solidFill>
                <a:latin typeface="Trebuchet MS" panose="020B0603020202020204" pitchFamily="34" charset="0"/>
              </a:rPr>
              <a:t> el </a:t>
            </a:r>
            <a:r>
              <a:rPr lang="en-US" altLang="en-US" sz="1600" b="1" i="1" dirty="0" err="1" smtClean="0">
                <a:solidFill>
                  <a:srgbClr val="FF0000"/>
                </a:solidFill>
                <a:latin typeface="Trebuchet MS" panose="020B0603020202020204" pitchFamily="34" charset="0"/>
              </a:rPr>
              <a:t>cambiador</a:t>
            </a:r>
            <a:r>
              <a:rPr lang="en-US" altLang="en-US" sz="1600" b="1" i="1" dirty="0" smtClean="0">
                <a:solidFill>
                  <a:srgbClr val="FF0000"/>
                </a:solidFill>
                <a:latin typeface="Trebuchet MS" panose="020B0603020202020204" pitchFamily="34" charset="0"/>
              </a:rPr>
              <a:t> de </a:t>
            </a:r>
            <a:r>
              <a:rPr lang="en-US" altLang="en-US" sz="1600" b="1" i="1" dirty="0" err="1" smtClean="0">
                <a:solidFill>
                  <a:srgbClr val="FF0000"/>
                </a:solidFill>
                <a:latin typeface="Trebuchet MS" panose="020B0603020202020204" pitchFamily="34" charset="0"/>
              </a:rPr>
              <a:t>tomas</a:t>
            </a:r>
            <a:r>
              <a:rPr lang="en-US" altLang="en-US" sz="1600" b="1" i="1" dirty="0" smtClean="0">
                <a:solidFill>
                  <a:srgbClr val="FF0000"/>
                </a:solidFill>
                <a:latin typeface="Trebuchet MS" panose="020B0603020202020204" pitchFamily="34" charset="0"/>
              </a:rPr>
              <a:t> </a:t>
            </a:r>
            <a:r>
              <a:rPr lang="en-US" altLang="en-US" sz="1600" b="1" i="1" dirty="0" err="1" smtClean="0">
                <a:solidFill>
                  <a:srgbClr val="FF0000"/>
                </a:solidFill>
                <a:latin typeface="Trebuchet MS" panose="020B0603020202020204" pitchFamily="34" charset="0"/>
              </a:rPr>
              <a:t>bajo</a:t>
            </a:r>
            <a:r>
              <a:rPr lang="en-US" altLang="en-US" sz="1600" b="1" i="1" dirty="0" smtClean="0">
                <a:solidFill>
                  <a:srgbClr val="FF0000"/>
                </a:solidFill>
                <a:latin typeface="Trebuchet MS" panose="020B0603020202020204" pitchFamily="34" charset="0"/>
              </a:rPr>
              <a:t> </a:t>
            </a:r>
            <a:r>
              <a:rPr lang="en-US" altLang="en-US" sz="1600" b="1" i="1" dirty="0" err="1" smtClean="0">
                <a:solidFill>
                  <a:srgbClr val="FF0000"/>
                </a:solidFill>
                <a:latin typeface="Trebuchet MS" panose="020B0603020202020204" pitchFamily="34" charset="0"/>
              </a:rPr>
              <a:t>carga</a:t>
            </a:r>
            <a:r>
              <a:rPr lang="en-US" altLang="en-US" sz="1600" b="1" i="1" dirty="0" smtClean="0">
                <a:solidFill>
                  <a:srgbClr val="FF0000"/>
                </a:solidFill>
                <a:latin typeface="Trebuchet MS" panose="020B0603020202020204" pitchFamily="34" charset="0"/>
              </a:rPr>
              <a:t> (OLTC)</a:t>
            </a:r>
            <a:r>
              <a:rPr lang="en-US" altLang="en-US" sz="1600" dirty="0" smtClean="0">
                <a:solidFill>
                  <a:srgbClr val="282829"/>
                </a:solidFill>
                <a:latin typeface="Trebuchet MS" panose="020B0603020202020204" pitchFamily="34" charset="0"/>
              </a:rPr>
              <a:t>, </a:t>
            </a:r>
          </a:p>
        </p:txBody>
      </p:sp>
      <p:sp>
        <p:nvSpPr>
          <p:cNvPr id="5" name="Rectángulo 4"/>
          <p:cNvSpPr/>
          <p:nvPr/>
        </p:nvSpPr>
        <p:spPr>
          <a:xfrm>
            <a:off x="133350" y="2238375"/>
            <a:ext cx="6323013" cy="1450975"/>
          </a:xfrm>
          <a:prstGeom prst="rect">
            <a:avLst/>
          </a:prstGeom>
        </p:spPr>
        <p:txBody>
          <a:bodyPr>
            <a:spAutoFit/>
          </a:bodyPr>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500"/>
              </a:lnSpc>
              <a:spcBef>
                <a:spcPts val="775"/>
              </a:spcBef>
              <a:defRPr/>
            </a:pPr>
            <a:r>
              <a:rPr lang="es-ES" altLang="en-US" sz="1600" b="1" i="1" dirty="0" smtClean="0">
                <a:solidFill>
                  <a:srgbClr val="005E9D"/>
                </a:solidFill>
                <a:latin typeface="Trebuchet MS" panose="020B0603020202020204" pitchFamily="34" charset="0"/>
              </a:rPr>
              <a:t>Cómo funciona?</a:t>
            </a:r>
            <a:endParaRPr lang="es-ES" altLang="en-US" sz="1600" b="1" i="1" dirty="0" smtClean="0">
              <a:latin typeface="Trebuchet MS" panose="020B0603020202020204" pitchFamily="34" charset="0"/>
            </a:endParaRPr>
          </a:p>
          <a:p>
            <a:pPr marL="298450" indent="-285750" algn="just" eaLnBrk="1" hangingPunct="1">
              <a:lnSpc>
                <a:spcPts val="1500"/>
              </a:lnSpc>
              <a:spcBef>
                <a:spcPts val="388"/>
              </a:spcBef>
              <a:buFont typeface="Arial" panose="020B0604020202020204" pitchFamily="34" charset="0"/>
              <a:buChar char="•"/>
              <a:defRPr/>
            </a:pPr>
            <a:r>
              <a:rPr lang="es-ES" altLang="en-US" sz="1600" dirty="0" smtClean="0">
                <a:solidFill>
                  <a:srgbClr val="282829"/>
                </a:solidFill>
                <a:latin typeface="Trebuchet MS" panose="020B0603020202020204" pitchFamily="34" charset="0"/>
              </a:rPr>
              <a:t>Debe </a:t>
            </a:r>
            <a:r>
              <a:rPr lang="es-ES" altLang="en-US" sz="1600" b="1" i="1" dirty="0" smtClean="0">
                <a:solidFill>
                  <a:srgbClr val="FF0000"/>
                </a:solidFill>
                <a:latin typeface="Trebuchet MS" panose="020B0603020202020204" pitchFamily="34" charset="0"/>
              </a:rPr>
              <a:t>cargarse hasta que el núcleo esté saturado</a:t>
            </a:r>
            <a:r>
              <a:rPr lang="es-ES" altLang="en-US" sz="1600" dirty="0" smtClean="0">
                <a:solidFill>
                  <a:srgbClr val="282829"/>
                </a:solidFill>
                <a:latin typeface="Trebuchet MS" panose="020B0603020202020204" pitchFamily="34" charset="0"/>
              </a:rPr>
              <a:t>. A continuación puede </a:t>
            </a:r>
            <a:r>
              <a:rPr lang="es-ES" altLang="en-US" sz="1600" b="1" i="1" dirty="0" smtClean="0">
                <a:solidFill>
                  <a:srgbClr val="FF0000"/>
                </a:solidFill>
                <a:latin typeface="Trebuchet MS" panose="020B0603020202020204" pitchFamily="34" charset="0"/>
              </a:rPr>
              <a:t>determinarse la resistencia midiendo la corriente y la tensión de CC</a:t>
            </a:r>
          </a:p>
          <a:p>
            <a:pPr marL="298450" indent="-285750" algn="just" eaLnBrk="1" hangingPunct="1">
              <a:lnSpc>
                <a:spcPts val="1500"/>
              </a:lnSpc>
              <a:spcBef>
                <a:spcPts val="425"/>
              </a:spcBef>
              <a:buFont typeface="Arial" panose="020B0604020202020204" pitchFamily="34" charset="0"/>
              <a:buChar char="•"/>
              <a:defRPr/>
            </a:pPr>
            <a:r>
              <a:rPr lang="es-ES" altLang="en-US" sz="1600" b="1" dirty="0" smtClean="0">
                <a:solidFill>
                  <a:srgbClr val="282829"/>
                </a:solidFill>
                <a:latin typeface="Trebuchet MS" panose="020B0603020202020204" pitchFamily="34" charset="0"/>
              </a:rPr>
              <a:t>Mediciones de la resistencia estática del devanado </a:t>
            </a:r>
          </a:p>
          <a:p>
            <a:pPr marL="298450" indent="-285750" algn="just" eaLnBrk="1" hangingPunct="1">
              <a:lnSpc>
                <a:spcPts val="1920"/>
              </a:lnSpc>
              <a:spcBef>
                <a:spcPts val="425"/>
              </a:spcBef>
              <a:buFont typeface="Arial" panose="020B0604020202020204" pitchFamily="34" charset="0"/>
              <a:buChar char="•"/>
              <a:defRPr/>
            </a:pPr>
            <a:r>
              <a:rPr lang="es-ES" altLang="en-US" sz="1600" b="1" dirty="0" smtClean="0">
                <a:solidFill>
                  <a:srgbClr val="282829"/>
                </a:solidFill>
                <a:latin typeface="Trebuchet MS" panose="020B0603020202020204" pitchFamily="34" charset="0"/>
              </a:rPr>
              <a:t>Mediciones de la resistencia dinámica</a:t>
            </a:r>
            <a:endParaRPr lang="es-ES" altLang="en-US" sz="1600" b="1" dirty="0" smtClean="0">
              <a:latin typeface="Trebuchet MS" panose="020B0603020202020204" pitchFamily="34" charset="0"/>
            </a:endParaRPr>
          </a:p>
        </p:txBody>
      </p:sp>
      <p:sp>
        <p:nvSpPr>
          <p:cNvPr id="11" name="object 17"/>
          <p:cNvSpPr txBox="1"/>
          <p:nvPr/>
        </p:nvSpPr>
        <p:spPr>
          <a:xfrm>
            <a:off x="6672263" y="333375"/>
            <a:ext cx="2617787" cy="4049713"/>
          </a:xfrm>
          <a:prstGeom prst="rect">
            <a:avLst/>
          </a:prstGeom>
        </p:spPr>
        <p:txBody>
          <a:bodyPr lIns="0" tIns="98425" rIns="0" bIns="0">
            <a:spAutoFit/>
          </a:bodyPr>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600"/>
              </a:lnSpc>
              <a:spcBef>
                <a:spcPts val="775"/>
              </a:spcBef>
              <a:defRPr/>
            </a:pPr>
            <a:r>
              <a:rPr lang="en-US" altLang="en-US" sz="1600" b="1" i="1" dirty="0" err="1" smtClean="0">
                <a:solidFill>
                  <a:srgbClr val="005E9D"/>
                </a:solidFill>
                <a:latin typeface="Trebuchet MS" panose="020B0603020202020204" pitchFamily="34" charset="0"/>
              </a:rPr>
              <a:t>Adicionalmente</a:t>
            </a:r>
            <a:r>
              <a:rPr lang="en-US" altLang="en-US" sz="1600" b="1" i="1" dirty="0" smtClean="0">
                <a:solidFill>
                  <a:srgbClr val="005E9D"/>
                </a:solidFill>
                <a:latin typeface="Trebuchet MS" panose="020B0603020202020204" pitchFamily="34" charset="0"/>
              </a:rPr>
              <a:t>...</a:t>
            </a:r>
            <a:endParaRPr lang="en-US" altLang="en-US" sz="1600" b="1" i="1" dirty="0" smtClean="0">
              <a:latin typeface="Trebuchet MS" panose="020B0603020202020204" pitchFamily="34" charset="0"/>
            </a:endParaRPr>
          </a:p>
          <a:p>
            <a:pPr marL="298450" indent="-285750" algn="just" eaLnBrk="1" hangingPunct="1">
              <a:lnSpc>
                <a:spcPts val="1600"/>
              </a:lnSpc>
              <a:spcBef>
                <a:spcPts val="388"/>
              </a:spcBef>
              <a:buFont typeface="Arial" panose="020B0604020202020204" pitchFamily="34" charset="0"/>
              <a:buChar char="•"/>
              <a:defRPr/>
            </a:pPr>
            <a:r>
              <a:rPr lang="en-US" altLang="en-US" sz="1600" dirty="0" smtClean="0">
                <a:solidFill>
                  <a:srgbClr val="282829"/>
                </a:solidFill>
                <a:latin typeface="Trebuchet MS" panose="020B0603020202020204" pitchFamily="34" charset="0"/>
              </a:rPr>
              <a:t>Para la </a:t>
            </a:r>
            <a:r>
              <a:rPr lang="en-US" altLang="en-US" sz="1600" dirty="0" err="1" smtClean="0">
                <a:solidFill>
                  <a:srgbClr val="282829"/>
                </a:solidFill>
                <a:latin typeface="Trebuchet MS" panose="020B0603020202020204" pitchFamily="34" charset="0"/>
              </a:rPr>
              <a:t>resistencia</a:t>
            </a:r>
            <a:r>
              <a:rPr lang="en-US" altLang="en-US" sz="1600" dirty="0" smtClean="0">
                <a:solidFill>
                  <a:srgbClr val="282829"/>
                </a:solidFill>
                <a:latin typeface="Trebuchet MS" panose="020B0603020202020204" pitchFamily="34" charset="0"/>
              </a:rPr>
              <a:t> del </a:t>
            </a:r>
            <a:r>
              <a:rPr lang="en-US" altLang="en-US" sz="1600" dirty="0" err="1" smtClean="0">
                <a:solidFill>
                  <a:srgbClr val="282829"/>
                </a:solidFill>
                <a:latin typeface="Trebuchet MS" panose="020B0603020202020204" pitchFamily="34" charset="0"/>
              </a:rPr>
              <a:t>devanado</a:t>
            </a:r>
            <a:r>
              <a:rPr lang="en-US" altLang="en-US" sz="1600" dirty="0" smtClean="0">
                <a:solidFill>
                  <a:srgbClr val="282829"/>
                </a:solidFill>
                <a:latin typeface="Trebuchet MS" panose="020B0603020202020204" pitchFamily="34" charset="0"/>
              </a:rPr>
              <a:t> de CC, </a:t>
            </a:r>
            <a:r>
              <a:rPr lang="en-US" altLang="en-US" sz="1600" b="1" i="1" dirty="0" err="1" smtClean="0">
                <a:solidFill>
                  <a:srgbClr val="FF0000"/>
                </a:solidFill>
                <a:latin typeface="Trebuchet MS" panose="020B0603020202020204" pitchFamily="34" charset="0"/>
              </a:rPr>
              <a:t>los</a:t>
            </a:r>
            <a:r>
              <a:rPr lang="en-US" altLang="en-US" sz="1600" b="1" i="1" dirty="0" smtClean="0">
                <a:solidFill>
                  <a:srgbClr val="FF0000"/>
                </a:solidFill>
                <a:latin typeface="Trebuchet MS" panose="020B0603020202020204" pitchFamily="34" charset="0"/>
              </a:rPr>
              <a:t> </a:t>
            </a:r>
            <a:r>
              <a:rPr lang="en-US" altLang="en-US" sz="1600" b="1" i="1" dirty="0" err="1" smtClean="0">
                <a:solidFill>
                  <a:srgbClr val="FF0000"/>
                </a:solidFill>
                <a:latin typeface="Trebuchet MS" panose="020B0603020202020204" pitchFamily="34" charset="0"/>
              </a:rPr>
              <a:t>resultados</a:t>
            </a:r>
            <a:r>
              <a:rPr lang="en-US" altLang="en-US" sz="1600" b="1" i="1" dirty="0" smtClean="0">
                <a:solidFill>
                  <a:srgbClr val="FF0000"/>
                </a:solidFill>
                <a:latin typeface="Trebuchet MS" panose="020B0603020202020204" pitchFamily="34" charset="0"/>
              </a:rPr>
              <a:t> no </a:t>
            </a:r>
            <a:r>
              <a:rPr lang="en-US" altLang="en-US" sz="1600" b="1" i="1" dirty="0" err="1" smtClean="0">
                <a:solidFill>
                  <a:srgbClr val="FF0000"/>
                </a:solidFill>
                <a:latin typeface="Trebuchet MS" panose="020B0603020202020204" pitchFamily="34" charset="0"/>
              </a:rPr>
              <a:t>deben</a:t>
            </a:r>
            <a:r>
              <a:rPr lang="en-US" altLang="en-US" sz="1600" b="1" i="1" dirty="0" smtClean="0">
                <a:solidFill>
                  <a:srgbClr val="FF0000"/>
                </a:solidFill>
                <a:latin typeface="Trebuchet MS" panose="020B0603020202020204" pitchFamily="34" charset="0"/>
              </a:rPr>
              <a:t> </a:t>
            </a:r>
            <a:r>
              <a:rPr lang="en-US" altLang="en-US" sz="1600" b="1" i="1" dirty="0" err="1" smtClean="0">
                <a:solidFill>
                  <a:srgbClr val="FF0000"/>
                </a:solidFill>
                <a:latin typeface="Trebuchet MS" panose="020B0603020202020204" pitchFamily="34" charset="0"/>
              </a:rPr>
              <a:t>diferir</a:t>
            </a:r>
            <a:r>
              <a:rPr lang="en-US" altLang="en-US" sz="1600" b="1" i="1" dirty="0" smtClean="0">
                <a:solidFill>
                  <a:srgbClr val="FF0000"/>
                </a:solidFill>
                <a:latin typeface="Trebuchet MS" panose="020B0603020202020204" pitchFamily="34" charset="0"/>
              </a:rPr>
              <a:t> </a:t>
            </a:r>
            <a:r>
              <a:rPr lang="en-US" altLang="en-US" sz="1600" b="1" i="1" dirty="0" err="1" smtClean="0">
                <a:solidFill>
                  <a:srgbClr val="FF0000"/>
                </a:solidFill>
                <a:latin typeface="Trebuchet MS" panose="020B0603020202020204" pitchFamily="34" charset="0"/>
              </a:rPr>
              <a:t>en</a:t>
            </a:r>
            <a:r>
              <a:rPr lang="en-US" altLang="en-US" sz="1600" b="1" i="1" dirty="0" smtClean="0">
                <a:solidFill>
                  <a:srgbClr val="FF0000"/>
                </a:solidFill>
                <a:latin typeface="Trebuchet MS" panose="020B0603020202020204" pitchFamily="34" charset="0"/>
              </a:rPr>
              <a:t> </a:t>
            </a:r>
            <a:r>
              <a:rPr lang="en-US" altLang="en-US" sz="1600" b="1" i="1" dirty="0" err="1" smtClean="0">
                <a:solidFill>
                  <a:srgbClr val="FF0000"/>
                </a:solidFill>
                <a:latin typeface="Trebuchet MS" panose="020B0603020202020204" pitchFamily="34" charset="0"/>
              </a:rPr>
              <a:t>más</a:t>
            </a:r>
            <a:r>
              <a:rPr lang="en-US" altLang="en-US" sz="1600" b="1" i="1" dirty="0" smtClean="0">
                <a:solidFill>
                  <a:srgbClr val="FF0000"/>
                </a:solidFill>
                <a:latin typeface="Trebuchet MS" panose="020B0603020202020204" pitchFamily="34" charset="0"/>
              </a:rPr>
              <a:t> del 1 % </a:t>
            </a:r>
            <a:r>
              <a:rPr lang="en-US" altLang="en-US" sz="1600" b="1" i="1" dirty="0" err="1" smtClean="0">
                <a:solidFill>
                  <a:srgbClr val="FF0000"/>
                </a:solidFill>
                <a:latin typeface="Trebuchet MS" panose="020B0603020202020204" pitchFamily="34" charset="0"/>
              </a:rPr>
              <a:t>en</a:t>
            </a:r>
            <a:r>
              <a:rPr lang="en-US" altLang="en-US" sz="1600" b="1" i="1" dirty="0" smtClean="0">
                <a:solidFill>
                  <a:srgbClr val="FF0000"/>
                </a:solidFill>
                <a:latin typeface="Trebuchet MS" panose="020B0603020202020204" pitchFamily="34" charset="0"/>
              </a:rPr>
              <a:t> </a:t>
            </a:r>
            <a:r>
              <a:rPr lang="en-US" altLang="en-US" sz="1600" b="1" i="1" dirty="0" err="1" smtClean="0">
                <a:solidFill>
                  <a:srgbClr val="FF0000"/>
                </a:solidFill>
                <a:latin typeface="Trebuchet MS" panose="020B0603020202020204" pitchFamily="34" charset="0"/>
              </a:rPr>
              <a:t>comparación</a:t>
            </a:r>
            <a:r>
              <a:rPr lang="en-US" altLang="en-US" sz="1600" b="1" i="1" dirty="0" smtClean="0">
                <a:solidFill>
                  <a:srgbClr val="FF0000"/>
                </a:solidFill>
                <a:latin typeface="Trebuchet MS" panose="020B0603020202020204" pitchFamily="34" charset="0"/>
              </a:rPr>
              <a:t> con la </a:t>
            </a:r>
            <a:r>
              <a:rPr lang="en-US" altLang="en-US" sz="1600" b="1" i="1" dirty="0" err="1" smtClean="0">
                <a:solidFill>
                  <a:srgbClr val="FF0000"/>
                </a:solidFill>
                <a:latin typeface="Trebuchet MS" panose="020B0603020202020204" pitchFamily="34" charset="0"/>
              </a:rPr>
              <a:t>medición</a:t>
            </a:r>
            <a:r>
              <a:rPr lang="en-US" altLang="en-US" sz="1600" b="1" i="1" dirty="0" smtClean="0">
                <a:solidFill>
                  <a:srgbClr val="FF0000"/>
                </a:solidFill>
                <a:latin typeface="Trebuchet MS" panose="020B0603020202020204" pitchFamily="34" charset="0"/>
              </a:rPr>
              <a:t> de </a:t>
            </a:r>
            <a:r>
              <a:rPr lang="en-US" altLang="en-US" sz="1600" b="1" i="1" dirty="0" err="1" smtClean="0">
                <a:solidFill>
                  <a:srgbClr val="FF0000"/>
                </a:solidFill>
                <a:latin typeface="Trebuchet MS" panose="020B0603020202020204" pitchFamily="34" charset="0"/>
              </a:rPr>
              <a:t>referencia</a:t>
            </a:r>
            <a:r>
              <a:rPr lang="en-US" altLang="en-US" sz="1600" b="1" i="1" dirty="0" smtClean="0">
                <a:solidFill>
                  <a:srgbClr val="FF0000"/>
                </a:solidFill>
                <a:latin typeface="Trebuchet MS" panose="020B0603020202020204" pitchFamily="34" charset="0"/>
              </a:rPr>
              <a:t>.</a:t>
            </a:r>
          </a:p>
          <a:p>
            <a:pPr marL="298450" indent="-285750" algn="just" eaLnBrk="1" hangingPunct="1">
              <a:lnSpc>
                <a:spcPts val="1600"/>
              </a:lnSpc>
              <a:spcBef>
                <a:spcPts val="388"/>
              </a:spcBef>
              <a:buFont typeface="Arial" panose="020B0604020202020204" pitchFamily="34" charset="0"/>
              <a:buChar char="•"/>
              <a:defRPr/>
            </a:pPr>
            <a:r>
              <a:rPr lang="en-US" altLang="en-US" sz="1600" dirty="0" smtClean="0">
                <a:solidFill>
                  <a:srgbClr val="282829"/>
                </a:solidFill>
                <a:latin typeface="Trebuchet MS" panose="020B0603020202020204" pitchFamily="34" charset="0"/>
              </a:rPr>
              <a:t> </a:t>
            </a:r>
          </a:p>
          <a:p>
            <a:pPr marL="298450" indent="-285750" algn="just" eaLnBrk="1" hangingPunct="1">
              <a:lnSpc>
                <a:spcPts val="1600"/>
              </a:lnSpc>
              <a:spcBef>
                <a:spcPts val="425"/>
              </a:spcBef>
              <a:buFont typeface="Arial" panose="020B0604020202020204" pitchFamily="34" charset="0"/>
              <a:buChar char="•"/>
              <a:defRPr/>
            </a:pPr>
            <a:r>
              <a:rPr lang="en-US" altLang="en-US" sz="1600" dirty="0" err="1" smtClean="0">
                <a:solidFill>
                  <a:srgbClr val="282829"/>
                </a:solidFill>
                <a:latin typeface="Trebuchet MS" panose="020B0603020202020204" pitchFamily="34" charset="0"/>
              </a:rPr>
              <a:t>Puede</a:t>
            </a:r>
            <a:r>
              <a:rPr lang="en-US" altLang="en-US" sz="1600" dirty="0" smtClean="0">
                <a:solidFill>
                  <a:srgbClr val="282829"/>
                </a:solidFill>
                <a:latin typeface="Trebuchet MS" panose="020B0603020202020204" pitchFamily="34" charset="0"/>
              </a:rPr>
              <a:t> </a:t>
            </a:r>
            <a:r>
              <a:rPr lang="en-US" altLang="en-US" sz="1600" dirty="0" err="1" smtClean="0">
                <a:solidFill>
                  <a:srgbClr val="282829"/>
                </a:solidFill>
                <a:latin typeface="Trebuchet MS" panose="020B0603020202020204" pitchFamily="34" charset="0"/>
              </a:rPr>
              <a:t>utilizarse</a:t>
            </a:r>
            <a:r>
              <a:rPr lang="en-US" altLang="en-US" sz="1600" dirty="0" smtClean="0">
                <a:solidFill>
                  <a:srgbClr val="282829"/>
                </a:solidFill>
                <a:latin typeface="Trebuchet MS" panose="020B0603020202020204" pitchFamily="34" charset="0"/>
              </a:rPr>
              <a:t> </a:t>
            </a:r>
            <a:r>
              <a:rPr lang="en-US" altLang="en-US" sz="1600" dirty="0" err="1" smtClean="0">
                <a:solidFill>
                  <a:srgbClr val="282829"/>
                </a:solidFill>
                <a:latin typeface="Trebuchet MS" panose="020B0603020202020204" pitchFamily="34" charset="0"/>
              </a:rPr>
              <a:t>una</a:t>
            </a:r>
            <a:r>
              <a:rPr lang="en-US" altLang="en-US" sz="1600" dirty="0" smtClean="0">
                <a:solidFill>
                  <a:srgbClr val="282829"/>
                </a:solidFill>
                <a:latin typeface="Trebuchet MS" panose="020B0603020202020204" pitchFamily="34" charset="0"/>
              </a:rPr>
              <a:t> </a:t>
            </a:r>
            <a:r>
              <a:rPr lang="en-US" altLang="en-US" sz="1600" b="1" i="1" dirty="0" err="1" smtClean="0">
                <a:solidFill>
                  <a:srgbClr val="FF0000"/>
                </a:solidFill>
                <a:latin typeface="Trebuchet MS" panose="020B0603020202020204" pitchFamily="34" charset="0"/>
              </a:rPr>
              <a:t>medición</a:t>
            </a:r>
            <a:r>
              <a:rPr lang="en-US" altLang="en-US" sz="1600" b="1" i="1" dirty="0" smtClean="0">
                <a:solidFill>
                  <a:srgbClr val="FF0000"/>
                </a:solidFill>
                <a:latin typeface="Trebuchet MS" panose="020B0603020202020204" pitchFamily="34" charset="0"/>
              </a:rPr>
              <a:t> para </a:t>
            </a:r>
            <a:r>
              <a:rPr lang="en-US" altLang="en-US" sz="1600" b="1" i="1" dirty="0" err="1" smtClean="0">
                <a:solidFill>
                  <a:srgbClr val="FF0000"/>
                </a:solidFill>
                <a:latin typeface="Trebuchet MS" panose="020B0603020202020204" pitchFamily="34" charset="0"/>
              </a:rPr>
              <a:t>confirmar</a:t>
            </a:r>
            <a:r>
              <a:rPr lang="en-US" altLang="en-US" sz="1600" b="1" i="1" dirty="0" smtClean="0">
                <a:solidFill>
                  <a:srgbClr val="FF0000"/>
                </a:solidFill>
                <a:latin typeface="Trebuchet MS" panose="020B0603020202020204" pitchFamily="34" charset="0"/>
              </a:rPr>
              <a:t> un </a:t>
            </a:r>
            <a:r>
              <a:rPr lang="en-US" altLang="en-US" sz="1600" b="1" i="1" dirty="0" err="1" smtClean="0">
                <a:solidFill>
                  <a:srgbClr val="FF0000"/>
                </a:solidFill>
                <a:latin typeface="Trebuchet MS" panose="020B0603020202020204" pitchFamily="34" charset="0"/>
              </a:rPr>
              <a:t>circuito</a:t>
            </a:r>
            <a:r>
              <a:rPr lang="en-US" altLang="en-US" sz="1600" b="1" i="1" dirty="0" smtClean="0">
                <a:solidFill>
                  <a:srgbClr val="FF0000"/>
                </a:solidFill>
                <a:latin typeface="Trebuchet MS" panose="020B0603020202020204" pitchFamily="34" charset="0"/>
              </a:rPr>
              <a:t> </a:t>
            </a:r>
            <a:r>
              <a:rPr lang="en-US" altLang="en-US" sz="1600" b="1" i="1" dirty="0" err="1" smtClean="0">
                <a:solidFill>
                  <a:srgbClr val="FF0000"/>
                </a:solidFill>
                <a:latin typeface="Trebuchet MS" panose="020B0603020202020204" pitchFamily="34" charset="0"/>
              </a:rPr>
              <a:t>abierto</a:t>
            </a:r>
            <a:endParaRPr lang="en-US" altLang="en-US" sz="1600" b="1" i="1" dirty="0" smtClean="0">
              <a:solidFill>
                <a:srgbClr val="FF0000"/>
              </a:solidFill>
              <a:latin typeface="Trebuchet MS" panose="020B0603020202020204" pitchFamily="34" charset="0"/>
            </a:endParaRPr>
          </a:p>
          <a:p>
            <a:pPr marL="298450" indent="-285750" algn="just" eaLnBrk="1" hangingPunct="1">
              <a:lnSpc>
                <a:spcPts val="1600"/>
              </a:lnSpc>
              <a:spcBef>
                <a:spcPts val="425"/>
              </a:spcBef>
              <a:buFont typeface="Arial" panose="020B0604020202020204" pitchFamily="34" charset="0"/>
              <a:buChar char="•"/>
              <a:defRPr/>
            </a:pPr>
            <a:endParaRPr lang="en-US" altLang="en-US" sz="1600" dirty="0" smtClean="0">
              <a:solidFill>
                <a:srgbClr val="282829"/>
              </a:solidFill>
              <a:latin typeface="Trebuchet MS" panose="020B0603020202020204" pitchFamily="34" charset="0"/>
            </a:endParaRPr>
          </a:p>
          <a:p>
            <a:pPr marL="298450" indent="-285750" algn="just" eaLnBrk="1" hangingPunct="1">
              <a:lnSpc>
                <a:spcPts val="1600"/>
              </a:lnSpc>
              <a:spcBef>
                <a:spcPts val="425"/>
              </a:spcBef>
              <a:buFont typeface="Arial" panose="020B0604020202020204" pitchFamily="34" charset="0"/>
              <a:buChar char="•"/>
              <a:defRPr/>
            </a:pPr>
            <a:r>
              <a:rPr lang="en-US" altLang="en-US" sz="1600" dirty="0" err="1" smtClean="0">
                <a:solidFill>
                  <a:srgbClr val="282829"/>
                </a:solidFill>
                <a:latin typeface="Trebuchet MS" panose="020B0603020202020204" pitchFamily="34" charset="0"/>
              </a:rPr>
              <a:t>puede</a:t>
            </a:r>
            <a:r>
              <a:rPr lang="en-US" altLang="en-US" sz="1600" dirty="0" smtClean="0">
                <a:solidFill>
                  <a:srgbClr val="282829"/>
                </a:solidFill>
                <a:latin typeface="Trebuchet MS" panose="020B0603020202020204" pitchFamily="34" charset="0"/>
              </a:rPr>
              <a:t> </a:t>
            </a:r>
            <a:r>
              <a:rPr lang="en-US" altLang="en-US" sz="1600" dirty="0" err="1" smtClean="0">
                <a:solidFill>
                  <a:srgbClr val="282829"/>
                </a:solidFill>
                <a:latin typeface="Trebuchet MS" panose="020B0603020202020204" pitchFamily="34" charset="0"/>
              </a:rPr>
              <a:t>utilizarse</a:t>
            </a:r>
            <a:r>
              <a:rPr lang="en-US" altLang="en-US" sz="1600" dirty="0" smtClean="0">
                <a:solidFill>
                  <a:srgbClr val="282829"/>
                </a:solidFill>
                <a:latin typeface="Trebuchet MS" panose="020B0603020202020204" pitchFamily="34" charset="0"/>
              </a:rPr>
              <a:t> un </a:t>
            </a:r>
            <a:r>
              <a:rPr lang="en-US" altLang="en-US" sz="1600" dirty="0" err="1" smtClean="0">
                <a:solidFill>
                  <a:srgbClr val="282829"/>
                </a:solidFill>
                <a:latin typeface="Trebuchet MS" panose="020B0603020202020204" pitchFamily="34" charset="0"/>
              </a:rPr>
              <a:t>análisis</a:t>
            </a:r>
            <a:r>
              <a:rPr lang="en-US" altLang="en-US" sz="1600" dirty="0" smtClean="0">
                <a:solidFill>
                  <a:srgbClr val="282829"/>
                </a:solidFill>
                <a:latin typeface="Trebuchet MS" panose="020B0603020202020204" pitchFamily="34" charset="0"/>
              </a:rPr>
              <a:t> de </a:t>
            </a:r>
            <a:r>
              <a:rPr lang="en-US" altLang="en-US" sz="1600" dirty="0" err="1" smtClean="0">
                <a:solidFill>
                  <a:srgbClr val="282829"/>
                </a:solidFill>
                <a:latin typeface="Trebuchet MS" panose="020B0603020202020204" pitchFamily="34" charset="0"/>
              </a:rPr>
              <a:t>respuesta</a:t>
            </a:r>
            <a:r>
              <a:rPr lang="en-US" altLang="en-US" sz="1600" dirty="0" smtClean="0">
                <a:solidFill>
                  <a:srgbClr val="282829"/>
                </a:solidFill>
                <a:latin typeface="Trebuchet MS" panose="020B0603020202020204" pitchFamily="34" charset="0"/>
              </a:rPr>
              <a:t> </a:t>
            </a:r>
            <a:r>
              <a:rPr lang="en-US" altLang="en-US" sz="1600" dirty="0" err="1" smtClean="0">
                <a:solidFill>
                  <a:srgbClr val="282829"/>
                </a:solidFill>
                <a:latin typeface="Trebuchet MS" panose="020B0603020202020204" pitchFamily="34" charset="0"/>
              </a:rPr>
              <a:t>en</a:t>
            </a:r>
            <a:r>
              <a:rPr lang="en-US" altLang="en-US" sz="1600" dirty="0" smtClean="0">
                <a:solidFill>
                  <a:srgbClr val="282829"/>
                </a:solidFill>
                <a:latin typeface="Trebuchet MS" panose="020B0603020202020204" pitchFamily="34" charset="0"/>
              </a:rPr>
              <a:t> </a:t>
            </a:r>
            <a:r>
              <a:rPr lang="en-US" altLang="en-US" sz="1600" dirty="0" err="1" smtClean="0">
                <a:solidFill>
                  <a:srgbClr val="282829"/>
                </a:solidFill>
                <a:latin typeface="Trebuchet MS" panose="020B0603020202020204" pitchFamily="34" charset="0"/>
              </a:rPr>
              <a:t>frecuencia</a:t>
            </a:r>
            <a:r>
              <a:rPr lang="en-US" altLang="en-US" sz="1600" dirty="0" smtClean="0">
                <a:solidFill>
                  <a:srgbClr val="282829"/>
                </a:solidFill>
                <a:latin typeface="Trebuchet MS" panose="020B0603020202020204" pitchFamily="34" charset="0"/>
              </a:rPr>
              <a:t> </a:t>
            </a:r>
            <a:r>
              <a:rPr lang="en-US" altLang="en-US" sz="1600" b="1" i="1" dirty="0" smtClean="0">
                <a:solidFill>
                  <a:srgbClr val="FF0000"/>
                </a:solidFill>
                <a:latin typeface="Trebuchet MS" panose="020B0603020202020204" pitchFamily="34" charset="0"/>
              </a:rPr>
              <a:t>para </a:t>
            </a:r>
            <a:r>
              <a:rPr lang="en-US" altLang="en-US" sz="1600" b="1" i="1" dirty="0" err="1" smtClean="0">
                <a:solidFill>
                  <a:srgbClr val="FF0000"/>
                </a:solidFill>
                <a:latin typeface="Trebuchet MS" panose="020B0603020202020204" pitchFamily="34" charset="0"/>
              </a:rPr>
              <a:t>confirmar</a:t>
            </a:r>
            <a:r>
              <a:rPr lang="en-US" altLang="en-US" sz="1600" b="1" i="1" dirty="0" smtClean="0">
                <a:solidFill>
                  <a:srgbClr val="FF0000"/>
                </a:solidFill>
                <a:latin typeface="Trebuchet MS" panose="020B0603020202020204" pitchFamily="34" charset="0"/>
              </a:rPr>
              <a:t> </a:t>
            </a:r>
            <a:r>
              <a:rPr lang="en-US" altLang="en-US" sz="1600" b="1" i="1" dirty="0" err="1" smtClean="0">
                <a:solidFill>
                  <a:srgbClr val="FF0000"/>
                </a:solidFill>
                <a:latin typeface="Trebuchet MS" panose="020B0603020202020204" pitchFamily="34" charset="0"/>
              </a:rPr>
              <a:t>problemas</a:t>
            </a:r>
            <a:r>
              <a:rPr lang="en-US" altLang="en-US" sz="1600" b="1" i="1" dirty="0" smtClean="0">
                <a:solidFill>
                  <a:srgbClr val="FF0000"/>
                </a:solidFill>
                <a:latin typeface="Trebuchet MS" panose="020B0603020202020204" pitchFamily="34" charset="0"/>
              </a:rPr>
              <a:t> de </a:t>
            </a:r>
            <a:r>
              <a:rPr lang="en-US" altLang="en-US" sz="1600" b="1" i="1" dirty="0" err="1" smtClean="0">
                <a:solidFill>
                  <a:srgbClr val="FF0000"/>
                </a:solidFill>
                <a:latin typeface="Trebuchet MS" panose="020B0603020202020204" pitchFamily="34" charset="0"/>
              </a:rPr>
              <a:t>contacto</a:t>
            </a:r>
            <a:r>
              <a:rPr lang="en-US" altLang="en-US" sz="1600" b="1" i="1" dirty="0" smtClean="0">
                <a:solidFill>
                  <a:srgbClr val="FF0000"/>
                </a:solidFill>
                <a:latin typeface="Trebuchet MS" panose="020B0603020202020204" pitchFamily="34" charset="0"/>
              </a:rPr>
              <a:t>.</a:t>
            </a:r>
          </a:p>
        </p:txBody>
      </p:sp>
      <p:sp>
        <p:nvSpPr>
          <p:cNvPr id="12" name="object 12"/>
          <p:cNvSpPr txBox="1"/>
          <p:nvPr/>
        </p:nvSpPr>
        <p:spPr>
          <a:xfrm>
            <a:off x="357188" y="66675"/>
            <a:ext cx="11715750" cy="444500"/>
          </a:xfrm>
          <a:prstGeom prst="rect">
            <a:avLst/>
          </a:prstGeom>
        </p:spPr>
        <p:txBody>
          <a:bodyPr lIns="0" tIns="12700" rIns="0" bIns="0">
            <a:spAutoFit/>
          </a:bodyPr>
          <a:lstStyle/>
          <a:p>
            <a:pPr marL="12700" eaLnBrk="1" hangingPunct="1">
              <a:spcBef>
                <a:spcPts val="100"/>
              </a:spcBef>
              <a:defRPr/>
            </a:pPr>
            <a:r>
              <a:rPr sz="2800" b="1" dirty="0">
                <a:solidFill>
                  <a:srgbClr val="282829"/>
                </a:solidFill>
                <a:latin typeface="Trebuchet MS"/>
                <a:cs typeface="Trebuchet MS"/>
              </a:rPr>
              <a:t>Medición</a:t>
            </a:r>
            <a:r>
              <a:rPr sz="2800" b="1" spc="-80" dirty="0">
                <a:solidFill>
                  <a:srgbClr val="282829"/>
                </a:solidFill>
                <a:latin typeface="Trebuchet MS"/>
                <a:cs typeface="Trebuchet MS"/>
              </a:rPr>
              <a:t> </a:t>
            </a:r>
            <a:r>
              <a:rPr sz="2800" b="1" dirty="0">
                <a:solidFill>
                  <a:srgbClr val="282829"/>
                </a:solidFill>
                <a:latin typeface="Trebuchet MS"/>
                <a:cs typeface="Trebuchet MS"/>
              </a:rPr>
              <a:t>de</a:t>
            </a:r>
            <a:r>
              <a:rPr sz="2800" b="1" spc="-75" dirty="0">
                <a:solidFill>
                  <a:srgbClr val="282829"/>
                </a:solidFill>
                <a:latin typeface="Trebuchet MS"/>
                <a:cs typeface="Trebuchet MS"/>
              </a:rPr>
              <a:t> </a:t>
            </a:r>
            <a:r>
              <a:rPr sz="2800" b="1" spc="-55" dirty="0">
                <a:solidFill>
                  <a:srgbClr val="282829"/>
                </a:solidFill>
                <a:latin typeface="Trebuchet MS"/>
                <a:cs typeface="Trebuchet MS"/>
              </a:rPr>
              <a:t>la</a:t>
            </a:r>
            <a:r>
              <a:rPr sz="2800" b="1" spc="-75" dirty="0">
                <a:solidFill>
                  <a:srgbClr val="282829"/>
                </a:solidFill>
                <a:latin typeface="Trebuchet MS"/>
                <a:cs typeface="Trebuchet MS"/>
              </a:rPr>
              <a:t> </a:t>
            </a:r>
            <a:r>
              <a:rPr sz="2800" b="1" spc="-60" dirty="0">
                <a:solidFill>
                  <a:srgbClr val="282829"/>
                </a:solidFill>
                <a:latin typeface="Trebuchet MS"/>
                <a:cs typeface="Trebuchet MS"/>
              </a:rPr>
              <a:t>resistencia</a:t>
            </a:r>
            <a:r>
              <a:rPr sz="2800" b="1" spc="-75" dirty="0">
                <a:solidFill>
                  <a:srgbClr val="282829"/>
                </a:solidFill>
                <a:latin typeface="Trebuchet MS"/>
                <a:cs typeface="Trebuchet MS"/>
              </a:rPr>
              <a:t> </a:t>
            </a:r>
            <a:r>
              <a:rPr sz="2800" b="1" spc="-30" dirty="0">
                <a:solidFill>
                  <a:srgbClr val="282829"/>
                </a:solidFill>
                <a:latin typeface="Trebuchet MS"/>
                <a:cs typeface="Trebuchet MS"/>
              </a:rPr>
              <a:t>del</a:t>
            </a:r>
            <a:r>
              <a:rPr sz="2800" b="1" spc="-75" dirty="0">
                <a:solidFill>
                  <a:srgbClr val="282829"/>
                </a:solidFill>
                <a:latin typeface="Trebuchet MS"/>
                <a:cs typeface="Trebuchet MS"/>
              </a:rPr>
              <a:t> </a:t>
            </a:r>
            <a:r>
              <a:rPr sz="2800" b="1" dirty="0">
                <a:solidFill>
                  <a:srgbClr val="282829"/>
                </a:solidFill>
                <a:latin typeface="Trebuchet MS"/>
                <a:cs typeface="Trebuchet MS"/>
              </a:rPr>
              <a:t>devanado</a:t>
            </a:r>
            <a:r>
              <a:rPr sz="2800" b="1" spc="-75" dirty="0">
                <a:solidFill>
                  <a:srgbClr val="282829"/>
                </a:solidFill>
                <a:latin typeface="Trebuchet MS"/>
                <a:cs typeface="Trebuchet MS"/>
              </a:rPr>
              <a:t> </a:t>
            </a:r>
            <a:r>
              <a:rPr sz="2800" b="1" dirty="0">
                <a:solidFill>
                  <a:srgbClr val="282829"/>
                </a:solidFill>
                <a:latin typeface="Trebuchet MS"/>
                <a:cs typeface="Trebuchet MS"/>
              </a:rPr>
              <a:t>de</a:t>
            </a:r>
            <a:r>
              <a:rPr sz="2800" b="1" spc="-75" dirty="0">
                <a:solidFill>
                  <a:srgbClr val="282829"/>
                </a:solidFill>
                <a:latin typeface="Trebuchet MS"/>
                <a:cs typeface="Trebuchet MS"/>
              </a:rPr>
              <a:t> </a:t>
            </a:r>
            <a:r>
              <a:rPr sz="2800" b="1" spc="-20" dirty="0">
                <a:solidFill>
                  <a:srgbClr val="282829"/>
                </a:solidFill>
                <a:latin typeface="Trebuchet MS"/>
                <a:cs typeface="Trebuchet MS"/>
              </a:rPr>
              <a:t>CC</a:t>
            </a:r>
            <a:r>
              <a:rPr sz="2800" b="1" spc="-75" dirty="0">
                <a:solidFill>
                  <a:srgbClr val="282829"/>
                </a:solidFill>
                <a:latin typeface="Trebuchet MS"/>
                <a:cs typeface="Trebuchet MS"/>
              </a:rPr>
              <a:t> </a:t>
            </a:r>
            <a:r>
              <a:rPr sz="2800" b="1" spc="-45" dirty="0">
                <a:solidFill>
                  <a:srgbClr val="282829"/>
                </a:solidFill>
                <a:latin typeface="Trebuchet MS"/>
                <a:cs typeface="Trebuchet MS"/>
              </a:rPr>
              <a:t>y</a:t>
            </a:r>
            <a:r>
              <a:rPr sz="2800" b="1" spc="-80" dirty="0">
                <a:solidFill>
                  <a:srgbClr val="282829"/>
                </a:solidFill>
                <a:latin typeface="Trebuchet MS"/>
                <a:cs typeface="Trebuchet MS"/>
              </a:rPr>
              <a:t> </a:t>
            </a:r>
            <a:r>
              <a:rPr sz="2800" b="1" spc="-60" dirty="0">
                <a:solidFill>
                  <a:srgbClr val="282829"/>
                </a:solidFill>
                <a:latin typeface="Trebuchet MS"/>
                <a:cs typeface="Trebuchet MS"/>
              </a:rPr>
              <a:t>verificación</a:t>
            </a:r>
            <a:r>
              <a:rPr sz="2800" b="1" spc="-75" dirty="0">
                <a:solidFill>
                  <a:srgbClr val="282829"/>
                </a:solidFill>
                <a:latin typeface="Trebuchet MS"/>
                <a:cs typeface="Trebuchet MS"/>
              </a:rPr>
              <a:t> </a:t>
            </a:r>
            <a:r>
              <a:rPr sz="2800" b="1" spc="-30" dirty="0">
                <a:solidFill>
                  <a:srgbClr val="282829"/>
                </a:solidFill>
                <a:latin typeface="Trebuchet MS"/>
                <a:cs typeface="Trebuchet MS"/>
              </a:rPr>
              <a:t>del</a:t>
            </a:r>
            <a:r>
              <a:rPr sz="2800" b="1" spc="-75" dirty="0">
                <a:solidFill>
                  <a:srgbClr val="282829"/>
                </a:solidFill>
                <a:latin typeface="Trebuchet MS"/>
                <a:cs typeface="Trebuchet MS"/>
              </a:rPr>
              <a:t> </a:t>
            </a:r>
            <a:r>
              <a:rPr sz="2800" b="1" spc="-20" dirty="0">
                <a:solidFill>
                  <a:srgbClr val="282829"/>
                </a:solidFill>
                <a:latin typeface="Trebuchet MS"/>
                <a:cs typeface="Trebuchet MS"/>
              </a:rPr>
              <a:t>OLTC</a:t>
            </a:r>
            <a:endParaRPr sz="2800" b="1" dirty="0">
              <a:latin typeface="Trebuchet MS"/>
              <a:cs typeface="Trebuchet MS"/>
            </a:endParaRPr>
          </a:p>
        </p:txBody>
      </p:sp>
      <p:sp>
        <p:nvSpPr>
          <p:cNvPr id="13" name="Rectángulo 12"/>
          <p:cNvSpPr/>
          <p:nvPr/>
        </p:nvSpPr>
        <p:spPr>
          <a:xfrm>
            <a:off x="0" y="0"/>
            <a:ext cx="12192000" cy="68580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261129" name="Picture 2"/>
          <p:cNvPicPr>
            <a:picLocks noChangeAspect="1" noChangeArrowheads="1"/>
          </p:cNvPicPr>
          <p:nvPr/>
        </p:nvPicPr>
        <p:blipFill>
          <a:blip r:embed="rId3">
            <a:extLst>
              <a:ext uri="{28A0092B-C50C-407E-A947-70E740481C1C}">
                <a14:useLocalDpi xmlns:a14="http://schemas.microsoft.com/office/drawing/2010/main" xmlns="" val="0"/>
              </a:ext>
            </a:extLst>
          </a:blip>
          <a:srcRect t="10081" r="71689" b="67770"/>
          <a:stretch>
            <a:fillRect/>
          </a:stretch>
        </p:blipFill>
        <p:spPr bwMode="auto">
          <a:xfrm>
            <a:off x="261938" y="546100"/>
            <a:ext cx="2065337" cy="1692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1130" name="Picture 3"/>
          <p:cNvPicPr>
            <a:picLocks noChangeAspect="1" noChangeArrowheads="1"/>
          </p:cNvPicPr>
          <p:nvPr/>
        </p:nvPicPr>
        <p:blipFill>
          <a:blip r:embed="rId4">
            <a:extLst>
              <a:ext uri="{28A0092B-C50C-407E-A947-70E740481C1C}">
                <a14:useLocalDpi xmlns:a14="http://schemas.microsoft.com/office/drawing/2010/main" xmlns="" val="0"/>
              </a:ext>
            </a:extLst>
          </a:blip>
          <a:srcRect l="58234" t="8553" r="2" b="48341"/>
          <a:stretch>
            <a:fillRect/>
          </a:stretch>
        </p:blipFill>
        <p:spPr bwMode="auto">
          <a:xfrm>
            <a:off x="9290050" y="581025"/>
            <a:ext cx="2700338" cy="3424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2475695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0578" name="Picture 2"/>
          <p:cNvPicPr>
            <a:picLocks noChangeAspect="1" noChangeArrowheads="1"/>
          </p:cNvPicPr>
          <p:nvPr/>
        </p:nvPicPr>
        <p:blipFill>
          <a:blip r:embed="rId3">
            <a:extLst>
              <a:ext uri="{28A0092B-C50C-407E-A947-70E740481C1C}">
                <a14:useLocalDpi xmlns:a14="http://schemas.microsoft.com/office/drawing/2010/main" xmlns="" val="0"/>
              </a:ext>
            </a:extLst>
          </a:blip>
          <a:srcRect l="1205" t="51666" r="5203"/>
          <a:stretch>
            <a:fillRect/>
          </a:stretch>
        </p:blipFill>
        <p:spPr bwMode="auto">
          <a:xfrm>
            <a:off x="146050" y="3660775"/>
            <a:ext cx="6094413" cy="3143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80579" name="Picture 3"/>
          <p:cNvPicPr>
            <a:picLocks noChangeAspect="1" noChangeArrowheads="1"/>
          </p:cNvPicPr>
          <p:nvPr/>
        </p:nvPicPr>
        <p:blipFill>
          <a:blip r:embed="rId4">
            <a:extLst>
              <a:ext uri="{28A0092B-C50C-407E-A947-70E740481C1C}">
                <a14:useLocalDpi xmlns:a14="http://schemas.microsoft.com/office/drawing/2010/main" xmlns="" val="0"/>
              </a:ext>
            </a:extLst>
          </a:blip>
          <a:srcRect l="3876" t="56573" r="6406"/>
          <a:stretch>
            <a:fillRect/>
          </a:stretch>
        </p:blipFill>
        <p:spPr bwMode="auto">
          <a:xfrm>
            <a:off x="6450013" y="3341688"/>
            <a:ext cx="5621337" cy="3470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object 17"/>
          <p:cNvSpPr txBox="1"/>
          <p:nvPr/>
        </p:nvSpPr>
        <p:spPr>
          <a:xfrm>
            <a:off x="6035675" y="241300"/>
            <a:ext cx="3759200" cy="3100388"/>
          </a:xfrm>
          <a:prstGeom prst="rect">
            <a:avLst/>
          </a:prstGeom>
        </p:spPr>
        <p:txBody>
          <a:bodyPr lIns="0" tIns="98425" rIns="0" bIns="0">
            <a:spAutoFit/>
          </a:bodyPr>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defRPr/>
            </a:pPr>
            <a:r>
              <a:rPr lang="en-US" sz="1500" b="1" dirty="0" err="1" smtClean="0">
                <a:solidFill>
                  <a:srgbClr val="0070C0"/>
                </a:solidFill>
                <a:latin typeface="Trebuchet MS" panose="020B0603020202020204" pitchFamily="34" charset="0"/>
              </a:rPr>
              <a:t>Adicionalmente</a:t>
            </a:r>
            <a:r>
              <a:rPr lang="en-US" sz="1500" b="1" dirty="0" smtClean="0">
                <a:solidFill>
                  <a:srgbClr val="0070C0"/>
                </a:solidFill>
                <a:latin typeface="Trebuchet MS" panose="020B0603020202020204" pitchFamily="34" charset="0"/>
              </a:rPr>
              <a:t>... </a:t>
            </a:r>
            <a:endParaRPr lang="en-US" sz="1500" b="1" dirty="0" smtClean="0">
              <a:solidFill>
                <a:srgbClr val="0070C0"/>
              </a:solidFill>
              <a:latin typeface="Trebuchet MS" panose="020B0603020202020204" pitchFamily="34" charset="0"/>
            </a:endParaRPr>
          </a:p>
          <a:p>
            <a:pPr marL="298450" indent="-285750" algn="just">
              <a:buFont typeface="Arial" panose="020B0604020202020204" pitchFamily="34" charset="0"/>
              <a:buChar char="•"/>
              <a:defRPr/>
            </a:pPr>
            <a:r>
              <a:rPr lang="es-ES" sz="1500" dirty="0" smtClean="0">
                <a:latin typeface="Trebuchet MS" panose="020B0603020202020204" pitchFamily="34" charset="0"/>
              </a:rPr>
              <a:t>Los </a:t>
            </a:r>
            <a:r>
              <a:rPr lang="es-ES" sz="1500" b="1" i="1" dirty="0" smtClean="0">
                <a:solidFill>
                  <a:srgbClr val="FF0000"/>
                </a:solidFill>
                <a:latin typeface="Trebuchet MS" panose="020B0603020202020204" pitchFamily="34" charset="0"/>
              </a:rPr>
              <a:t>resultados se comparan con los valores de la placa </a:t>
            </a:r>
            <a:r>
              <a:rPr lang="es-ES" sz="1500" dirty="0" smtClean="0">
                <a:latin typeface="Trebuchet MS" panose="020B0603020202020204" pitchFamily="34" charset="0"/>
              </a:rPr>
              <a:t>de características y entre fases. </a:t>
            </a:r>
          </a:p>
          <a:p>
            <a:pPr marL="298450" indent="-285750" algn="just">
              <a:buFont typeface="Arial" panose="020B0604020202020204" pitchFamily="34" charset="0"/>
              <a:buChar char="•"/>
              <a:defRPr/>
            </a:pPr>
            <a:endParaRPr lang="es-ES" sz="1500" dirty="0" smtClean="0">
              <a:latin typeface="Trebuchet MS" panose="020B0603020202020204" pitchFamily="34" charset="0"/>
            </a:endParaRPr>
          </a:p>
          <a:p>
            <a:pPr marL="298450" indent="-285750" algn="just">
              <a:buFont typeface="Arial" panose="020B0604020202020204" pitchFamily="34" charset="0"/>
              <a:buChar char="•"/>
              <a:defRPr/>
            </a:pPr>
            <a:r>
              <a:rPr lang="es-ES" sz="1500" dirty="0" smtClean="0">
                <a:latin typeface="Trebuchet MS" panose="020B0603020202020204" pitchFamily="34" charset="0"/>
              </a:rPr>
              <a:t>Para confirmar o eliminar un posible problema, </a:t>
            </a:r>
            <a:r>
              <a:rPr lang="es-ES" sz="1500" b="1" i="1" dirty="0" smtClean="0">
                <a:solidFill>
                  <a:srgbClr val="FF0000"/>
                </a:solidFill>
                <a:latin typeface="Trebuchet MS" panose="020B0603020202020204" pitchFamily="34" charset="0"/>
              </a:rPr>
              <a:t>es útil realizar una prueba adicional de la corriente de excitación para diagnosticar las condiciones de cortocircuito</a:t>
            </a:r>
            <a:r>
              <a:rPr lang="es-ES" sz="1500" dirty="0" smtClean="0">
                <a:latin typeface="Trebuchet MS" panose="020B0603020202020204" pitchFamily="34" charset="0"/>
              </a:rPr>
              <a:t>, mientras que </a:t>
            </a:r>
            <a:r>
              <a:rPr lang="es-ES" sz="1500" dirty="0" smtClean="0">
                <a:latin typeface="Trebuchet MS" panose="020B0603020202020204" pitchFamily="34" charset="0"/>
              </a:rPr>
              <a:t>los ensayos </a:t>
            </a:r>
            <a:r>
              <a:rPr lang="es-ES" sz="1500" dirty="0" smtClean="0">
                <a:latin typeface="Trebuchet MS" panose="020B0603020202020204" pitchFamily="34" charset="0"/>
              </a:rPr>
              <a:t>de resistencia del devanado de CC son muy sensibles a las condiciones de circuito abierto. </a:t>
            </a:r>
            <a:endParaRPr lang="en-US" altLang="en-US" sz="1500" dirty="0" smtClean="0">
              <a:latin typeface="Trebuchet MS" panose="020B0603020202020204" pitchFamily="34" charset="0"/>
            </a:endParaRPr>
          </a:p>
        </p:txBody>
      </p:sp>
      <p:sp>
        <p:nvSpPr>
          <p:cNvPr id="280581" name="object 12"/>
          <p:cNvSpPr txBox="1">
            <a:spLocks noChangeArrowheads="1"/>
          </p:cNvSpPr>
          <p:nvPr/>
        </p:nvSpPr>
        <p:spPr bwMode="auto">
          <a:xfrm>
            <a:off x="328613" y="46038"/>
            <a:ext cx="7639050" cy="290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12700" rIns="0" b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s-ES" altLang="en-US" b="1"/>
              <a:t>Medición de la relación de transformación del transformador (TTR) </a:t>
            </a:r>
            <a:endParaRPr lang="en-US" altLang="en-US" b="1">
              <a:latin typeface="Trebuchet MS" panose="020B0603020202020204" pitchFamily="34" charset="0"/>
            </a:endParaRPr>
          </a:p>
        </p:txBody>
      </p:sp>
      <p:sp>
        <p:nvSpPr>
          <p:cNvPr id="9" name="Rectángulo 8"/>
          <p:cNvSpPr/>
          <p:nvPr/>
        </p:nvSpPr>
        <p:spPr>
          <a:xfrm>
            <a:off x="0" y="0"/>
            <a:ext cx="12192000" cy="68580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4" name="Rectángulo 3"/>
          <p:cNvSpPr/>
          <p:nvPr/>
        </p:nvSpPr>
        <p:spPr>
          <a:xfrm>
            <a:off x="1827213" y="455613"/>
            <a:ext cx="4162425" cy="1887537"/>
          </a:xfrm>
          <a:prstGeom prst="rect">
            <a:avLst/>
          </a:prstGeom>
        </p:spPr>
        <p:txBody>
          <a:bodyPr>
            <a:spAutoFit/>
          </a:bodyPr>
          <a:lstStyle/>
          <a:p>
            <a:pPr algn="just">
              <a:lnSpc>
                <a:spcPts val="1400"/>
              </a:lnSpc>
              <a:defRPr/>
            </a:pPr>
            <a:r>
              <a:rPr lang="en-US" sz="1500" b="1" dirty="0">
                <a:solidFill>
                  <a:srgbClr val="0070C0"/>
                </a:solidFill>
                <a:latin typeface="Trebuchet MS" panose="020B0603020202020204" pitchFamily="34" charset="0"/>
                <a:cs typeface="Times New Roman" panose="02020603050405020304" pitchFamily="18" charset="0"/>
              </a:rPr>
              <a:t>¿</a:t>
            </a:r>
            <a:r>
              <a:rPr lang="en-US" sz="1500" b="1" dirty="0" err="1">
                <a:solidFill>
                  <a:srgbClr val="0070C0"/>
                </a:solidFill>
                <a:latin typeface="Trebuchet MS" panose="020B0603020202020204" pitchFamily="34" charset="0"/>
                <a:cs typeface="Times New Roman" panose="02020603050405020304" pitchFamily="18" charset="0"/>
              </a:rPr>
              <a:t>Por</a:t>
            </a:r>
            <a:r>
              <a:rPr lang="en-US" sz="1500" b="1" dirty="0">
                <a:solidFill>
                  <a:srgbClr val="0070C0"/>
                </a:solidFill>
                <a:latin typeface="Trebuchet MS" panose="020B0603020202020204" pitchFamily="34" charset="0"/>
                <a:cs typeface="Times New Roman" panose="02020603050405020304" pitchFamily="18" charset="0"/>
              </a:rPr>
              <a:t> </a:t>
            </a:r>
            <a:r>
              <a:rPr lang="en-US" sz="1500" b="1" dirty="0" err="1">
                <a:solidFill>
                  <a:srgbClr val="0070C0"/>
                </a:solidFill>
                <a:latin typeface="Trebuchet MS" panose="020B0603020202020204" pitchFamily="34" charset="0"/>
                <a:cs typeface="Times New Roman" panose="02020603050405020304" pitchFamily="18" charset="0"/>
              </a:rPr>
              <a:t>qué</a:t>
            </a:r>
            <a:r>
              <a:rPr lang="en-US" sz="1500" b="1" dirty="0">
                <a:solidFill>
                  <a:srgbClr val="0070C0"/>
                </a:solidFill>
                <a:latin typeface="Trebuchet MS" panose="020B0603020202020204" pitchFamily="34" charset="0"/>
                <a:cs typeface="Times New Roman" panose="02020603050405020304" pitchFamily="18" charset="0"/>
              </a:rPr>
              <a:t> </a:t>
            </a:r>
            <a:r>
              <a:rPr lang="en-US" sz="1500" b="1" dirty="0" err="1">
                <a:solidFill>
                  <a:srgbClr val="0070C0"/>
                </a:solidFill>
                <a:latin typeface="Trebuchet MS" panose="020B0603020202020204" pitchFamily="34" charset="0"/>
                <a:cs typeface="Times New Roman" panose="02020603050405020304" pitchFamily="18" charset="0"/>
              </a:rPr>
              <a:t>medir</a:t>
            </a:r>
            <a:r>
              <a:rPr lang="en-US" sz="1500" b="1" dirty="0">
                <a:solidFill>
                  <a:srgbClr val="0070C0"/>
                </a:solidFill>
                <a:latin typeface="Trebuchet MS" panose="020B0603020202020204" pitchFamily="34" charset="0"/>
                <a:cs typeface="Times New Roman" panose="02020603050405020304" pitchFamily="18" charset="0"/>
              </a:rPr>
              <a:t>? </a:t>
            </a:r>
          </a:p>
          <a:p>
            <a:pPr marL="285750" indent="-285750" algn="just">
              <a:lnSpc>
                <a:spcPts val="1400"/>
              </a:lnSpc>
              <a:buFont typeface="Arial" panose="020B0604020202020204" pitchFamily="34" charset="0"/>
              <a:buChar char="•"/>
              <a:defRPr/>
            </a:pPr>
            <a:r>
              <a:rPr lang="es-ES" sz="1500" dirty="0">
                <a:latin typeface="Trebuchet MS" panose="020B0603020202020204" pitchFamily="34" charset="0"/>
                <a:cs typeface="Times New Roman" panose="02020603050405020304" pitchFamily="18" charset="0"/>
              </a:rPr>
              <a:t>Se realizan para </a:t>
            </a:r>
            <a:r>
              <a:rPr lang="es-ES" sz="1500" b="1" i="1" dirty="0">
                <a:solidFill>
                  <a:srgbClr val="FF0000"/>
                </a:solidFill>
                <a:latin typeface="Trebuchet MS" panose="020B0603020202020204" pitchFamily="34" charset="0"/>
                <a:cs typeface="Times New Roman" panose="02020603050405020304" pitchFamily="18" charset="0"/>
              </a:rPr>
              <a:t>verificar el principio fundamental de funcionamiento de un transformador de potencia</a:t>
            </a:r>
            <a:r>
              <a:rPr lang="es-ES" sz="1500" dirty="0">
                <a:latin typeface="Trebuchet MS" panose="020B0603020202020204" pitchFamily="34" charset="0"/>
                <a:cs typeface="Times New Roman" panose="02020603050405020304" pitchFamily="18" charset="0"/>
              </a:rPr>
              <a:t>. </a:t>
            </a:r>
          </a:p>
          <a:p>
            <a:pPr marL="285750" indent="-285750" algn="just">
              <a:lnSpc>
                <a:spcPts val="1400"/>
              </a:lnSpc>
              <a:buFont typeface="Arial" panose="020B0604020202020204" pitchFamily="34" charset="0"/>
              <a:buChar char="•"/>
              <a:defRPr/>
            </a:pPr>
            <a:endParaRPr lang="es-ES" sz="1500" dirty="0">
              <a:latin typeface="Trebuchet MS" panose="020B0603020202020204" pitchFamily="34" charset="0"/>
              <a:cs typeface="Times New Roman" panose="02020603050405020304" pitchFamily="18" charset="0"/>
            </a:endParaRPr>
          </a:p>
          <a:p>
            <a:pPr marL="285750" indent="-285750" algn="just">
              <a:lnSpc>
                <a:spcPts val="1400"/>
              </a:lnSpc>
              <a:buFont typeface="Arial" panose="020B0604020202020204" pitchFamily="34" charset="0"/>
              <a:buChar char="•"/>
              <a:defRPr/>
            </a:pPr>
            <a:r>
              <a:rPr lang="es-ES" sz="1500" dirty="0">
                <a:latin typeface="Trebuchet MS" panose="020B0603020202020204" pitchFamily="34" charset="0"/>
                <a:cs typeface="Times New Roman" panose="02020603050405020304" pitchFamily="18" charset="0"/>
              </a:rPr>
              <a:t>La relación de transformación se determina </a:t>
            </a:r>
            <a:r>
              <a:rPr lang="es-ES" sz="1500" b="1" i="1" dirty="0">
                <a:solidFill>
                  <a:srgbClr val="FF0000"/>
                </a:solidFill>
                <a:latin typeface="Trebuchet MS" panose="020B0603020202020204" pitchFamily="34" charset="0"/>
                <a:cs typeface="Times New Roman" panose="02020603050405020304" pitchFamily="18" charset="0"/>
              </a:rPr>
              <a:t>durante </a:t>
            </a:r>
            <a:r>
              <a:rPr lang="es-ES" sz="1500" b="1" i="1" dirty="0" smtClean="0">
                <a:solidFill>
                  <a:srgbClr val="FF0000"/>
                </a:solidFill>
                <a:latin typeface="Trebuchet MS" panose="020B0603020202020204" pitchFamily="34" charset="0"/>
                <a:cs typeface="Times New Roman" panose="02020603050405020304" pitchFamily="18" charset="0"/>
              </a:rPr>
              <a:t>los ensayos </a:t>
            </a:r>
            <a:r>
              <a:rPr lang="es-ES" sz="1500" b="1" i="1" dirty="0">
                <a:solidFill>
                  <a:srgbClr val="FF0000"/>
                </a:solidFill>
                <a:latin typeface="Trebuchet MS" panose="020B0603020202020204" pitchFamily="34" charset="0"/>
                <a:cs typeface="Times New Roman" panose="02020603050405020304" pitchFamily="18" charset="0"/>
              </a:rPr>
              <a:t>de aceptación en fábrica (FAT) </a:t>
            </a:r>
            <a:r>
              <a:rPr lang="es-ES" sz="1500" dirty="0">
                <a:latin typeface="Trebuchet MS" panose="020B0603020202020204" pitchFamily="34" charset="0"/>
                <a:cs typeface="Times New Roman" panose="02020603050405020304" pitchFamily="18" charset="0"/>
              </a:rPr>
              <a:t>y hay que comprobarla de forma rutinaria cuando el transformador está en servicio. </a:t>
            </a:r>
          </a:p>
        </p:txBody>
      </p:sp>
      <p:sp>
        <p:nvSpPr>
          <p:cNvPr id="6" name="Rectángulo 5"/>
          <p:cNvSpPr/>
          <p:nvPr/>
        </p:nvSpPr>
        <p:spPr>
          <a:xfrm>
            <a:off x="46038" y="2116138"/>
            <a:ext cx="5989637" cy="1708150"/>
          </a:xfrm>
          <a:prstGeom prst="rect">
            <a:avLst/>
          </a:prstGeom>
        </p:spPr>
        <p:txBody>
          <a:bodyPr>
            <a:spAutoFit/>
          </a:bodyPr>
          <a:lstStyle/>
          <a:p>
            <a:pPr algn="just">
              <a:lnSpc>
                <a:spcPts val="1400"/>
              </a:lnSpc>
              <a:defRPr/>
            </a:pPr>
            <a:r>
              <a:rPr lang="en-US" sz="1600" b="1" dirty="0">
                <a:solidFill>
                  <a:srgbClr val="0070C0"/>
                </a:solidFill>
                <a:latin typeface="Trebuchet MS" panose="020B0603020202020204" pitchFamily="34" charset="0"/>
                <a:cs typeface="Times New Roman" panose="02020603050405020304" pitchFamily="18" charset="0"/>
              </a:rPr>
              <a:t>¿</a:t>
            </a:r>
            <a:r>
              <a:rPr lang="en-US" sz="1400" b="1" dirty="0" err="1">
                <a:solidFill>
                  <a:srgbClr val="0070C0"/>
                </a:solidFill>
                <a:latin typeface="Trebuchet MS" panose="020B0603020202020204" pitchFamily="34" charset="0"/>
                <a:cs typeface="Times New Roman" panose="02020603050405020304" pitchFamily="18" charset="0"/>
              </a:rPr>
              <a:t>Cómo</a:t>
            </a:r>
            <a:r>
              <a:rPr lang="en-US" sz="1400" b="1" dirty="0">
                <a:solidFill>
                  <a:srgbClr val="0070C0"/>
                </a:solidFill>
                <a:latin typeface="Trebuchet MS" panose="020B0603020202020204" pitchFamily="34" charset="0"/>
                <a:cs typeface="Times New Roman" panose="02020603050405020304" pitchFamily="18" charset="0"/>
              </a:rPr>
              <a:t> </a:t>
            </a:r>
            <a:r>
              <a:rPr lang="en-US" sz="1400" b="1" dirty="0" err="1">
                <a:solidFill>
                  <a:srgbClr val="0070C0"/>
                </a:solidFill>
                <a:latin typeface="Trebuchet MS" panose="020B0603020202020204" pitchFamily="34" charset="0"/>
                <a:cs typeface="Times New Roman" panose="02020603050405020304" pitchFamily="18" charset="0"/>
              </a:rPr>
              <a:t>funciona</a:t>
            </a:r>
            <a:r>
              <a:rPr lang="en-US" sz="1400" b="1" dirty="0">
                <a:solidFill>
                  <a:srgbClr val="0070C0"/>
                </a:solidFill>
                <a:latin typeface="Trebuchet MS" panose="020B0603020202020204" pitchFamily="34" charset="0"/>
                <a:cs typeface="Times New Roman" panose="02020603050405020304" pitchFamily="18" charset="0"/>
              </a:rPr>
              <a:t>? </a:t>
            </a:r>
          </a:p>
          <a:p>
            <a:pPr marL="285750" indent="-285750" algn="just">
              <a:lnSpc>
                <a:spcPts val="1400"/>
              </a:lnSpc>
              <a:buFont typeface="Arial" panose="020B0604020202020204" pitchFamily="34" charset="0"/>
              <a:buChar char="•"/>
              <a:defRPr/>
            </a:pPr>
            <a:r>
              <a:rPr lang="es-ES" sz="1400" dirty="0">
                <a:latin typeface="Trebuchet MS" panose="020B0603020202020204" pitchFamily="34" charset="0"/>
                <a:cs typeface="Times New Roman" panose="02020603050405020304" pitchFamily="18" charset="0"/>
              </a:rPr>
              <a:t>Cuando se utiliza una </a:t>
            </a:r>
            <a:r>
              <a:rPr lang="es-ES" sz="1400" b="1" dirty="0">
                <a:latin typeface="Trebuchet MS" panose="020B0603020202020204" pitchFamily="34" charset="0"/>
                <a:cs typeface="Times New Roman" panose="02020603050405020304" pitchFamily="18" charset="0"/>
              </a:rPr>
              <a:t>fuente monofásica</a:t>
            </a:r>
            <a:r>
              <a:rPr lang="es-ES" sz="1400" dirty="0">
                <a:latin typeface="Trebuchet MS" panose="020B0603020202020204" pitchFamily="34" charset="0"/>
                <a:cs typeface="Times New Roman" panose="02020603050405020304" pitchFamily="18" charset="0"/>
              </a:rPr>
              <a:t>, </a:t>
            </a:r>
            <a:r>
              <a:rPr lang="es-ES" sz="1400" b="1" i="1" dirty="0">
                <a:solidFill>
                  <a:srgbClr val="FF0000"/>
                </a:solidFill>
                <a:latin typeface="Trebuchet MS" panose="020B0603020202020204" pitchFamily="34" charset="0"/>
                <a:cs typeface="Times New Roman" panose="02020603050405020304" pitchFamily="18" charset="0"/>
              </a:rPr>
              <a:t>se aplica la tensión de prueba a cada fase de un devanado</a:t>
            </a:r>
            <a:r>
              <a:rPr lang="es-ES" sz="1400" dirty="0">
                <a:latin typeface="Trebuchet MS" panose="020B0603020202020204" pitchFamily="34" charset="0"/>
                <a:cs typeface="Times New Roman" panose="02020603050405020304" pitchFamily="18" charset="0"/>
              </a:rPr>
              <a:t> y se mide tanto el devanado de alta tensión como el correspondiente de baja tensión de la misma columna. </a:t>
            </a:r>
          </a:p>
          <a:p>
            <a:pPr marL="285750" indent="-285750" algn="just">
              <a:lnSpc>
                <a:spcPts val="1400"/>
              </a:lnSpc>
              <a:buFont typeface="Arial" panose="020B0604020202020204" pitchFamily="34" charset="0"/>
              <a:buChar char="•"/>
              <a:defRPr/>
            </a:pPr>
            <a:r>
              <a:rPr lang="es-ES" sz="1400" dirty="0">
                <a:latin typeface="Trebuchet MS" panose="020B0603020202020204" pitchFamily="34" charset="0"/>
                <a:cs typeface="Times New Roman" panose="02020603050405020304" pitchFamily="18" charset="0"/>
              </a:rPr>
              <a:t>Mediante el uso de una </a:t>
            </a:r>
            <a:r>
              <a:rPr lang="es-ES" sz="1400" b="1" dirty="0">
                <a:latin typeface="Trebuchet MS" panose="020B0603020202020204" pitchFamily="34" charset="0"/>
                <a:cs typeface="Times New Roman" panose="02020603050405020304" pitchFamily="18" charset="0"/>
              </a:rPr>
              <a:t>fuente trifásica</a:t>
            </a:r>
            <a:r>
              <a:rPr lang="es-ES" sz="1400" dirty="0">
                <a:latin typeface="Trebuchet MS" panose="020B0603020202020204" pitchFamily="34" charset="0"/>
                <a:cs typeface="Times New Roman" panose="02020603050405020304" pitchFamily="18" charset="0"/>
              </a:rPr>
              <a:t>, </a:t>
            </a:r>
            <a:r>
              <a:rPr lang="es-ES" sz="1400" b="1" i="1" dirty="0">
                <a:solidFill>
                  <a:srgbClr val="FF0000"/>
                </a:solidFill>
                <a:latin typeface="Trebuchet MS" panose="020B0603020202020204" pitchFamily="34" charset="0"/>
                <a:cs typeface="Times New Roman" panose="02020603050405020304" pitchFamily="18" charset="0"/>
              </a:rPr>
              <a:t>la misma medición se puede realizar en las tres fases al mismo tiempo</a:t>
            </a:r>
            <a:r>
              <a:rPr lang="es-ES" sz="1400" dirty="0">
                <a:latin typeface="Trebuchet MS" panose="020B0603020202020204" pitchFamily="34" charset="0"/>
                <a:cs typeface="Times New Roman" panose="02020603050405020304" pitchFamily="18" charset="0"/>
              </a:rPr>
              <a:t>. </a:t>
            </a:r>
          </a:p>
          <a:p>
            <a:pPr marL="285750" indent="-285750" algn="just">
              <a:lnSpc>
                <a:spcPts val="1400"/>
              </a:lnSpc>
              <a:buFont typeface="Arial" panose="020B0604020202020204" pitchFamily="34" charset="0"/>
              <a:buChar char="•"/>
              <a:defRPr/>
            </a:pPr>
            <a:r>
              <a:rPr lang="es-ES" sz="1400" dirty="0">
                <a:latin typeface="Trebuchet MS" panose="020B0603020202020204" pitchFamily="34" charset="0"/>
                <a:cs typeface="Times New Roman" panose="02020603050405020304" pitchFamily="18" charset="0"/>
              </a:rPr>
              <a:t>La relación calculada se puede comparar con los resultados de fábrica que están disponibles en la placa de características. </a:t>
            </a:r>
            <a:endParaRPr lang="en-US" sz="1400" dirty="0">
              <a:latin typeface="Trebuchet MS" panose="020B0603020202020204" pitchFamily="34" charset="0"/>
              <a:cs typeface="Times New Roman" panose="02020603050405020304" pitchFamily="18" charset="0"/>
            </a:endParaRPr>
          </a:p>
        </p:txBody>
      </p:sp>
      <p:pic>
        <p:nvPicPr>
          <p:cNvPr id="280585" name="Picture 2"/>
          <p:cNvPicPr>
            <a:picLocks noChangeAspect="1" noChangeArrowheads="1"/>
          </p:cNvPicPr>
          <p:nvPr/>
        </p:nvPicPr>
        <p:blipFill>
          <a:blip r:embed="rId3">
            <a:extLst>
              <a:ext uri="{28A0092B-C50C-407E-A947-70E740481C1C}">
                <a14:useLocalDpi xmlns:a14="http://schemas.microsoft.com/office/drawing/2010/main" xmlns="" val="0"/>
              </a:ext>
            </a:extLst>
          </a:blip>
          <a:srcRect l="1205" t="10625" r="70288" b="68469"/>
          <a:stretch>
            <a:fillRect/>
          </a:stretch>
        </p:blipFill>
        <p:spPr bwMode="auto">
          <a:xfrm>
            <a:off x="123825" y="365125"/>
            <a:ext cx="1703388" cy="172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80586" name="Picture 3"/>
          <p:cNvPicPr>
            <a:picLocks noChangeAspect="1" noChangeArrowheads="1"/>
          </p:cNvPicPr>
          <p:nvPr/>
        </p:nvPicPr>
        <p:blipFill>
          <a:blip r:embed="rId4">
            <a:extLst>
              <a:ext uri="{28A0092B-C50C-407E-A947-70E740481C1C}">
                <a14:useLocalDpi xmlns:a14="http://schemas.microsoft.com/office/drawing/2010/main" xmlns="" val="0"/>
              </a:ext>
            </a:extLst>
          </a:blip>
          <a:srcRect l="60271" t="8366" b="48904"/>
          <a:stretch>
            <a:fillRect/>
          </a:stretch>
        </p:blipFill>
        <p:spPr bwMode="auto">
          <a:xfrm>
            <a:off x="9839325" y="288925"/>
            <a:ext cx="2232025" cy="292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004591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1058" name="Picture 2"/>
          <p:cNvPicPr>
            <a:picLocks noChangeAspect="1" noChangeArrowheads="1"/>
          </p:cNvPicPr>
          <p:nvPr/>
        </p:nvPicPr>
        <p:blipFill>
          <a:blip r:embed="rId3">
            <a:extLst>
              <a:ext uri="{28A0092B-C50C-407E-A947-70E740481C1C}">
                <a14:useLocalDpi xmlns:a14="http://schemas.microsoft.com/office/drawing/2010/main" xmlns="" val="0"/>
              </a:ext>
            </a:extLst>
          </a:blip>
          <a:srcRect t="61203"/>
          <a:stretch>
            <a:fillRect/>
          </a:stretch>
        </p:blipFill>
        <p:spPr bwMode="auto">
          <a:xfrm>
            <a:off x="31750" y="3617913"/>
            <a:ext cx="5964238" cy="3265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1059" name="Picture 3"/>
          <p:cNvPicPr>
            <a:picLocks noChangeAspect="1" noChangeArrowheads="1"/>
          </p:cNvPicPr>
          <p:nvPr/>
        </p:nvPicPr>
        <p:blipFill>
          <a:blip r:embed="rId4">
            <a:extLst>
              <a:ext uri="{28A0092B-C50C-407E-A947-70E740481C1C}">
                <a14:useLocalDpi xmlns:a14="http://schemas.microsoft.com/office/drawing/2010/main" xmlns="" val="0"/>
              </a:ext>
            </a:extLst>
          </a:blip>
          <a:srcRect t="56618"/>
          <a:stretch>
            <a:fillRect/>
          </a:stretch>
        </p:blipFill>
        <p:spPr bwMode="auto">
          <a:xfrm>
            <a:off x="5995988" y="3238500"/>
            <a:ext cx="6003925" cy="3619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object 14"/>
          <p:cNvSpPr txBox="1"/>
          <p:nvPr/>
        </p:nvSpPr>
        <p:spPr>
          <a:xfrm>
            <a:off x="1998663" y="357188"/>
            <a:ext cx="4313237" cy="3459162"/>
          </a:xfrm>
          <a:prstGeom prst="rect">
            <a:avLst/>
          </a:prstGeom>
        </p:spPr>
        <p:txBody>
          <a:bodyPr lIns="0" tIns="98425" rIns="0" bIns="0">
            <a:spAutoFit/>
          </a:bodyPr>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400"/>
              </a:lnSpc>
              <a:spcBef>
                <a:spcPts val="775"/>
              </a:spcBef>
              <a:defRPr/>
            </a:pPr>
            <a:r>
              <a:rPr lang="en-US" altLang="en-US" sz="1100" b="1" dirty="0" smtClean="0">
                <a:solidFill>
                  <a:srgbClr val="005E9D"/>
                </a:solidFill>
                <a:latin typeface="Trebuchet MS" panose="020B0603020202020204" pitchFamily="34" charset="0"/>
              </a:rPr>
              <a:t>¿</a:t>
            </a:r>
            <a:r>
              <a:rPr lang="en-US" altLang="en-US" sz="1400" b="1" dirty="0" err="1" smtClean="0">
                <a:solidFill>
                  <a:srgbClr val="005E9D"/>
                </a:solidFill>
                <a:latin typeface="Trebuchet MS" panose="020B0603020202020204" pitchFamily="34" charset="0"/>
              </a:rPr>
              <a:t>Por</a:t>
            </a:r>
            <a:r>
              <a:rPr lang="en-US" altLang="en-US" sz="1400" b="1" dirty="0" smtClean="0">
                <a:solidFill>
                  <a:srgbClr val="005E9D"/>
                </a:solidFill>
                <a:latin typeface="Trebuchet MS" panose="020B0603020202020204" pitchFamily="34" charset="0"/>
              </a:rPr>
              <a:t> </a:t>
            </a:r>
            <a:r>
              <a:rPr lang="en-US" altLang="en-US" sz="1400" b="1" dirty="0" err="1" smtClean="0">
                <a:solidFill>
                  <a:srgbClr val="005E9D"/>
                </a:solidFill>
                <a:latin typeface="Trebuchet MS" panose="020B0603020202020204" pitchFamily="34" charset="0"/>
              </a:rPr>
              <a:t>qué</a:t>
            </a:r>
            <a:r>
              <a:rPr lang="en-US" altLang="en-US" sz="1400" b="1" dirty="0" smtClean="0">
                <a:solidFill>
                  <a:srgbClr val="005E9D"/>
                </a:solidFill>
                <a:latin typeface="Trebuchet MS" panose="020B0603020202020204" pitchFamily="34" charset="0"/>
              </a:rPr>
              <a:t> </a:t>
            </a:r>
            <a:r>
              <a:rPr lang="en-US" altLang="en-US" sz="1400" b="1" dirty="0" err="1" smtClean="0">
                <a:solidFill>
                  <a:srgbClr val="005E9D"/>
                </a:solidFill>
                <a:latin typeface="Trebuchet MS" panose="020B0603020202020204" pitchFamily="34" charset="0"/>
              </a:rPr>
              <a:t>medir</a:t>
            </a:r>
            <a:r>
              <a:rPr lang="en-US" altLang="en-US" sz="1400" b="1" dirty="0" smtClean="0">
                <a:solidFill>
                  <a:srgbClr val="005E9D"/>
                </a:solidFill>
                <a:latin typeface="Trebuchet MS" panose="020B0603020202020204" pitchFamily="34" charset="0"/>
              </a:rPr>
              <a:t>?</a:t>
            </a:r>
          </a:p>
          <a:p>
            <a:pPr marL="184150" indent="-171450" algn="just" eaLnBrk="1" hangingPunct="1">
              <a:lnSpc>
                <a:spcPts val="1400"/>
              </a:lnSpc>
              <a:spcBef>
                <a:spcPts val="388"/>
              </a:spcBef>
              <a:buFont typeface="Arial" panose="020B0604020202020204" pitchFamily="34" charset="0"/>
              <a:buChar char="•"/>
              <a:defRPr/>
            </a:pPr>
            <a:r>
              <a:rPr lang="en-US" altLang="en-US" sz="1400" dirty="0" smtClean="0">
                <a:solidFill>
                  <a:srgbClr val="282829"/>
                </a:solidFill>
                <a:latin typeface="Trebuchet MS" panose="020B0603020202020204" pitchFamily="34" charset="0"/>
              </a:rPr>
              <a:t>Se </a:t>
            </a:r>
            <a:r>
              <a:rPr lang="en-US" altLang="en-US" sz="1400" dirty="0" err="1" smtClean="0">
                <a:solidFill>
                  <a:srgbClr val="282829"/>
                </a:solidFill>
                <a:latin typeface="Trebuchet MS" panose="020B0603020202020204" pitchFamily="34" charset="0"/>
              </a:rPr>
              <a:t>llevan</a:t>
            </a:r>
            <a:r>
              <a:rPr lang="en-US" altLang="en-US" sz="1400" dirty="0" smtClean="0">
                <a:solidFill>
                  <a:srgbClr val="282829"/>
                </a:solidFill>
                <a:latin typeface="Trebuchet MS" panose="020B0603020202020204" pitchFamily="34" charset="0"/>
              </a:rPr>
              <a:t> a </a:t>
            </a:r>
            <a:r>
              <a:rPr lang="en-US" altLang="en-US" sz="1400" dirty="0" err="1" smtClean="0">
                <a:solidFill>
                  <a:srgbClr val="282829"/>
                </a:solidFill>
                <a:latin typeface="Trebuchet MS" panose="020B0603020202020204" pitchFamily="34" charset="0"/>
              </a:rPr>
              <a:t>cabo</a:t>
            </a:r>
            <a:r>
              <a:rPr lang="en-US" altLang="en-US" sz="1400" dirty="0" smtClean="0">
                <a:solidFill>
                  <a:srgbClr val="282829"/>
                </a:solidFill>
                <a:latin typeface="Trebuchet MS" panose="020B0603020202020204" pitchFamily="34" charset="0"/>
              </a:rPr>
              <a:t> para </a:t>
            </a:r>
            <a:r>
              <a:rPr lang="en-US" altLang="en-US" sz="1400" b="1" i="1" dirty="0" err="1" smtClean="0">
                <a:solidFill>
                  <a:srgbClr val="FF0000"/>
                </a:solidFill>
                <a:latin typeface="Trebuchet MS" panose="020B0603020202020204" pitchFamily="34" charset="0"/>
              </a:rPr>
              <a:t>evaluar</a:t>
            </a:r>
            <a:r>
              <a:rPr lang="en-US" altLang="en-US" sz="1400" b="1" i="1" dirty="0" smtClean="0">
                <a:solidFill>
                  <a:srgbClr val="FF0000"/>
                </a:solidFill>
                <a:latin typeface="Trebuchet MS" panose="020B0603020202020204" pitchFamily="34" charset="0"/>
              </a:rPr>
              <a:t> el </a:t>
            </a:r>
            <a:r>
              <a:rPr lang="en-US" altLang="en-US" sz="1400" b="1" i="1" dirty="0" err="1" smtClean="0">
                <a:solidFill>
                  <a:srgbClr val="FF0000"/>
                </a:solidFill>
                <a:latin typeface="Trebuchet MS" panose="020B0603020202020204" pitchFamily="34" charset="0"/>
              </a:rPr>
              <a:t>aislamiento</a:t>
            </a:r>
            <a:r>
              <a:rPr lang="en-US" altLang="en-US" sz="1400" b="1" i="1" dirty="0" smtClean="0">
                <a:solidFill>
                  <a:srgbClr val="FF0000"/>
                </a:solidFill>
                <a:latin typeface="Trebuchet MS" panose="020B0603020202020204" pitchFamily="34" charset="0"/>
              </a:rPr>
              <a:t> entre </a:t>
            </a:r>
            <a:r>
              <a:rPr lang="en-US" altLang="en-US" sz="1400" b="1" i="1" dirty="0" err="1" smtClean="0">
                <a:solidFill>
                  <a:srgbClr val="FF0000"/>
                </a:solidFill>
                <a:latin typeface="Trebuchet MS" panose="020B0603020202020204" pitchFamily="34" charset="0"/>
              </a:rPr>
              <a:t>espiras</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los</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devanados</a:t>
            </a:r>
            <a:r>
              <a:rPr lang="en-US" altLang="en-US" sz="1400" b="1" i="1" dirty="0" smtClean="0">
                <a:solidFill>
                  <a:srgbClr val="FF0000"/>
                </a:solidFill>
                <a:latin typeface="Trebuchet MS" panose="020B0603020202020204" pitchFamily="34" charset="0"/>
              </a:rPr>
              <a:t>, el </a:t>
            </a:r>
            <a:r>
              <a:rPr lang="en-US" altLang="en-US" sz="1400" b="1" i="1" dirty="0" err="1" smtClean="0">
                <a:solidFill>
                  <a:srgbClr val="FF0000"/>
                </a:solidFill>
                <a:latin typeface="Trebuchet MS" panose="020B0603020202020204" pitchFamily="34" charset="0"/>
              </a:rPr>
              <a:t>circuito</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magnético</a:t>
            </a:r>
            <a:r>
              <a:rPr lang="en-US" altLang="en-US" sz="1400" b="1" i="1" dirty="0" smtClean="0">
                <a:solidFill>
                  <a:srgbClr val="FF0000"/>
                </a:solidFill>
                <a:latin typeface="Trebuchet MS" panose="020B0603020202020204" pitchFamily="34" charset="0"/>
              </a:rPr>
              <a:t> de un </a:t>
            </a:r>
            <a:r>
              <a:rPr lang="en-US" altLang="en-US" sz="1400" b="1" i="1" dirty="0" err="1" smtClean="0">
                <a:solidFill>
                  <a:srgbClr val="FF0000"/>
                </a:solidFill>
                <a:latin typeface="Trebuchet MS" panose="020B0603020202020204" pitchFamily="34" charset="0"/>
              </a:rPr>
              <a:t>transformador</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así</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como</a:t>
            </a:r>
            <a:r>
              <a:rPr lang="en-US" altLang="en-US" sz="1400" b="1" i="1" dirty="0" smtClean="0">
                <a:solidFill>
                  <a:srgbClr val="FF0000"/>
                </a:solidFill>
                <a:latin typeface="Trebuchet MS" panose="020B0603020202020204" pitchFamily="34" charset="0"/>
              </a:rPr>
              <a:t> el </a:t>
            </a:r>
            <a:r>
              <a:rPr lang="en-US" altLang="en-US" sz="1400" b="1" i="1" dirty="0" err="1" smtClean="0">
                <a:solidFill>
                  <a:srgbClr val="FF0000"/>
                </a:solidFill>
                <a:latin typeface="Trebuchet MS" panose="020B0603020202020204" pitchFamily="34" charset="0"/>
              </a:rPr>
              <a:t>cambiador</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tomas</a:t>
            </a:r>
            <a:r>
              <a:rPr lang="en-US" altLang="en-US" sz="1400" dirty="0" smtClean="0">
                <a:solidFill>
                  <a:srgbClr val="282829"/>
                </a:solidFill>
                <a:latin typeface="Trebuchet MS" panose="020B0603020202020204" pitchFamily="34" charset="0"/>
              </a:rPr>
              <a:t>.</a:t>
            </a:r>
            <a:endParaRPr lang="en-US" altLang="en-US" sz="1400" dirty="0" smtClean="0">
              <a:latin typeface="Trebuchet MS" panose="020B0603020202020204" pitchFamily="34" charset="0"/>
            </a:endParaRPr>
          </a:p>
          <a:p>
            <a:pPr algn="just" eaLnBrk="1" hangingPunct="1">
              <a:lnSpc>
                <a:spcPts val="1400"/>
              </a:lnSpc>
              <a:spcBef>
                <a:spcPts val="775"/>
              </a:spcBef>
              <a:defRPr/>
            </a:pPr>
            <a:r>
              <a:rPr lang="es-ES" altLang="en-US" sz="1400" b="1" dirty="0" smtClean="0">
                <a:solidFill>
                  <a:srgbClr val="005E9D"/>
                </a:solidFill>
                <a:latin typeface="Trebuchet MS" panose="020B0603020202020204" pitchFamily="34" charset="0"/>
              </a:rPr>
              <a:t>¿Cómo funciona?</a:t>
            </a:r>
            <a:endParaRPr lang="es-ES" altLang="en-US" sz="1400" b="1" dirty="0" smtClean="0">
              <a:latin typeface="Trebuchet MS" panose="020B0603020202020204" pitchFamily="34" charset="0"/>
            </a:endParaRPr>
          </a:p>
          <a:p>
            <a:pPr marL="184150" indent="-171450" algn="just" eaLnBrk="1" hangingPunct="1">
              <a:lnSpc>
                <a:spcPts val="1400"/>
              </a:lnSpc>
              <a:spcBef>
                <a:spcPts val="388"/>
              </a:spcBef>
              <a:buFont typeface="Arial" panose="020B0604020202020204" pitchFamily="34" charset="0"/>
              <a:buChar char="•"/>
              <a:defRPr/>
            </a:pPr>
            <a:r>
              <a:rPr lang="es-ES" altLang="en-US" sz="1400" dirty="0" smtClean="0">
                <a:solidFill>
                  <a:srgbClr val="282829"/>
                </a:solidFill>
                <a:latin typeface="Trebuchet MS" panose="020B0603020202020204" pitchFamily="34" charset="0"/>
              </a:rPr>
              <a:t>Se realiza </a:t>
            </a:r>
            <a:r>
              <a:rPr lang="es-ES" altLang="en-US" sz="1400" b="1" i="1" dirty="0" smtClean="0">
                <a:solidFill>
                  <a:srgbClr val="FF0000"/>
                </a:solidFill>
                <a:latin typeface="Trebuchet MS" panose="020B0603020202020204" pitchFamily="34" charset="0"/>
              </a:rPr>
              <a:t>en condiciones </a:t>
            </a:r>
            <a:r>
              <a:rPr lang="es-ES" altLang="en-US" sz="1400" b="1" i="1" dirty="0" smtClean="0">
                <a:solidFill>
                  <a:srgbClr val="FF0000"/>
                </a:solidFill>
                <a:latin typeface="Trebuchet MS" panose="020B0603020202020204" pitchFamily="34" charset="0"/>
              </a:rPr>
              <a:t>en vacío</a:t>
            </a:r>
            <a:r>
              <a:rPr lang="es-ES" altLang="en-US" sz="1400" dirty="0" smtClean="0">
                <a:solidFill>
                  <a:srgbClr val="282829"/>
                </a:solidFill>
                <a:latin typeface="Trebuchet MS" panose="020B0603020202020204" pitchFamily="34" charset="0"/>
              </a:rPr>
              <a:t>. </a:t>
            </a:r>
            <a:r>
              <a:rPr lang="es-ES" altLang="en-US" sz="1400" dirty="0" smtClean="0">
                <a:solidFill>
                  <a:srgbClr val="282829"/>
                </a:solidFill>
                <a:latin typeface="Trebuchet MS" panose="020B0603020202020204" pitchFamily="34" charset="0"/>
              </a:rPr>
              <a:t>Por lo tanto, se </a:t>
            </a:r>
            <a:r>
              <a:rPr lang="es-ES" altLang="en-US" sz="1400" b="1" i="1" dirty="0" smtClean="0">
                <a:solidFill>
                  <a:srgbClr val="FF0000"/>
                </a:solidFill>
                <a:latin typeface="Trebuchet MS" panose="020B0603020202020204" pitchFamily="34" charset="0"/>
              </a:rPr>
              <a:t>aplica una tensión de CA a un lado del transformador (normalmente el lado de alta tensión), mientras que el lado opuesto se deja abierto. </a:t>
            </a:r>
          </a:p>
          <a:p>
            <a:pPr marL="184150" indent="-171450" algn="just" eaLnBrk="1" hangingPunct="1">
              <a:lnSpc>
                <a:spcPts val="1400"/>
              </a:lnSpc>
              <a:spcBef>
                <a:spcPts val="388"/>
              </a:spcBef>
              <a:buFont typeface="Arial" panose="020B0604020202020204" pitchFamily="34" charset="0"/>
              <a:buChar char="•"/>
              <a:defRPr/>
            </a:pPr>
            <a:r>
              <a:rPr lang="es-ES" altLang="en-US" sz="1400" dirty="0" smtClean="0">
                <a:solidFill>
                  <a:srgbClr val="282829"/>
                </a:solidFill>
                <a:latin typeface="Trebuchet MS" panose="020B0603020202020204" pitchFamily="34" charset="0"/>
              </a:rPr>
              <a:t>Se </a:t>
            </a:r>
            <a:r>
              <a:rPr lang="es-ES" altLang="en-US" sz="1400" b="1" i="1" dirty="0" smtClean="0">
                <a:solidFill>
                  <a:srgbClr val="FF0000"/>
                </a:solidFill>
                <a:latin typeface="Trebuchet MS" panose="020B0603020202020204" pitchFamily="34" charset="0"/>
              </a:rPr>
              <a:t>recomienda seleccionar la tensión de prueba más alta dentro de las limitaciones del equipo de prueba y el devanado</a:t>
            </a:r>
            <a:r>
              <a:rPr lang="es-ES" altLang="en-US" sz="1400" dirty="0" smtClean="0">
                <a:solidFill>
                  <a:srgbClr val="282829"/>
                </a:solidFill>
                <a:latin typeface="Trebuchet MS" panose="020B0603020202020204" pitchFamily="34" charset="0"/>
              </a:rPr>
              <a:t>, para detectar las fallas de cortocircuito entre espiras. Una tensión de prueba estándar es de 10 </a:t>
            </a:r>
            <a:r>
              <a:rPr lang="es-ES" altLang="en-US" sz="1400" dirty="0" err="1" smtClean="0">
                <a:solidFill>
                  <a:srgbClr val="282829"/>
                </a:solidFill>
                <a:latin typeface="Trebuchet MS" panose="020B0603020202020204" pitchFamily="34" charset="0"/>
              </a:rPr>
              <a:t>kV</a:t>
            </a:r>
            <a:r>
              <a:rPr lang="es-ES" altLang="en-US" sz="1400" dirty="0" smtClean="0">
                <a:solidFill>
                  <a:srgbClr val="282829"/>
                </a:solidFill>
                <a:latin typeface="Trebuchet MS" panose="020B0603020202020204" pitchFamily="34" charset="0"/>
              </a:rPr>
              <a:t>.</a:t>
            </a:r>
            <a:endParaRPr lang="es-ES" altLang="en-US" sz="1400" dirty="0" smtClean="0">
              <a:latin typeface="Trebuchet MS" panose="020B0603020202020204" pitchFamily="34" charset="0"/>
            </a:endParaRPr>
          </a:p>
          <a:p>
            <a:pPr algn="just" eaLnBrk="1" hangingPunct="1">
              <a:lnSpc>
                <a:spcPts val="1400"/>
              </a:lnSpc>
              <a:spcBef>
                <a:spcPts val="388"/>
              </a:spcBef>
              <a:defRPr/>
            </a:pPr>
            <a:endParaRPr lang="en-US" altLang="en-US" sz="900" dirty="0" smtClean="0">
              <a:latin typeface="Trebuchet MS" panose="020B0603020202020204" pitchFamily="34" charset="0"/>
            </a:endParaRPr>
          </a:p>
        </p:txBody>
      </p:sp>
      <p:sp>
        <p:nvSpPr>
          <p:cNvPr id="3" name="Rectángulo 2"/>
          <p:cNvSpPr/>
          <p:nvPr/>
        </p:nvSpPr>
        <p:spPr>
          <a:xfrm>
            <a:off x="6343650" y="373063"/>
            <a:ext cx="3106738" cy="1682512"/>
          </a:xfrm>
          <a:prstGeom prst="rect">
            <a:avLst/>
          </a:prstGeom>
        </p:spPr>
        <p:txBody>
          <a:bodyPr>
            <a:spAutoFit/>
          </a:bodyPr>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400"/>
              </a:lnSpc>
              <a:spcBef>
                <a:spcPts val="775"/>
              </a:spcBef>
              <a:defRPr/>
            </a:pPr>
            <a:r>
              <a:rPr lang="es-ES" altLang="en-US" sz="1400" b="1" dirty="0" smtClean="0">
                <a:solidFill>
                  <a:srgbClr val="005E9D"/>
                </a:solidFill>
                <a:latin typeface="Trebuchet MS" panose="020B0603020202020204" pitchFamily="34" charset="0"/>
              </a:rPr>
              <a:t>Adicionalmente...</a:t>
            </a:r>
            <a:endParaRPr lang="es-ES" altLang="en-US" sz="1400" b="1" dirty="0" smtClean="0">
              <a:latin typeface="Trebuchet MS" panose="020B0603020202020204" pitchFamily="34" charset="0"/>
            </a:endParaRPr>
          </a:p>
          <a:p>
            <a:pPr marL="184150" indent="-171450" algn="just" eaLnBrk="1" hangingPunct="1">
              <a:lnSpc>
                <a:spcPts val="1400"/>
              </a:lnSpc>
              <a:spcBef>
                <a:spcPts val="388"/>
              </a:spcBef>
              <a:buFont typeface="Arial" panose="020B0604020202020204" pitchFamily="34" charset="0"/>
              <a:buChar char="•"/>
              <a:defRPr/>
            </a:pPr>
            <a:r>
              <a:rPr lang="es-ES" altLang="en-US" sz="1400" dirty="0" smtClean="0">
                <a:solidFill>
                  <a:srgbClr val="282829"/>
                </a:solidFill>
                <a:latin typeface="Trebuchet MS" panose="020B0603020202020204" pitchFamily="34" charset="0"/>
              </a:rPr>
              <a:t>se debe comparar entre fases y posiciones de las tomas. </a:t>
            </a:r>
          </a:p>
          <a:p>
            <a:pPr marL="184150" indent="-171450" algn="just" eaLnBrk="1" hangingPunct="1">
              <a:lnSpc>
                <a:spcPts val="1400"/>
              </a:lnSpc>
              <a:spcBef>
                <a:spcPts val="425"/>
              </a:spcBef>
              <a:buFont typeface="Arial" panose="020B0604020202020204" pitchFamily="34" charset="0"/>
              <a:buChar char="•"/>
              <a:defRPr/>
            </a:pPr>
            <a:endParaRPr lang="es-ES" altLang="en-US" sz="1400" b="1" i="1" dirty="0" smtClean="0">
              <a:solidFill>
                <a:srgbClr val="FF0000"/>
              </a:solidFill>
              <a:latin typeface="Trebuchet MS" panose="020B0603020202020204" pitchFamily="34" charset="0"/>
            </a:endParaRPr>
          </a:p>
          <a:p>
            <a:pPr marL="184150" indent="-171450" algn="just" eaLnBrk="1" hangingPunct="1">
              <a:lnSpc>
                <a:spcPts val="1400"/>
              </a:lnSpc>
              <a:spcBef>
                <a:spcPts val="425"/>
              </a:spcBef>
              <a:buFont typeface="Arial" panose="020B0604020202020204" pitchFamily="34" charset="0"/>
              <a:buChar char="•"/>
              <a:defRPr/>
            </a:pPr>
            <a:r>
              <a:rPr lang="es-ES" altLang="en-US" sz="1400" b="1" i="1" dirty="0" smtClean="0">
                <a:solidFill>
                  <a:srgbClr val="FF0000"/>
                </a:solidFill>
                <a:latin typeface="Trebuchet MS" panose="020B0603020202020204" pitchFamily="34" charset="0"/>
              </a:rPr>
              <a:t>Si </a:t>
            </a:r>
            <a:r>
              <a:rPr lang="es-ES" altLang="en-US" sz="1400" b="1" i="1" dirty="0" smtClean="0">
                <a:solidFill>
                  <a:srgbClr val="FF0000"/>
                </a:solidFill>
                <a:latin typeface="Trebuchet MS" panose="020B0603020202020204" pitchFamily="34" charset="0"/>
              </a:rPr>
              <a:t>las tres fases muestran diferentes corrientes de excitación, se recomienda una investigación adicional</a:t>
            </a:r>
            <a:r>
              <a:rPr lang="es-ES" altLang="en-US" sz="1400" dirty="0" smtClean="0">
                <a:solidFill>
                  <a:srgbClr val="282829"/>
                </a:solidFill>
                <a:latin typeface="Trebuchet MS" panose="020B0603020202020204" pitchFamily="34" charset="0"/>
              </a:rPr>
              <a:t>. </a:t>
            </a:r>
          </a:p>
        </p:txBody>
      </p:sp>
      <p:sp>
        <p:nvSpPr>
          <p:cNvPr id="4" name="Rectángulo 3"/>
          <p:cNvSpPr/>
          <p:nvPr/>
        </p:nvSpPr>
        <p:spPr>
          <a:xfrm>
            <a:off x="9336088" y="1663700"/>
            <a:ext cx="2663825" cy="1708150"/>
          </a:xfrm>
          <a:prstGeom prst="rect">
            <a:avLst/>
          </a:prstGeom>
        </p:spPr>
        <p:txBody>
          <a:bodyPr>
            <a:spAutoFit/>
          </a:bodyPr>
          <a:lstStyle/>
          <a:p>
            <a:pPr marL="285750" indent="-285750" algn="just" eaLnBrk="1" hangingPunct="1">
              <a:lnSpc>
                <a:spcPts val="1400"/>
              </a:lnSpc>
              <a:buFont typeface="Arial" panose="020B0604020202020204" pitchFamily="34" charset="0"/>
              <a:buChar char="•"/>
              <a:defRPr/>
            </a:pPr>
            <a:r>
              <a:rPr lang="es-ES" sz="1400" dirty="0">
                <a:solidFill>
                  <a:srgbClr val="282829"/>
                </a:solidFill>
                <a:latin typeface="Trebuchet MS"/>
                <a:cs typeface="Trebuchet MS"/>
              </a:rPr>
              <a:t>Mediante</a:t>
            </a:r>
            <a:r>
              <a:rPr lang="es-ES" sz="1400" spc="-10" dirty="0">
                <a:solidFill>
                  <a:srgbClr val="282829"/>
                </a:solidFill>
                <a:latin typeface="Trebuchet MS"/>
                <a:cs typeface="Trebuchet MS"/>
              </a:rPr>
              <a:t> </a:t>
            </a:r>
            <a:r>
              <a:rPr lang="es-ES" sz="1400" spc="-20" dirty="0">
                <a:solidFill>
                  <a:srgbClr val="282829"/>
                </a:solidFill>
                <a:latin typeface="Trebuchet MS"/>
                <a:cs typeface="Trebuchet MS"/>
              </a:rPr>
              <a:t>estas</a:t>
            </a:r>
            <a:r>
              <a:rPr lang="es-ES" sz="1400" spc="-5" dirty="0">
                <a:solidFill>
                  <a:srgbClr val="282829"/>
                </a:solidFill>
                <a:latin typeface="Trebuchet MS"/>
                <a:cs typeface="Trebuchet MS"/>
              </a:rPr>
              <a:t> </a:t>
            </a:r>
            <a:r>
              <a:rPr lang="es-ES" sz="1400" b="1" i="1" dirty="0">
                <a:solidFill>
                  <a:srgbClr val="FF0000"/>
                </a:solidFill>
                <a:latin typeface="Trebuchet MS"/>
                <a:cs typeface="Trebuchet MS"/>
              </a:rPr>
              <a:t>también</a:t>
            </a:r>
            <a:r>
              <a:rPr lang="es-ES" sz="1400" b="1" i="1" spc="-5" dirty="0">
                <a:solidFill>
                  <a:srgbClr val="FF0000"/>
                </a:solidFill>
                <a:latin typeface="Trebuchet MS"/>
                <a:cs typeface="Trebuchet MS"/>
              </a:rPr>
              <a:t> </a:t>
            </a:r>
            <a:r>
              <a:rPr lang="es-ES" sz="1400" b="1" i="1" dirty="0">
                <a:solidFill>
                  <a:srgbClr val="FF0000"/>
                </a:solidFill>
                <a:latin typeface="Trebuchet MS"/>
                <a:cs typeface="Trebuchet MS"/>
              </a:rPr>
              <a:t>puede</a:t>
            </a:r>
            <a:r>
              <a:rPr lang="es-ES" sz="1400" b="1" i="1" spc="-5" dirty="0">
                <a:solidFill>
                  <a:srgbClr val="FF0000"/>
                </a:solidFill>
                <a:latin typeface="Trebuchet MS"/>
                <a:cs typeface="Trebuchet MS"/>
              </a:rPr>
              <a:t> </a:t>
            </a:r>
            <a:r>
              <a:rPr lang="es-ES" sz="1400" b="1" i="1" spc="-10" dirty="0">
                <a:solidFill>
                  <a:srgbClr val="FF0000"/>
                </a:solidFill>
                <a:latin typeface="Trebuchet MS"/>
                <a:cs typeface="Trebuchet MS"/>
              </a:rPr>
              <a:t>confirmarse</a:t>
            </a:r>
            <a:r>
              <a:rPr lang="es-ES" sz="1400" b="1" i="1" spc="-5" dirty="0">
                <a:solidFill>
                  <a:srgbClr val="FF0000"/>
                </a:solidFill>
                <a:latin typeface="Trebuchet MS"/>
                <a:cs typeface="Trebuchet MS"/>
              </a:rPr>
              <a:t> </a:t>
            </a:r>
            <a:r>
              <a:rPr lang="es-ES" sz="1400" b="1" i="1" spc="-10" dirty="0">
                <a:solidFill>
                  <a:srgbClr val="FF0000"/>
                </a:solidFill>
                <a:latin typeface="Trebuchet MS"/>
                <a:cs typeface="Trebuchet MS"/>
              </a:rPr>
              <a:t>espiras</a:t>
            </a:r>
            <a:r>
              <a:rPr lang="es-ES" sz="1400" b="1" i="1" spc="-5" dirty="0">
                <a:solidFill>
                  <a:srgbClr val="FF0000"/>
                </a:solidFill>
                <a:latin typeface="Trebuchet MS"/>
                <a:cs typeface="Trebuchet MS"/>
              </a:rPr>
              <a:t> </a:t>
            </a:r>
            <a:r>
              <a:rPr lang="es-ES" sz="1400" b="1" i="1" spc="-25" dirty="0">
                <a:solidFill>
                  <a:srgbClr val="FF0000"/>
                </a:solidFill>
                <a:latin typeface="Trebuchet MS"/>
                <a:cs typeface="Trebuchet MS"/>
              </a:rPr>
              <a:t>en </a:t>
            </a:r>
            <a:r>
              <a:rPr lang="es-ES" sz="1400" b="1" i="1" spc="-30" dirty="0">
                <a:solidFill>
                  <a:srgbClr val="FF0000"/>
                </a:solidFill>
                <a:latin typeface="Trebuchet MS"/>
                <a:cs typeface="Trebuchet MS"/>
              </a:rPr>
              <a:t>cortocircuito.</a:t>
            </a:r>
            <a:r>
              <a:rPr lang="es-ES" sz="1400" b="1" i="1" dirty="0">
                <a:solidFill>
                  <a:srgbClr val="FF0000"/>
                </a:solidFill>
                <a:latin typeface="Trebuchet MS"/>
                <a:cs typeface="Trebuchet MS"/>
              </a:rPr>
              <a:t> </a:t>
            </a:r>
          </a:p>
          <a:p>
            <a:pPr marL="285750" indent="-285750" algn="just" eaLnBrk="1" hangingPunct="1">
              <a:lnSpc>
                <a:spcPts val="1400"/>
              </a:lnSpc>
              <a:buFont typeface="Arial" panose="020B0604020202020204" pitchFamily="34" charset="0"/>
              <a:buChar char="•"/>
              <a:defRPr/>
            </a:pPr>
            <a:r>
              <a:rPr lang="es-ES" sz="1400" spc="-20" dirty="0" smtClean="0">
                <a:solidFill>
                  <a:srgbClr val="282829"/>
                </a:solidFill>
                <a:latin typeface="Trebuchet MS"/>
                <a:cs typeface="Trebuchet MS"/>
              </a:rPr>
              <a:t>los ensayos</a:t>
            </a:r>
            <a:r>
              <a:rPr lang="es-ES" sz="1400" spc="5" dirty="0" smtClean="0">
                <a:solidFill>
                  <a:srgbClr val="282829"/>
                </a:solidFill>
                <a:latin typeface="Trebuchet MS"/>
                <a:cs typeface="Trebuchet MS"/>
              </a:rPr>
              <a:t> </a:t>
            </a:r>
            <a:r>
              <a:rPr lang="es-ES" sz="1400" dirty="0">
                <a:solidFill>
                  <a:srgbClr val="282829"/>
                </a:solidFill>
                <a:latin typeface="Trebuchet MS"/>
                <a:cs typeface="Trebuchet MS"/>
              </a:rPr>
              <a:t>de </a:t>
            </a:r>
            <a:r>
              <a:rPr lang="es-ES" sz="1400" spc="-10" dirty="0">
                <a:solidFill>
                  <a:srgbClr val="282829"/>
                </a:solidFill>
                <a:latin typeface="Trebuchet MS"/>
                <a:cs typeface="Trebuchet MS"/>
              </a:rPr>
              <a:t>análisis</a:t>
            </a:r>
            <a:r>
              <a:rPr lang="es-ES" sz="1400" dirty="0">
                <a:solidFill>
                  <a:srgbClr val="282829"/>
                </a:solidFill>
                <a:latin typeface="Trebuchet MS"/>
                <a:cs typeface="Trebuchet MS"/>
              </a:rPr>
              <a:t> de </a:t>
            </a:r>
            <a:r>
              <a:rPr lang="es-ES" sz="1400" spc="-10" dirty="0">
                <a:solidFill>
                  <a:srgbClr val="282829"/>
                </a:solidFill>
                <a:latin typeface="Trebuchet MS"/>
                <a:cs typeface="Trebuchet MS"/>
              </a:rPr>
              <a:t>respuesta </a:t>
            </a:r>
            <a:r>
              <a:rPr lang="es-ES" sz="1400" dirty="0">
                <a:solidFill>
                  <a:srgbClr val="282829"/>
                </a:solidFill>
                <a:latin typeface="Trebuchet MS"/>
                <a:cs typeface="Trebuchet MS"/>
              </a:rPr>
              <a:t>en</a:t>
            </a:r>
            <a:r>
              <a:rPr lang="es-ES" sz="1400" spc="-15" dirty="0">
                <a:solidFill>
                  <a:srgbClr val="282829"/>
                </a:solidFill>
                <a:latin typeface="Trebuchet MS"/>
                <a:cs typeface="Trebuchet MS"/>
              </a:rPr>
              <a:t> </a:t>
            </a:r>
            <a:r>
              <a:rPr lang="es-ES" sz="1400" spc="-10" dirty="0">
                <a:solidFill>
                  <a:srgbClr val="282829"/>
                </a:solidFill>
                <a:latin typeface="Trebuchet MS"/>
                <a:cs typeface="Trebuchet MS"/>
              </a:rPr>
              <a:t>frecuencia</a:t>
            </a:r>
            <a:r>
              <a:rPr lang="es-ES" sz="1400" spc="-15" dirty="0">
                <a:solidFill>
                  <a:srgbClr val="282829"/>
                </a:solidFill>
                <a:latin typeface="Trebuchet MS"/>
                <a:cs typeface="Trebuchet MS"/>
              </a:rPr>
              <a:t> </a:t>
            </a:r>
            <a:r>
              <a:rPr lang="es-ES" sz="1400" dirty="0">
                <a:solidFill>
                  <a:srgbClr val="282829"/>
                </a:solidFill>
                <a:latin typeface="Trebuchet MS"/>
                <a:cs typeface="Trebuchet MS"/>
              </a:rPr>
              <a:t>de</a:t>
            </a:r>
            <a:r>
              <a:rPr lang="es-ES" sz="1400" spc="-15" dirty="0">
                <a:solidFill>
                  <a:srgbClr val="282829"/>
                </a:solidFill>
                <a:latin typeface="Trebuchet MS"/>
                <a:cs typeface="Trebuchet MS"/>
              </a:rPr>
              <a:t> </a:t>
            </a:r>
            <a:r>
              <a:rPr lang="es-ES" sz="1400" dirty="0">
                <a:solidFill>
                  <a:srgbClr val="282829"/>
                </a:solidFill>
                <a:latin typeface="Trebuchet MS"/>
                <a:cs typeface="Trebuchet MS"/>
              </a:rPr>
              <a:t>barrido</a:t>
            </a:r>
            <a:r>
              <a:rPr lang="es-ES" sz="1400" spc="-15" dirty="0">
                <a:solidFill>
                  <a:srgbClr val="282829"/>
                </a:solidFill>
                <a:latin typeface="Trebuchet MS"/>
                <a:cs typeface="Trebuchet MS"/>
              </a:rPr>
              <a:t> </a:t>
            </a:r>
            <a:r>
              <a:rPr lang="es-ES" sz="1400" spc="-10" dirty="0">
                <a:solidFill>
                  <a:srgbClr val="282829"/>
                </a:solidFill>
                <a:latin typeface="Trebuchet MS"/>
                <a:cs typeface="Trebuchet MS"/>
              </a:rPr>
              <a:t>(SFRA)</a:t>
            </a:r>
            <a:r>
              <a:rPr lang="es-ES" sz="1400" spc="-15" dirty="0">
                <a:solidFill>
                  <a:srgbClr val="282829"/>
                </a:solidFill>
                <a:latin typeface="Trebuchet MS"/>
                <a:cs typeface="Trebuchet MS"/>
              </a:rPr>
              <a:t> </a:t>
            </a:r>
            <a:r>
              <a:rPr lang="es-ES" sz="1400" dirty="0">
                <a:solidFill>
                  <a:srgbClr val="282829"/>
                </a:solidFill>
                <a:latin typeface="Trebuchet MS"/>
                <a:cs typeface="Trebuchet MS"/>
              </a:rPr>
              <a:t>son</a:t>
            </a:r>
            <a:r>
              <a:rPr lang="es-ES" sz="1400" spc="-15" dirty="0">
                <a:solidFill>
                  <a:srgbClr val="282829"/>
                </a:solidFill>
                <a:latin typeface="Trebuchet MS"/>
                <a:cs typeface="Trebuchet MS"/>
              </a:rPr>
              <a:t> </a:t>
            </a:r>
            <a:r>
              <a:rPr lang="es-ES" sz="1400" spc="-20" dirty="0">
                <a:solidFill>
                  <a:srgbClr val="282829"/>
                </a:solidFill>
                <a:latin typeface="Trebuchet MS"/>
                <a:cs typeface="Trebuchet MS"/>
              </a:rPr>
              <a:t>útiles</a:t>
            </a:r>
            <a:r>
              <a:rPr lang="es-ES" sz="1400" spc="-15" dirty="0">
                <a:solidFill>
                  <a:srgbClr val="282829"/>
                </a:solidFill>
                <a:latin typeface="Trebuchet MS"/>
                <a:cs typeface="Trebuchet MS"/>
              </a:rPr>
              <a:t> </a:t>
            </a:r>
            <a:r>
              <a:rPr lang="es-ES" sz="1400" dirty="0">
                <a:solidFill>
                  <a:srgbClr val="282829"/>
                </a:solidFill>
                <a:latin typeface="Trebuchet MS"/>
                <a:cs typeface="Trebuchet MS"/>
              </a:rPr>
              <a:t>para</a:t>
            </a:r>
            <a:r>
              <a:rPr lang="es-ES" sz="1400" spc="-15" dirty="0">
                <a:solidFill>
                  <a:srgbClr val="282829"/>
                </a:solidFill>
                <a:latin typeface="Trebuchet MS"/>
                <a:cs typeface="Trebuchet MS"/>
              </a:rPr>
              <a:t> </a:t>
            </a:r>
            <a:r>
              <a:rPr lang="es-ES" sz="1400" spc="-10" dirty="0">
                <a:solidFill>
                  <a:srgbClr val="282829"/>
                </a:solidFill>
                <a:latin typeface="Trebuchet MS"/>
                <a:cs typeface="Trebuchet MS"/>
              </a:rPr>
              <a:t>confirmar</a:t>
            </a:r>
            <a:r>
              <a:rPr lang="es-ES" sz="1400" spc="-15" dirty="0">
                <a:solidFill>
                  <a:srgbClr val="282829"/>
                </a:solidFill>
                <a:latin typeface="Trebuchet MS"/>
                <a:cs typeface="Trebuchet MS"/>
              </a:rPr>
              <a:t> </a:t>
            </a:r>
            <a:r>
              <a:rPr lang="es-ES" sz="1400" spc="-50" dirty="0">
                <a:solidFill>
                  <a:srgbClr val="282829"/>
                </a:solidFill>
                <a:latin typeface="Trebuchet MS"/>
                <a:cs typeface="Trebuchet MS"/>
              </a:rPr>
              <a:t>o </a:t>
            </a:r>
            <a:r>
              <a:rPr lang="es-ES" sz="1400" dirty="0">
                <a:solidFill>
                  <a:srgbClr val="282829"/>
                </a:solidFill>
                <a:latin typeface="Trebuchet MS"/>
                <a:cs typeface="Trebuchet MS"/>
              </a:rPr>
              <a:t>diagnosticar</a:t>
            </a:r>
            <a:r>
              <a:rPr lang="es-ES" sz="1400" spc="-20" dirty="0">
                <a:solidFill>
                  <a:srgbClr val="282829"/>
                </a:solidFill>
                <a:latin typeface="Trebuchet MS"/>
                <a:cs typeface="Trebuchet MS"/>
              </a:rPr>
              <a:t> </a:t>
            </a:r>
            <a:r>
              <a:rPr lang="es-ES" sz="1400" dirty="0" err="1">
                <a:solidFill>
                  <a:srgbClr val="282829"/>
                </a:solidFill>
                <a:latin typeface="Trebuchet MS"/>
                <a:cs typeface="Trebuchet MS"/>
              </a:rPr>
              <a:t>dicionalmente</a:t>
            </a:r>
            <a:r>
              <a:rPr lang="es-ES" sz="1400" spc="-15" dirty="0">
                <a:solidFill>
                  <a:srgbClr val="282829"/>
                </a:solidFill>
                <a:latin typeface="Trebuchet MS"/>
                <a:cs typeface="Trebuchet MS"/>
              </a:rPr>
              <a:t> </a:t>
            </a:r>
            <a:r>
              <a:rPr lang="es-ES" sz="1400" dirty="0">
                <a:solidFill>
                  <a:srgbClr val="282829"/>
                </a:solidFill>
                <a:latin typeface="Trebuchet MS"/>
                <a:cs typeface="Trebuchet MS"/>
              </a:rPr>
              <a:t>problemas</a:t>
            </a:r>
            <a:r>
              <a:rPr lang="es-ES" sz="1400" spc="-15" dirty="0">
                <a:solidFill>
                  <a:srgbClr val="282829"/>
                </a:solidFill>
                <a:latin typeface="Trebuchet MS"/>
                <a:cs typeface="Trebuchet MS"/>
              </a:rPr>
              <a:t> </a:t>
            </a:r>
            <a:r>
              <a:rPr lang="es-ES" sz="1400" dirty="0">
                <a:solidFill>
                  <a:srgbClr val="282829"/>
                </a:solidFill>
                <a:latin typeface="Trebuchet MS"/>
                <a:cs typeface="Trebuchet MS"/>
              </a:rPr>
              <a:t>en</a:t>
            </a:r>
            <a:r>
              <a:rPr lang="es-ES" sz="1400" spc="-20" dirty="0">
                <a:solidFill>
                  <a:srgbClr val="282829"/>
                </a:solidFill>
                <a:latin typeface="Trebuchet MS"/>
                <a:cs typeface="Trebuchet MS"/>
              </a:rPr>
              <a:t> </a:t>
            </a:r>
            <a:r>
              <a:rPr lang="es-ES" sz="1400" spc="-35" dirty="0">
                <a:solidFill>
                  <a:srgbClr val="282829"/>
                </a:solidFill>
                <a:latin typeface="Trebuchet MS"/>
                <a:cs typeface="Trebuchet MS"/>
              </a:rPr>
              <a:t>el</a:t>
            </a:r>
            <a:r>
              <a:rPr lang="es-ES" sz="1400" spc="-15" dirty="0">
                <a:solidFill>
                  <a:srgbClr val="282829"/>
                </a:solidFill>
                <a:latin typeface="Trebuchet MS"/>
                <a:cs typeface="Trebuchet MS"/>
              </a:rPr>
              <a:t> </a:t>
            </a:r>
            <a:r>
              <a:rPr lang="es-ES" sz="1400" spc="-10" dirty="0">
                <a:solidFill>
                  <a:srgbClr val="282829"/>
                </a:solidFill>
                <a:latin typeface="Trebuchet MS"/>
                <a:cs typeface="Trebuchet MS"/>
              </a:rPr>
              <a:t>núcleo</a:t>
            </a:r>
            <a:endParaRPr lang="en-US" sz="1400" dirty="0"/>
          </a:p>
        </p:txBody>
      </p:sp>
      <p:sp>
        <p:nvSpPr>
          <p:cNvPr id="301063" name="Rectángulo 5"/>
          <p:cNvSpPr>
            <a:spLocks noChangeArrowheads="1"/>
          </p:cNvSpPr>
          <p:nvPr/>
        </p:nvSpPr>
        <p:spPr bwMode="auto">
          <a:xfrm>
            <a:off x="92075" y="2420938"/>
            <a:ext cx="1884363" cy="116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2984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400"/>
              </a:lnSpc>
              <a:spcBef>
                <a:spcPts val="425"/>
              </a:spcBef>
              <a:buFont typeface="Arial" panose="020B0604020202020204" pitchFamily="34" charset="0"/>
              <a:buChar char="•"/>
            </a:pPr>
            <a:r>
              <a:rPr lang="es-ES" altLang="en-US" sz="1400">
                <a:solidFill>
                  <a:srgbClr val="282829"/>
                </a:solidFill>
                <a:latin typeface="Trebuchet MS" panose="020B0603020202020204" pitchFamily="34" charset="0"/>
              </a:rPr>
              <a:t>Las conexiones de prueba variarán dependiendo de la configuración del devanado. </a:t>
            </a:r>
            <a:endParaRPr lang="en-US" altLang="en-US" sz="1400"/>
          </a:p>
        </p:txBody>
      </p:sp>
      <p:sp>
        <p:nvSpPr>
          <p:cNvPr id="9" name="object 13"/>
          <p:cNvSpPr txBox="1"/>
          <p:nvPr/>
        </p:nvSpPr>
        <p:spPr>
          <a:xfrm>
            <a:off x="298450" y="100013"/>
            <a:ext cx="6045200" cy="382587"/>
          </a:xfrm>
          <a:prstGeom prst="rect">
            <a:avLst/>
          </a:prstGeom>
        </p:spPr>
        <p:txBody>
          <a:bodyPr lIns="0" tIns="12700" rIns="0" bIns="0">
            <a:spAutoFit/>
          </a:bodyPr>
          <a:lstStyle/>
          <a:p>
            <a:pPr marL="12700" eaLnBrk="1" hangingPunct="1">
              <a:spcBef>
                <a:spcPts val="100"/>
              </a:spcBef>
              <a:defRPr/>
            </a:pPr>
            <a:r>
              <a:rPr sz="2400" b="1" dirty="0">
                <a:solidFill>
                  <a:srgbClr val="282829"/>
                </a:solidFill>
                <a:latin typeface="Trebuchet MS"/>
                <a:cs typeface="Trebuchet MS"/>
              </a:rPr>
              <a:t>Medición</a:t>
            </a:r>
            <a:r>
              <a:rPr sz="2400" b="1" spc="5" dirty="0">
                <a:solidFill>
                  <a:srgbClr val="282829"/>
                </a:solidFill>
                <a:latin typeface="Trebuchet MS"/>
                <a:cs typeface="Trebuchet MS"/>
              </a:rPr>
              <a:t> </a:t>
            </a:r>
            <a:r>
              <a:rPr sz="2400" b="1" dirty="0">
                <a:solidFill>
                  <a:srgbClr val="282829"/>
                </a:solidFill>
                <a:latin typeface="Trebuchet MS"/>
                <a:cs typeface="Trebuchet MS"/>
              </a:rPr>
              <a:t>de</a:t>
            </a:r>
            <a:r>
              <a:rPr sz="2400" b="1" spc="10" dirty="0">
                <a:solidFill>
                  <a:srgbClr val="282829"/>
                </a:solidFill>
                <a:latin typeface="Trebuchet MS"/>
                <a:cs typeface="Trebuchet MS"/>
              </a:rPr>
              <a:t> </a:t>
            </a:r>
            <a:r>
              <a:rPr sz="2400" b="1" spc="-30" dirty="0">
                <a:solidFill>
                  <a:srgbClr val="282829"/>
                </a:solidFill>
                <a:latin typeface="Trebuchet MS"/>
                <a:cs typeface="Trebuchet MS"/>
              </a:rPr>
              <a:t>la</a:t>
            </a:r>
            <a:r>
              <a:rPr sz="2400" b="1" spc="5" dirty="0">
                <a:solidFill>
                  <a:srgbClr val="282829"/>
                </a:solidFill>
                <a:latin typeface="Trebuchet MS"/>
                <a:cs typeface="Trebuchet MS"/>
              </a:rPr>
              <a:t> </a:t>
            </a:r>
            <a:r>
              <a:rPr sz="2400" b="1" spc="-25" dirty="0">
                <a:solidFill>
                  <a:srgbClr val="282829"/>
                </a:solidFill>
                <a:latin typeface="Trebuchet MS"/>
                <a:cs typeface="Trebuchet MS"/>
              </a:rPr>
              <a:t>corriente</a:t>
            </a:r>
            <a:r>
              <a:rPr sz="2400" b="1" spc="10" dirty="0">
                <a:solidFill>
                  <a:srgbClr val="282829"/>
                </a:solidFill>
                <a:latin typeface="Trebuchet MS"/>
                <a:cs typeface="Trebuchet MS"/>
              </a:rPr>
              <a:t> </a:t>
            </a:r>
            <a:r>
              <a:rPr sz="2400" b="1" dirty="0">
                <a:solidFill>
                  <a:srgbClr val="282829"/>
                </a:solidFill>
                <a:latin typeface="Trebuchet MS"/>
                <a:cs typeface="Trebuchet MS"/>
              </a:rPr>
              <a:t>de</a:t>
            </a:r>
            <a:r>
              <a:rPr sz="2400" b="1" spc="5" dirty="0">
                <a:solidFill>
                  <a:srgbClr val="282829"/>
                </a:solidFill>
                <a:latin typeface="Trebuchet MS"/>
                <a:cs typeface="Trebuchet MS"/>
              </a:rPr>
              <a:t> </a:t>
            </a:r>
            <a:r>
              <a:rPr sz="2400" b="1" spc="-10" dirty="0">
                <a:solidFill>
                  <a:srgbClr val="282829"/>
                </a:solidFill>
                <a:latin typeface="Trebuchet MS"/>
                <a:cs typeface="Trebuchet MS"/>
              </a:rPr>
              <a:t>excitación</a:t>
            </a:r>
            <a:endParaRPr sz="2400" b="1" dirty="0">
              <a:latin typeface="Trebuchet MS"/>
              <a:cs typeface="Trebuchet MS"/>
            </a:endParaRPr>
          </a:p>
        </p:txBody>
      </p:sp>
      <p:sp>
        <p:nvSpPr>
          <p:cNvPr id="10" name="Rectángulo 9"/>
          <p:cNvSpPr/>
          <p:nvPr/>
        </p:nvSpPr>
        <p:spPr>
          <a:xfrm>
            <a:off x="0" y="0"/>
            <a:ext cx="12192000" cy="68580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30106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t="8569" r="71255" b="67914"/>
          <a:stretch>
            <a:fillRect/>
          </a:stretch>
        </p:blipFill>
        <p:spPr bwMode="auto">
          <a:xfrm>
            <a:off x="92075" y="476250"/>
            <a:ext cx="1874838" cy="1944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1067" name="Picture 3"/>
          <p:cNvPicPr>
            <a:picLocks noChangeAspect="1" noChangeArrowheads="1"/>
          </p:cNvPicPr>
          <p:nvPr/>
        </p:nvPicPr>
        <p:blipFill>
          <a:blip r:embed="rId4">
            <a:extLst>
              <a:ext uri="{28A0092B-C50C-407E-A947-70E740481C1C}">
                <a14:useLocalDpi xmlns:a14="http://schemas.microsoft.com/office/drawing/2010/main" xmlns="" val="0"/>
              </a:ext>
            </a:extLst>
          </a:blip>
          <a:srcRect l="59503" t="8092" b="68748"/>
          <a:stretch>
            <a:fillRect/>
          </a:stretch>
        </p:blipFill>
        <p:spPr bwMode="auto">
          <a:xfrm>
            <a:off x="9558338" y="100013"/>
            <a:ext cx="2332037" cy="1512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0132668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2322" name="Picture 2"/>
          <p:cNvPicPr>
            <a:picLocks noChangeAspect="1" noChangeArrowheads="1"/>
          </p:cNvPicPr>
          <p:nvPr/>
        </p:nvPicPr>
        <p:blipFill>
          <a:blip r:embed="rId3">
            <a:extLst>
              <a:ext uri="{28A0092B-C50C-407E-A947-70E740481C1C}">
                <a14:useLocalDpi xmlns:a14="http://schemas.microsoft.com/office/drawing/2010/main" xmlns="" val="0"/>
              </a:ext>
            </a:extLst>
          </a:blip>
          <a:srcRect l="1196" t="57393"/>
          <a:stretch>
            <a:fillRect/>
          </a:stretch>
        </p:blipFill>
        <p:spPr bwMode="auto">
          <a:xfrm>
            <a:off x="322263" y="1497013"/>
            <a:ext cx="5903912" cy="5424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2323" name="Picture 3"/>
          <p:cNvPicPr>
            <a:picLocks noChangeAspect="1" noChangeArrowheads="1"/>
          </p:cNvPicPr>
          <p:nvPr/>
        </p:nvPicPr>
        <p:blipFill>
          <a:blip r:embed="rId4">
            <a:extLst>
              <a:ext uri="{28A0092B-C50C-407E-A947-70E740481C1C}">
                <a14:useLocalDpi xmlns:a14="http://schemas.microsoft.com/office/drawing/2010/main" xmlns="" val="0"/>
              </a:ext>
            </a:extLst>
          </a:blip>
          <a:srcRect t="68159" r="2499"/>
          <a:stretch>
            <a:fillRect/>
          </a:stretch>
        </p:blipFill>
        <p:spPr bwMode="auto">
          <a:xfrm>
            <a:off x="6238875" y="2852738"/>
            <a:ext cx="5761038" cy="4110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object 9"/>
          <p:cNvSpPr txBox="1"/>
          <p:nvPr/>
        </p:nvSpPr>
        <p:spPr>
          <a:xfrm>
            <a:off x="322263" y="98425"/>
            <a:ext cx="7286625" cy="288925"/>
          </a:xfrm>
          <a:prstGeom prst="rect">
            <a:avLst/>
          </a:prstGeom>
        </p:spPr>
        <p:txBody>
          <a:bodyPr lIns="0" tIns="12700" rIns="0" bIns="0">
            <a:spAutoFit/>
          </a:bodyPr>
          <a:lstStyle/>
          <a:p>
            <a:pPr marL="12700" eaLnBrk="1" hangingPunct="1">
              <a:spcBef>
                <a:spcPts val="100"/>
              </a:spcBef>
              <a:defRPr/>
            </a:pPr>
            <a:r>
              <a:rPr b="1" dirty="0">
                <a:solidFill>
                  <a:srgbClr val="282829"/>
                </a:solidFill>
                <a:latin typeface="Trebuchet MS"/>
                <a:cs typeface="Trebuchet MS"/>
              </a:rPr>
              <a:t>Medición</a:t>
            </a:r>
            <a:r>
              <a:rPr b="1" spc="-20" dirty="0">
                <a:solidFill>
                  <a:srgbClr val="282829"/>
                </a:solidFill>
                <a:latin typeface="Trebuchet MS"/>
                <a:cs typeface="Trebuchet MS"/>
              </a:rPr>
              <a:t> </a:t>
            </a:r>
            <a:r>
              <a:rPr b="1" dirty="0">
                <a:solidFill>
                  <a:srgbClr val="282829"/>
                </a:solidFill>
                <a:latin typeface="Trebuchet MS"/>
                <a:cs typeface="Trebuchet MS"/>
              </a:rPr>
              <a:t>de</a:t>
            </a:r>
            <a:r>
              <a:rPr b="1" spc="-20" dirty="0">
                <a:solidFill>
                  <a:srgbClr val="282829"/>
                </a:solidFill>
                <a:latin typeface="Trebuchet MS"/>
                <a:cs typeface="Trebuchet MS"/>
              </a:rPr>
              <a:t> </a:t>
            </a:r>
            <a:r>
              <a:rPr b="1" spc="-45" dirty="0">
                <a:solidFill>
                  <a:srgbClr val="282829"/>
                </a:solidFill>
                <a:latin typeface="Trebuchet MS"/>
                <a:cs typeface="Trebuchet MS"/>
              </a:rPr>
              <a:t>la</a:t>
            </a:r>
            <a:r>
              <a:rPr b="1" spc="-20" dirty="0">
                <a:solidFill>
                  <a:srgbClr val="282829"/>
                </a:solidFill>
                <a:latin typeface="Trebuchet MS"/>
                <a:cs typeface="Trebuchet MS"/>
              </a:rPr>
              <a:t> </a:t>
            </a:r>
            <a:r>
              <a:rPr b="1" dirty="0">
                <a:solidFill>
                  <a:srgbClr val="282829"/>
                </a:solidFill>
                <a:latin typeface="Trebuchet MS"/>
                <a:cs typeface="Trebuchet MS"/>
              </a:rPr>
              <a:t>impedancia</a:t>
            </a:r>
            <a:r>
              <a:rPr b="1" spc="-15" dirty="0">
                <a:solidFill>
                  <a:srgbClr val="282829"/>
                </a:solidFill>
                <a:latin typeface="Trebuchet MS"/>
                <a:cs typeface="Trebuchet MS"/>
              </a:rPr>
              <a:t> </a:t>
            </a:r>
            <a:r>
              <a:rPr b="1" dirty="0">
                <a:solidFill>
                  <a:srgbClr val="282829"/>
                </a:solidFill>
                <a:latin typeface="Trebuchet MS"/>
                <a:cs typeface="Trebuchet MS"/>
              </a:rPr>
              <a:t>en</a:t>
            </a:r>
            <a:r>
              <a:rPr b="1" spc="-20" dirty="0">
                <a:solidFill>
                  <a:srgbClr val="282829"/>
                </a:solidFill>
                <a:latin typeface="Trebuchet MS"/>
                <a:cs typeface="Trebuchet MS"/>
              </a:rPr>
              <a:t> </a:t>
            </a:r>
            <a:r>
              <a:rPr b="1" spc="-45" dirty="0">
                <a:solidFill>
                  <a:srgbClr val="282829"/>
                </a:solidFill>
                <a:latin typeface="Trebuchet MS"/>
                <a:cs typeface="Trebuchet MS"/>
              </a:rPr>
              <a:t>cortocircuito/reactancia</a:t>
            </a:r>
            <a:r>
              <a:rPr b="1" spc="-20" dirty="0">
                <a:solidFill>
                  <a:srgbClr val="282829"/>
                </a:solidFill>
                <a:latin typeface="Trebuchet MS"/>
                <a:cs typeface="Trebuchet MS"/>
              </a:rPr>
              <a:t> </a:t>
            </a:r>
            <a:r>
              <a:rPr b="1" dirty="0">
                <a:solidFill>
                  <a:srgbClr val="282829"/>
                </a:solidFill>
                <a:latin typeface="Trebuchet MS"/>
                <a:cs typeface="Trebuchet MS"/>
              </a:rPr>
              <a:t>de</a:t>
            </a:r>
            <a:r>
              <a:rPr b="1" spc="-15" dirty="0">
                <a:solidFill>
                  <a:srgbClr val="282829"/>
                </a:solidFill>
                <a:latin typeface="Trebuchet MS"/>
                <a:cs typeface="Trebuchet MS"/>
              </a:rPr>
              <a:t> </a:t>
            </a:r>
            <a:r>
              <a:rPr b="1" spc="-10" dirty="0">
                <a:solidFill>
                  <a:srgbClr val="282829"/>
                </a:solidFill>
                <a:latin typeface="Trebuchet MS"/>
                <a:cs typeface="Trebuchet MS"/>
              </a:rPr>
              <a:t>dispersión</a:t>
            </a:r>
            <a:endParaRPr b="1" dirty="0">
              <a:latin typeface="Trebuchet MS"/>
              <a:cs typeface="Trebuchet MS"/>
            </a:endParaRPr>
          </a:p>
        </p:txBody>
      </p:sp>
      <p:sp>
        <p:nvSpPr>
          <p:cNvPr id="9" name="object 13"/>
          <p:cNvSpPr txBox="1"/>
          <p:nvPr/>
        </p:nvSpPr>
        <p:spPr>
          <a:xfrm>
            <a:off x="2051050" y="322263"/>
            <a:ext cx="3960813" cy="2049462"/>
          </a:xfrm>
          <a:prstGeom prst="rect">
            <a:avLst/>
          </a:prstGeom>
        </p:spPr>
        <p:txBody>
          <a:bodyPr lIns="0" tIns="98425" rIns="0" bIns="0">
            <a:spAutoFit/>
          </a:bodyPr>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400"/>
              </a:lnSpc>
              <a:spcBef>
                <a:spcPts val="775"/>
              </a:spcBef>
              <a:defRPr/>
            </a:pPr>
            <a:r>
              <a:rPr lang="en-US" altLang="en-US" sz="1400" b="1" i="1" dirty="0" smtClean="0">
                <a:solidFill>
                  <a:srgbClr val="005E9D"/>
                </a:solidFill>
                <a:latin typeface="Trebuchet MS" panose="020B0603020202020204" pitchFamily="34" charset="0"/>
              </a:rPr>
              <a:t>¿</a:t>
            </a:r>
            <a:r>
              <a:rPr lang="en-US" altLang="en-US" sz="1400" b="1" i="1" dirty="0" err="1" smtClean="0">
                <a:solidFill>
                  <a:srgbClr val="005E9D"/>
                </a:solidFill>
                <a:latin typeface="Trebuchet MS" panose="020B0603020202020204" pitchFamily="34" charset="0"/>
              </a:rPr>
              <a:t>Por</a:t>
            </a:r>
            <a:r>
              <a:rPr lang="en-US" altLang="en-US" sz="1400" b="1" i="1" dirty="0" smtClean="0">
                <a:solidFill>
                  <a:srgbClr val="005E9D"/>
                </a:solidFill>
                <a:latin typeface="Trebuchet MS" panose="020B0603020202020204" pitchFamily="34" charset="0"/>
              </a:rPr>
              <a:t> </a:t>
            </a:r>
            <a:r>
              <a:rPr lang="en-US" altLang="en-US" sz="1400" b="1" i="1" dirty="0" err="1" smtClean="0">
                <a:solidFill>
                  <a:srgbClr val="005E9D"/>
                </a:solidFill>
                <a:latin typeface="Trebuchet MS" panose="020B0603020202020204" pitchFamily="34" charset="0"/>
              </a:rPr>
              <a:t>qué</a:t>
            </a:r>
            <a:r>
              <a:rPr lang="en-US" altLang="en-US" sz="1400" b="1" i="1" dirty="0" smtClean="0">
                <a:solidFill>
                  <a:srgbClr val="005E9D"/>
                </a:solidFill>
                <a:latin typeface="Trebuchet MS" panose="020B0603020202020204" pitchFamily="34" charset="0"/>
              </a:rPr>
              <a:t> </a:t>
            </a:r>
            <a:r>
              <a:rPr lang="en-US" altLang="en-US" sz="1400" b="1" i="1" dirty="0" err="1" smtClean="0">
                <a:solidFill>
                  <a:srgbClr val="005E9D"/>
                </a:solidFill>
                <a:latin typeface="Trebuchet MS" panose="020B0603020202020204" pitchFamily="34" charset="0"/>
              </a:rPr>
              <a:t>medir</a:t>
            </a:r>
            <a:r>
              <a:rPr lang="en-US" altLang="en-US" sz="1400" b="1" i="1" dirty="0" smtClean="0">
                <a:solidFill>
                  <a:srgbClr val="005E9D"/>
                </a:solidFill>
                <a:latin typeface="Trebuchet MS" panose="020B0603020202020204" pitchFamily="34" charset="0"/>
              </a:rPr>
              <a:t>?</a:t>
            </a:r>
            <a:endParaRPr lang="en-US" altLang="en-US" sz="1400" b="1" i="1" dirty="0" smtClean="0">
              <a:latin typeface="Trebuchet MS" panose="020B0603020202020204" pitchFamily="34" charset="0"/>
            </a:endParaRPr>
          </a:p>
          <a:p>
            <a:pPr marL="298450" indent="-285750" algn="just" eaLnBrk="1" hangingPunct="1">
              <a:lnSpc>
                <a:spcPts val="1400"/>
              </a:lnSpc>
              <a:spcBef>
                <a:spcPts val="388"/>
              </a:spcBef>
              <a:buFont typeface="Arial" panose="020B0604020202020204" pitchFamily="34" charset="0"/>
              <a:buChar char="•"/>
              <a:defRPr/>
            </a:pPr>
            <a:r>
              <a:rPr lang="en-US" altLang="en-US" sz="1400" dirty="0" smtClean="0">
                <a:solidFill>
                  <a:srgbClr val="282829"/>
                </a:solidFill>
                <a:latin typeface="Trebuchet MS" panose="020B0603020202020204" pitchFamily="34" charset="0"/>
              </a:rPr>
              <a:t>Son </a:t>
            </a:r>
            <a:r>
              <a:rPr lang="en-US" altLang="en-US" sz="1400" dirty="0" err="1" smtClean="0">
                <a:solidFill>
                  <a:srgbClr val="282829"/>
                </a:solidFill>
                <a:latin typeface="Trebuchet MS" panose="020B0603020202020204" pitchFamily="34" charset="0"/>
              </a:rPr>
              <a:t>métodos</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sensibles</a:t>
            </a:r>
            <a:r>
              <a:rPr lang="en-US" altLang="en-US" sz="1400" dirty="0" smtClean="0">
                <a:solidFill>
                  <a:srgbClr val="282829"/>
                </a:solidFill>
                <a:latin typeface="Trebuchet MS" panose="020B0603020202020204" pitchFamily="34" charset="0"/>
              </a:rPr>
              <a:t> para </a:t>
            </a:r>
            <a:r>
              <a:rPr lang="en-US" altLang="en-US" sz="1400" dirty="0" err="1" smtClean="0">
                <a:solidFill>
                  <a:srgbClr val="282829"/>
                </a:solidFill>
                <a:latin typeface="Trebuchet MS" panose="020B0603020202020204" pitchFamily="34" charset="0"/>
              </a:rPr>
              <a:t>evaluar</a:t>
            </a:r>
            <a:r>
              <a:rPr lang="en-US" altLang="en-US" sz="1400" dirty="0" smtClean="0">
                <a:solidFill>
                  <a:srgbClr val="282829"/>
                </a:solidFill>
                <a:latin typeface="Trebuchet MS" panose="020B0603020202020204" pitchFamily="34" charset="0"/>
              </a:rPr>
              <a:t> la </a:t>
            </a:r>
            <a:r>
              <a:rPr lang="en-US" altLang="en-US" sz="1400" b="1" i="1" dirty="0" err="1" smtClean="0">
                <a:solidFill>
                  <a:srgbClr val="FF0000"/>
                </a:solidFill>
                <a:latin typeface="Trebuchet MS" panose="020B0603020202020204" pitchFamily="34" charset="0"/>
              </a:rPr>
              <a:t>posible</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deformación</a:t>
            </a:r>
            <a:r>
              <a:rPr lang="en-US" altLang="en-US" sz="1400" b="1" i="1" dirty="0" smtClean="0">
                <a:solidFill>
                  <a:srgbClr val="FF0000"/>
                </a:solidFill>
                <a:latin typeface="Trebuchet MS" panose="020B0603020202020204" pitchFamily="34" charset="0"/>
              </a:rPr>
              <a:t> o </a:t>
            </a:r>
            <a:r>
              <a:rPr lang="en-US" altLang="en-US" sz="1400" b="1" i="1" dirty="0" err="1" smtClean="0">
                <a:solidFill>
                  <a:srgbClr val="FF0000"/>
                </a:solidFill>
                <a:latin typeface="Trebuchet MS" panose="020B0603020202020204" pitchFamily="34" charset="0"/>
              </a:rPr>
              <a:t>desplazamiento</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los</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devanados</a:t>
            </a:r>
            <a:r>
              <a:rPr lang="en-US" altLang="en-US" sz="1400" b="1" i="1" dirty="0" smtClean="0">
                <a:solidFill>
                  <a:srgbClr val="FF0000"/>
                </a:solidFill>
                <a:latin typeface="Trebuchet MS" panose="020B0603020202020204" pitchFamily="34" charset="0"/>
              </a:rPr>
              <a:t>.</a:t>
            </a:r>
          </a:p>
          <a:p>
            <a:pPr marL="298450" indent="-285750" algn="just" eaLnBrk="1" hangingPunct="1">
              <a:lnSpc>
                <a:spcPts val="1400"/>
              </a:lnSpc>
              <a:spcBef>
                <a:spcPts val="425"/>
              </a:spcBef>
              <a:buFont typeface="Arial" panose="020B0604020202020204" pitchFamily="34" charset="0"/>
              <a:buChar char="•"/>
              <a:defRPr/>
            </a:pPr>
            <a:endParaRPr lang="en-US" altLang="en-US" sz="1400" dirty="0" smtClean="0">
              <a:solidFill>
                <a:srgbClr val="282829"/>
              </a:solidFill>
              <a:latin typeface="Trebuchet MS" panose="020B0603020202020204" pitchFamily="34" charset="0"/>
            </a:endParaRPr>
          </a:p>
          <a:p>
            <a:pPr marL="298450" indent="-285750" algn="just" eaLnBrk="1" hangingPunct="1">
              <a:lnSpc>
                <a:spcPts val="1400"/>
              </a:lnSpc>
              <a:spcBef>
                <a:spcPts val="425"/>
              </a:spcBef>
              <a:buFont typeface="Arial" panose="020B0604020202020204" pitchFamily="34" charset="0"/>
              <a:buChar char="•"/>
              <a:defRPr/>
            </a:pPr>
            <a:r>
              <a:rPr lang="en-US" altLang="en-US" sz="1400" dirty="0" smtClean="0">
                <a:solidFill>
                  <a:srgbClr val="282829"/>
                </a:solidFill>
                <a:latin typeface="Trebuchet MS" panose="020B0603020202020204" pitchFamily="34" charset="0"/>
              </a:rPr>
              <a:t>Se </a:t>
            </a:r>
            <a:r>
              <a:rPr lang="en-US" altLang="en-US" sz="1400" dirty="0" err="1" smtClean="0">
                <a:solidFill>
                  <a:srgbClr val="282829"/>
                </a:solidFill>
                <a:latin typeface="Trebuchet MS" panose="020B0603020202020204" pitchFamily="34" charset="0"/>
              </a:rPr>
              <a:t>realizan</a:t>
            </a:r>
            <a:r>
              <a:rPr lang="en-US" altLang="en-US" sz="1400" dirty="0" smtClean="0">
                <a:solidFill>
                  <a:srgbClr val="282829"/>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generalmente</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como</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una</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medición</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trifásica</a:t>
            </a:r>
            <a:r>
              <a:rPr lang="en-US" altLang="en-US" sz="1400" b="1" i="1" dirty="0" smtClean="0">
                <a:solidFill>
                  <a:srgbClr val="FF0000"/>
                </a:solidFill>
                <a:latin typeface="Trebuchet MS" panose="020B0603020202020204" pitchFamily="34" charset="0"/>
              </a:rPr>
              <a:t> que se </a:t>
            </a:r>
            <a:r>
              <a:rPr lang="en-US" altLang="en-US" sz="1400" b="1" i="1" dirty="0" err="1" smtClean="0">
                <a:solidFill>
                  <a:srgbClr val="FF0000"/>
                </a:solidFill>
                <a:latin typeface="Trebuchet MS" panose="020B0603020202020204" pitchFamily="34" charset="0"/>
              </a:rPr>
              <a:t>puede</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comparar</a:t>
            </a:r>
            <a:r>
              <a:rPr lang="en-US" altLang="en-US" sz="1400" b="1" i="1" dirty="0" smtClean="0">
                <a:solidFill>
                  <a:srgbClr val="FF0000"/>
                </a:solidFill>
                <a:latin typeface="Trebuchet MS" panose="020B0603020202020204" pitchFamily="34" charset="0"/>
              </a:rPr>
              <a:t> con el valor de la </a:t>
            </a:r>
            <a:r>
              <a:rPr lang="en-US" altLang="en-US" sz="1400" b="1" i="1" dirty="0" err="1" smtClean="0">
                <a:solidFill>
                  <a:srgbClr val="FF0000"/>
                </a:solidFill>
                <a:latin typeface="Trebuchet MS" panose="020B0603020202020204" pitchFamily="34" charset="0"/>
              </a:rPr>
              <a:t>placa</a:t>
            </a:r>
            <a:r>
              <a:rPr lang="en-US" altLang="en-US" sz="1400" b="1" i="1" dirty="0" smtClean="0">
                <a:solidFill>
                  <a:srgbClr val="FF0000"/>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establecido</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por</a:t>
            </a:r>
            <a:r>
              <a:rPr lang="en-US" altLang="en-US" sz="1400" dirty="0" smtClean="0">
                <a:solidFill>
                  <a:srgbClr val="282829"/>
                </a:solidFill>
                <a:latin typeface="Trebuchet MS" panose="020B0603020202020204" pitchFamily="34" charset="0"/>
              </a:rPr>
              <a:t> el </a:t>
            </a:r>
            <a:r>
              <a:rPr lang="en-US" altLang="en-US" sz="1400" dirty="0" err="1" smtClean="0">
                <a:solidFill>
                  <a:srgbClr val="282829"/>
                </a:solidFill>
                <a:latin typeface="Trebuchet MS" panose="020B0603020202020204" pitchFamily="34" charset="0"/>
              </a:rPr>
              <a:t>fabricante</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durante</a:t>
            </a:r>
            <a:r>
              <a:rPr lang="en-US" altLang="en-US" sz="1400" dirty="0" smtClean="0">
                <a:solidFill>
                  <a:srgbClr val="282829"/>
                </a:solidFill>
                <a:latin typeface="Trebuchet MS" panose="020B0603020202020204" pitchFamily="34" charset="0"/>
              </a:rPr>
              <a:t> </a:t>
            </a:r>
            <a:r>
              <a:rPr lang="en-US" altLang="en-US" sz="1400" dirty="0" smtClean="0">
                <a:solidFill>
                  <a:srgbClr val="282829"/>
                </a:solidFill>
                <a:latin typeface="Trebuchet MS" panose="020B0603020202020204" pitchFamily="34" charset="0"/>
              </a:rPr>
              <a:t>los </a:t>
            </a:r>
            <a:r>
              <a:rPr lang="en-US" altLang="en-US" sz="1400" dirty="0" err="1" smtClean="0">
                <a:solidFill>
                  <a:srgbClr val="282829"/>
                </a:solidFill>
                <a:latin typeface="Trebuchet MS" panose="020B0603020202020204" pitchFamily="34" charset="0"/>
              </a:rPr>
              <a:t>ensayos</a:t>
            </a:r>
            <a:r>
              <a:rPr lang="en-US" altLang="en-US" sz="1400" dirty="0" smtClean="0">
                <a:solidFill>
                  <a:srgbClr val="282829"/>
                </a:solidFill>
                <a:latin typeface="Trebuchet MS" panose="020B0603020202020204" pitchFamily="34" charset="0"/>
              </a:rPr>
              <a:t> </a:t>
            </a:r>
            <a:r>
              <a:rPr lang="en-US" altLang="en-US" sz="1400" dirty="0" smtClean="0">
                <a:solidFill>
                  <a:srgbClr val="282829"/>
                </a:solidFill>
                <a:latin typeface="Trebuchet MS" panose="020B0603020202020204" pitchFamily="34" charset="0"/>
              </a:rPr>
              <a:t>de </a:t>
            </a:r>
            <a:r>
              <a:rPr lang="en-US" altLang="en-US" sz="1400" dirty="0" err="1" smtClean="0">
                <a:solidFill>
                  <a:srgbClr val="282829"/>
                </a:solidFill>
                <a:latin typeface="Trebuchet MS" panose="020B0603020202020204" pitchFamily="34" charset="0"/>
              </a:rPr>
              <a:t>aceptación</a:t>
            </a:r>
            <a:r>
              <a:rPr lang="en-US" altLang="en-US" sz="1400" dirty="0" smtClean="0">
                <a:solidFill>
                  <a:srgbClr val="282829"/>
                </a:solidFill>
                <a:latin typeface="Trebuchet MS" panose="020B0603020202020204" pitchFamily="34" charset="0"/>
              </a:rPr>
              <a:t> en </a:t>
            </a:r>
            <a:r>
              <a:rPr lang="en-US" altLang="en-US" sz="1400" dirty="0" err="1" smtClean="0">
                <a:solidFill>
                  <a:srgbClr val="282829"/>
                </a:solidFill>
                <a:latin typeface="Trebuchet MS" panose="020B0603020202020204" pitchFamily="34" charset="0"/>
              </a:rPr>
              <a:t>fábrica</a:t>
            </a:r>
            <a:r>
              <a:rPr lang="en-US" altLang="en-US" sz="1400" dirty="0" smtClean="0">
                <a:solidFill>
                  <a:srgbClr val="282829"/>
                </a:solidFill>
                <a:latin typeface="Trebuchet MS" panose="020B0603020202020204" pitchFamily="34" charset="0"/>
              </a:rPr>
              <a:t>. </a:t>
            </a:r>
            <a:endParaRPr lang="en-US" altLang="en-US" sz="1400" dirty="0" smtClean="0">
              <a:latin typeface="Trebuchet MS" panose="020B0603020202020204" pitchFamily="34" charset="0"/>
            </a:endParaRPr>
          </a:p>
        </p:txBody>
      </p:sp>
      <p:sp>
        <p:nvSpPr>
          <p:cNvPr id="10" name="object 14"/>
          <p:cNvSpPr txBox="1"/>
          <p:nvPr/>
        </p:nvSpPr>
        <p:spPr>
          <a:xfrm>
            <a:off x="93663" y="2276475"/>
            <a:ext cx="1943100" cy="3741738"/>
          </a:xfrm>
          <a:prstGeom prst="rect">
            <a:avLst/>
          </a:prstGeom>
        </p:spPr>
        <p:txBody>
          <a:bodyPr lIns="0" tIns="98425" rIns="0" bIns="0">
            <a:spAutoFit/>
          </a:bodyPr>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400"/>
              </a:lnSpc>
              <a:spcBef>
                <a:spcPts val="775"/>
              </a:spcBef>
              <a:defRPr/>
            </a:pPr>
            <a:r>
              <a:rPr lang="en-US" altLang="en-US" sz="1400" b="1" i="1" dirty="0" smtClean="0">
                <a:solidFill>
                  <a:srgbClr val="005E9D"/>
                </a:solidFill>
                <a:latin typeface="Trebuchet MS" panose="020B0603020202020204" pitchFamily="34" charset="0"/>
              </a:rPr>
              <a:t>¿</a:t>
            </a:r>
            <a:r>
              <a:rPr lang="en-US" altLang="en-US" sz="1400" b="1" i="1" dirty="0" err="1" smtClean="0">
                <a:solidFill>
                  <a:srgbClr val="005E9D"/>
                </a:solidFill>
                <a:latin typeface="Trebuchet MS" panose="020B0603020202020204" pitchFamily="34" charset="0"/>
              </a:rPr>
              <a:t>Cómo</a:t>
            </a:r>
            <a:r>
              <a:rPr lang="en-US" altLang="en-US" sz="1400" b="1" i="1" dirty="0" smtClean="0">
                <a:solidFill>
                  <a:srgbClr val="005E9D"/>
                </a:solidFill>
                <a:latin typeface="Trebuchet MS" panose="020B0603020202020204" pitchFamily="34" charset="0"/>
              </a:rPr>
              <a:t> </a:t>
            </a:r>
            <a:r>
              <a:rPr lang="en-US" altLang="en-US" sz="1400" b="1" i="1" dirty="0" err="1" smtClean="0">
                <a:solidFill>
                  <a:srgbClr val="005E9D"/>
                </a:solidFill>
                <a:latin typeface="Trebuchet MS" panose="020B0603020202020204" pitchFamily="34" charset="0"/>
              </a:rPr>
              <a:t>funciona</a:t>
            </a:r>
            <a:r>
              <a:rPr lang="en-US" altLang="en-US" sz="1400" b="1" i="1" dirty="0" smtClean="0">
                <a:solidFill>
                  <a:srgbClr val="005E9D"/>
                </a:solidFill>
                <a:latin typeface="Trebuchet MS" panose="020B0603020202020204" pitchFamily="34" charset="0"/>
              </a:rPr>
              <a:t>?</a:t>
            </a:r>
            <a:endParaRPr lang="en-US" altLang="en-US" sz="1400" b="1" i="1" dirty="0" smtClean="0">
              <a:latin typeface="Trebuchet MS" panose="020B0603020202020204" pitchFamily="34" charset="0"/>
            </a:endParaRPr>
          </a:p>
          <a:p>
            <a:pPr marL="298450" indent="-285750" algn="just" eaLnBrk="1" hangingPunct="1">
              <a:lnSpc>
                <a:spcPts val="1400"/>
              </a:lnSpc>
              <a:spcBef>
                <a:spcPts val="388"/>
              </a:spcBef>
              <a:buFont typeface="Arial" panose="020B0604020202020204" pitchFamily="34" charset="0"/>
              <a:buChar char="•"/>
              <a:defRPr/>
            </a:pPr>
            <a:r>
              <a:rPr lang="en-US" altLang="en-US" sz="1400" b="1" i="1" dirty="0" smtClean="0">
                <a:solidFill>
                  <a:srgbClr val="FF0000"/>
                </a:solidFill>
                <a:latin typeface="Trebuchet MS" panose="020B0603020202020204" pitchFamily="34" charset="0"/>
              </a:rPr>
              <a:t>Se </a:t>
            </a:r>
            <a:r>
              <a:rPr lang="en-US" altLang="en-US" sz="1400" b="1" i="1" dirty="0" err="1" smtClean="0">
                <a:solidFill>
                  <a:srgbClr val="FF0000"/>
                </a:solidFill>
                <a:latin typeface="Trebuchet MS" panose="020B0603020202020204" pitchFamily="34" charset="0"/>
              </a:rPr>
              <a:t>conecta</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una</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fuente</a:t>
            </a:r>
            <a:r>
              <a:rPr lang="en-US" altLang="en-US" sz="1400" b="1" i="1" dirty="0" smtClean="0">
                <a:solidFill>
                  <a:srgbClr val="FF0000"/>
                </a:solidFill>
                <a:latin typeface="Trebuchet MS" panose="020B0603020202020204" pitchFamily="34" charset="0"/>
              </a:rPr>
              <a:t> de CA a </a:t>
            </a:r>
            <a:r>
              <a:rPr lang="en-US" altLang="en-US" sz="1400" b="1" i="1" dirty="0" err="1" smtClean="0">
                <a:solidFill>
                  <a:srgbClr val="FF0000"/>
                </a:solidFill>
                <a:latin typeface="Trebuchet MS" panose="020B0603020202020204" pitchFamily="34" charset="0"/>
              </a:rPr>
              <a:t>cada</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fase</a:t>
            </a:r>
            <a:r>
              <a:rPr lang="en-US" altLang="en-US" sz="1400" b="1" i="1" dirty="0" smtClean="0">
                <a:solidFill>
                  <a:srgbClr val="FF0000"/>
                </a:solidFill>
                <a:latin typeface="Trebuchet MS" panose="020B0603020202020204" pitchFamily="34" charset="0"/>
              </a:rPr>
              <a:t> del </a:t>
            </a:r>
            <a:r>
              <a:rPr lang="en-US" altLang="en-US" sz="1400" b="1" i="1" dirty="0" err="1" smtClean="0">
                <a:solidFill>
                  <a:srgbClr val="FF0000"/>
                </a:solidFill>
                <a:latin typeface="Trebuchet MS" panose="020B0603020202020204" pitchFamily="34" charset="0"/>
              </a:rPr>
              <a:t>devanado</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alta</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tensión</a:t>
            </a:r>
            <a:r>
              <a:rPr lang="en-US" altLang="en-US" sz="1400" dirty="0" smtClean="0">
                <a:solidFill>
                  <a:srgbClr val="404041"/>
                </a:solidFill>
                <a:latin typeface="Trebuchet MS" panose="020B0603020202020204" pitchFamily="34" charset="0"/>
              </a:rPr>
              <a:t> </a:t>
            </a:r>
            <a:r>
              <a:rPr lang="en-US" altLang="en-US" sz="1400" b="1" i="1" dirty="0" smtClean="0">
                <a:solidFill>
                  <a:srgbClr val="FF0000"/>
                </a:solidFill>
                <a:latin typeface="Trebuchet MS" panose="020B0603020202020204" pitchFamily="34" charset="0"/>
              </a:rPr>
              <a:t>Se </a:t>
            </a:r>
            <a:r>
              <a:rPr lang="en-US" altLang="en-US" sz="1400" b="1" i="1" dirty="0" err="1" smtClean="0">
                <a:solidFill>
                  <a:srgbClr val="FF0000"/>
                </a:solidFill>
                <a:latin typeface="Trebuchet MS" panose="020B0603020202020204" pitchFamily="34" charset="0"/>
              </a:rPr>
              <a:t>mide</a:t>
            </a:r>
            <a:r>
              <a:rPr lang="en-US" altLang="en-US" sz="1400" b="1" i="1" dirty="0" smtClean="0">
                <a:solidFill>
                  <a:srgbClr val="FF0000"/>
                </a:solidFill>
                <a:latin typeface="Trebuchet MS" panose="020B0603020202020204" pitchFamily="34" charset="0"/>
              </a:rPr>
              <a:t> la </a:t>
            </a:r>
            <a:r>
              <a:rPr lang="en-US" altLang="en-US" sz="1400" b="1" i="1" dirty="0" err="1" smtClean="0">
                <a:solidFill>
                  <a:srgbClr val="FF0000"/>
                </a:solidFill>
                <a:latin typeface="Trebuchet MS" panose="020B0603020202020204" pitchFamily="34" charset="0"/>
              </a:rPr>
              <a:t>corriente</a:t>
            </a:r>
            <a:r>
              <a:rPr lang="en-US" altLang="en-US" sz="1400" b="1" i="1" dirty="0" smtClean="0">
                <a:solidFill>
                  <a:srgbClr val="FF0000"/>
                </a:solidFill>
                <a:latin typeface="Trebuchet MS" panose="020B0603020202020204" pitchFamily="34" charset="0"/>
              </a:rPr>
              <a:t> y la </a:t>
            </a:r>
            <a:r>
              <a:rPr lang="en-US" altLang="en-US" sz="1400" b="1" i="1" dirty="0" err="1" smtClean="0">
                <a:solidFill>
                  <a:srgbClr val="FF0000"/>
                </a:solidFill>
                <a:latin typeface="Trebuchet MS" panose="020B0603020202020204" pitchFamily="34" charset="0"/>
              </a:rPr>
              <a:t>tensión</a:t>
            </a:r>
            <a:r>
              <a:rPr lang="en-US" altLang="en-US" sz="1400" b="1" i="1" dirty="0" smtClean="0">
                <a:solidFill>
                  <a:srgbClr val="FF0000"/>
                </a:solidFill>
                <a:latin typeface="Trebuchet MS" panose="020B0603020202020204" pitchFamily="34" charset="0"/>
              </a:rPr>
              <a:t> que </a:t>
            </a:r>
            <a:r>
              <a:rPr lang="en-US" altLang="en-US" sz="1400" b="1" i="1" dirty="0" err="1" smtClean="0">
                <a:solidFill>
                  <a:srgbClr val="FF0000"/>
                </a:solidFill>
                <a:latin typeface="Trebuchet MS" panose="020B0603020202020204" pitchFamily="34" charset="0"/>
              </a:rPr>
              <a:t>pasa</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por</a:t>
            </a:r>
            <a:r>
              <a:rPr lang="en-US" altLang="en-US" sz="1400" b="1" i="1" dirty="0" smtClean="0">
                <a:solidFill>
                  <a:srgbClr val="FF0000"/>
                </a:solidFill>
                <a:latin typeface="Trebuchet MS" panose="020B0603020202020204" pitchFamily="34" charset="0"/>
              </a:rPr>
              <a:t> el </a:t>
            </a:r>
            <a:r>
              <a:rPr lang="en-US" altLang="en-US" sz="1400" b="1" i="1" dirty="0" err="1" smtClean="0">
                <a:solidFill>
                  <a:srgbClr val="FF0000"/>
                </a:solidFill>
                <a:latin typeface="Trebuchet MS" panose="020B0603020202020204" pitchFamily="34" charset="0"/>
              </a:rPr>
              <a:t>devanado</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alta</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tensión</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en</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amplitud</a:t>
            </a:r>
            <a:r>
              <a:rPr lang="en-US" altLang="en-US" sz="1400" b="1" i="1" dirty="0" smtClean="0">
                <a:solidFill>
                  <a:srgbClr val="FF0000"/>
                </a:solidFill>
                <a:latin typeface="Trebuchet MS" panose="020B0603020202020204" pitchFamily="34" charset="0"/>
              </a:rPr>
              <a:t> y </a:t>
            </a:r>
            <a:r>
              <a:rPr lang="en-US" altLang="en-US" sz="1400" b="1" i="1" dirty="0" err="1" smtClean="0">
                <a:solidFill>
                  <a:srgbClr val="FF0000"/>
                </a:solidFill>
                <a:latin typeface="Trebuchet MS" panose="020B0603020202020204" pitchFamily="34" charset="0"/>
              </a:rPr>
              <a:t>fase</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Finalmente</a:t>
            </a:r>
            <a:r>
              <a:rPr lang="en-US" altLang="en-US" sz="1400" b="1" i="1" dirty="0" smtClean="0">
                <a:solidFill>
                  <a:srgbClr val="FF0000"/>
                </a:solidFill>
                <a:latin typeface="Trebuchet MS" panose="020B0603020202020204" pitchFamily="34" charset="0"/>
              </a:rPr>
              <a:t> se </a:t>
            </a:r>
            <a:r>
              <a:rPr lang="en-US" altLang="en-US" sz="1400" b="1" i="1" dirty="0" err="1" smtClean="0">
                <a:solidFill>
                  <a:srgbClr val="FF0000"/>
                </a:solidFill>
                <a:latin typeface="Trebuchet MS" panose="020B0603020202020204" pitchFamily="34" charset="0"/>
              </a:rPr>
              <a:t>calcula</a:t>
            </a:r>
            <a:r>
              <a:rPr lang="en-US" altLang="en-US" sz="1400" b="1" i="1" dirty="0" smtClean="0">
                <a:solidFill>
                  <a:srgbClr val="FF0000"/>
                </a:solidFill>
                <a:latin typeface="Trebuchet MS" panose="020B0603020202020204" pitchFamily="34" charset="0"/>
              </a:rPr>
              <a:t> la </a:t>
            </a:r>
            <a:r>
              <a:rPr lang="en-US" altLang="en-US" sz="1400" b="1" i="1" dirty="0" err="1" smtClean="0">
                <a:solidFill>
                  <a:srgbClr val="FF0000"/>
                </a:solidFill>
                <a:latin typeface="Trebuchet MS" panose="020B0603020202020204" pitchFamily="34" charset="0"/>
              </a:rPr>
              <a:t>impedancia</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cortocircuito</a:t>
            </a:r>
            <a:r>
              <a:rPr lang="en-US" altLang="en-US" sz="1400" b="1" i="1" dirty="0" smtClean="0">
                <a:solidFill>
                  <a:srgbClr val="FF0000"/>
                </a:solidFill>
                <a:latin typeface="Trebuchet MS" panose="020B0603020202020204" pitchFamily="34" charset="0"/>
              </a:rPr>
              <a:t> </a:t>
            </a:r>
            <a:r>
              <a:rPr lang="en-US" altLang="en-US" sz="1400" dirty="0" err="1" smtClean="0">
                <a:solidFill>
                  <a:srgbClr val="404041"/>
                </a:solidFill>
                <a:latin typeface="Trebuchet MS" panose="020B0603020202020204" pitchFamily="34" charset="0"/>
              </a:rPr>
              <a:t>teniendo</a:t>
            </a:r>
            <a:r>
              <a:rPr lang="en-US" altLang="en-US" sz="1400" dirty="0" smtClean="0">
                <a:solidFill>
                  <a:srgbClr val="404041"/>
                </a:solidFill>
                <a:latin typeface="Trebuchet MS" panose="020B0603020202020204" pitchFamily="34" charset="0"/>
              </a:rPr>
              <a:t> </a:t>
            </a:r>
            <a:r>
              <a:rPr lang="en-US" altLang="en-US" sz="1400" dirty="0" err="1" smtClean="0">
                <a:solidFill>
                  <a:srgbClr val="404041"/>
                </a:solidFill>
                <a:latin typeface="Trebuchet MS" panose="020B0603020202020204" pitchFamily="34" charset="0"/>
              </a:rPr>
              <a:t>en</a:t>
            </a:r>
            <a:r>
              <a:rPr lang="en-US" altLang="en-US" sz="1400" dirty="0" smtClean="0">
                <a:solidFill>
                  <a:srgbClr val="404041"/>
                </a:solidFill>
                <a:latin typeface="Trebuchet MS" panose="020B0603020202020204" pitchFamily="34" charset="0"/>
              </a:rPr>
              <a:t> </a:t>
            </a:r>
            <a:r>
              <a:rPr lang="en-US" altLang="en-US" sz="1400" dirty="0" err="1" smtClean="0">
                <a:solidFill>
                  <a:srgbClr val="404041"/>
                </a:solidFill>
                <a:latin typeface="Trebuchet MS" panose="020B0603020202020204" pitchFamily="34" charset="0"/>
              </a:rPr>
              <a:t>cuenta</a:t>
            </a:r>
            <a:r>
              <a:rPr lang="en-US" altLang="en-US" sz="1400" dirty="0" smtClean="0">
                <a:solidFill>
                  <a:srgbClr val="404041"/>
                </a:solidFill>
                <a:latin typeface="Trebuchet MS" panose="020B0603020202020204" pitchFamily="34" charset="0"/>
              </a:rPr>
              <a:t> </a:t>
            </a:r>
            <a:r>
              <a:rPr lang="en-US" altLang="en-US" sz="1400" dirty="0" err="1" smtClean="0">
                <a:solidFill>
                  <a:srgbClr val="404041"/>
                </a:solidFill>
                <a:latin typeface="Trebuchet MS" panose="020B0603020202020204" pitchFamily="34" charset="0"/>
              </a:rPr>
              <a:t>los</a:t>
            </a:r>
            <a:r>
              <a:rPr lang="en-US" altLang="en-US" sz="1400" dirty="0" smtClean="0">
                <a:solidFill>
                  <a:srgbClr val="404041"/>
                </a:solidFill>
                <a:latin typeface="Trebuchet MS" panose="020B0603020202020204" pitchFamily="34" charset="0"/>
              </a:rPr>
              <a:t> </a:t>
            </a:r>
            <a:r>
              <a:rPr lang="en-US" altLang="en-US" sz="1400" dirty="0" err="1" smtClean="0">
                <a:solidFill>
                  <a:srgbClr val="404041"/>
                </a:solidFill>
                <a:latin typeface="Trebuchet MS" panose="020B0603020202020204" pitchFamily="34" charset="0"/>
              </a:rPr>
              <a:t>valores</a:t>
            </a:r>
            <a:r>
              <a:rPr lang="en-US" altLang="en-US" sz="1400" dirty="0" smtClean="0">
                <a:solidFill>
                  <a:srgbClr val="404041"/>
                </a:solidFill>
                <a:latin typeface="Trebuchet MS" panose="020B0603020202020204" pitchFamily="34" charset="0"/>
              </a:rPr>
              <a:t> </a:t>
            </a:r>
            <a:r>
              <a:rPr lang="en-US" altLang="en-US" sz="1400" dirty="0" err="1" smtClean="0">
                <a:solidFill>
                  <a:srgbClr val="404041"/>
                </a:solidFill>
                <a:latin typeface="Trebuchet MS" panose="020B0603020202020204" pitchFamily="34" charset="0"/>
              </a:rPr>
              <a:t>nominales</a:t>
            </a:r>
            <a:r>
              <a:rPr lang="en-US" altLang="en-US" sz="1400" dirty="0" smtClean="0">
                <a:solidFill>
                  <a:srgbClr val="404041"/>
                </a:solidFill>
                <a:latin typeface="Trebuchet MS" panose="020B0603020202020204" pitchFamily="34" charset="0"/>
              </a:rPr>
              <a:t> </a:t>
            </a:r>
            <a:r>
              <a:rPr lang="en-US" altLang="en-US" sz="1400" dirty="0" err="1" smtClean="0">
                <a:solidFill>
                  <a:srgbClr val="404041"/>
                </a:solidFill>
                <a:latin typeface="Trebuchet MS" panose="020B0603020202020204" pitchFamily="34" charset="0"/>
              </a:rPr>
              <a:t>específicos</a:t>
            </a:r>
            <a:r>
              <a:rPr lang="en-US" altLang="en-US" sz="1400" dirty="0" smtClean="0">
                <a:solidFill>
                  <a:srgbClr val="404041"/>
                </a:solidFill>
                <a:latin typeface="Trebuchet MS" panose="020B0603020202020204" pitchFamily="34" charset="0"/>
              </a:rPr>
              <a:t> del </a:t>
            </a:r>
            <a:r>
              <a:rPr lang="en-US" altLang="en-US" sz="1400" dirty="0" err="1" smtClean="0">
                <a:solidFill>
                  <a:srgbClr val="404041"/>
                </a:solidFill>
                <a:latin typeface="Trebuchet MS" panose="020B0603020202020204" pitchFamily="34" charset="0"/>
              </a:rPr>
              <a:t>transformador</a:t>
            </a:r>
            <a:endParaRPr lang="en-US" altLang="en-US" sz="1400" dirty="0" smtClean="0">
              <a:latin typeface="Trebuchet MS" panose="020B0603020202020204" pitchFamily="34" charset="0"/>
            </a:endParaRPr>
          </a:p>
        </p:txBody>
      </p:sp>
      <p:sp>
        <p:nvSpPr>
          <p:cNvPr id="11" name="object 13"/>
          <p:cNvSpPr txBox="1"/>
          <p:nvPr/>
        </p:nvSpPr>
        <p:spPr>
          <a:xfrm>
            <a:off x="6226175" y="436563"/>
            <a:ext cx="3397250" cy="2254250"/>
          </a:xfrm>
          <a:prstGeom prst="rect">
            <a:avLst/>
          </a:prstGeom>
        </p:spPr>
        <p:txBody>
          <a:bodyPr lIns="0" tIns="98425" rIns="0" bIns="0">
            <a:spAutoFit/>
          </a:bodyPr>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400"/>
              </a:lnSpc>
              <a:spcBef>
                <a:spcPts val="775"/>
              </a:spcBef>
              <a:defRPr/>
            </a:pPr>
            <a:r>
              <a:rPr lang="en-US" altLang="en-US" sz="1400" b="1" i="1" dirty="0" err="1" smtClean="0">
                <a:solidFill>
                  <a:srgbClr val="005E9D"/>
                </a:solidFill>
                <a:latin typeface="Trebuchet MS" panose="020B0603020202020204" pitchFamily="34" charset="0"/>
              </a:rPr>
              <a:t>Adicionalmente</a:t>
            </a:r>
            <a:r>
              <a:rPr lang="en-US" altLang="en-US" sz="1400" b="1" i="1" dirty="0" smtClean="0">
                <a:solidFill>
                  <a:srgbClr val="005E9D"/>
                </a:solidFill>
                <a:latin typeface="Trebuchet MS" panose="020B0603020202020204" pitchFamily="34" charset="0"/>
              </a:rPr>
              <a:t>...</a:t>
            </a:r>
            <a:endParaRPr lang="en-US" altLang="en-US" sz="1400" b="1" i="1" dirty="0" smtClean="0">
              <a:solidFill>
                <a:srgbClr val="005E9D"/>
              </a:solidFill>
              <a:latin typeface="Trebuchet MS" panose="020B0603020202020204" pitchFamily="34" charset="0"/>
            </a:endParaRPr>
          </a:p>
          <a:p>
            <a:pPr marL="298450" indent="-285750" algn="just" eaLnBrk="1" hangingPunct="1">
              <a:lnSpc>
                <a:spcPts val="1400"/>
              </a:lnSpc>
              <a:spcBef>
                <a:spcPts val="388"/>
              </a:spcBef>
              <a:buFont typeface="Arial" panose="020B0604020202020204" pitchFamily="34" charset="0"/>
              <a:buChar char="•"/>
              <a:defRPr/>
            </a:pPr>
            <a:r>
              <a:rPr lang="en-US" altLang="en-US" sz="1400" dirty="0" smtClean="0">
                <a:solidFill>
                  <a:srgbClr val="282829"/>
                </a:solidFill>
                <a:latin typeface="Trebuchet MS" panose="020B0603020202020204" pitchFamily="34" charset="0"/>
              </a:rPr>
              <a:t>La </a:t>
            </a:r>
            <a:r>
              <a:rPr lang="en-US" altLang="en-US" sz="1400" dirty="0" err="1" smtClean="0">
                <a:solidFill>
                  <a:srgbClr val="282829"/>
                </a:solidFill>
                <a:latin typeface="Trebuchet MS" panose="020B0603020202020204" pitchFamily="34" charset="0"/>
              </a:rPr>
              <a:t>impedancia</a:t>
            </a:r>
            <a:r>
              <a:rPr lang="en-US" altLang="en-US" sz="1400" dirty="0" smtClean="0">
                <a:solidFill>
                  <a:srgbClr val="282829"/>
                </a:solidFill>
                <a:latin typeface="Trebuchet MS" panose="020B0603020202020204" pitchFamily="34" charset="0"/>
              </a:rPr>
              <a:t> de </a:t>
            </a:r>
            <a:r>
              <a:rPr lang="en-US" altLang="en-US" sz="1400" dirty="0" err="1" smtClean="0">
                <a:solidFill>
                  <a:srgbClr val="282829"/>
                </a:solidFill>
                <a:latin typeface="Trebuchet MS" panose="020B0603020202020204" pitchFamily="34" charset="0"/>
              </a:rPr>
              <a:t>cortocircuito</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obtenida</a:t>
            </a:r>
            <a:r>
              <a:rPr lang="en-US" altLang="en-US" sz="1400" dirty="0" smtClean="0">
                <a:solidFill>
                  <a:srgbClr val="282829"/>
                </a:solidFill>
                <a:latin typeface="Trebuchet MS" panose="020B0603020202020204" pitchFamily="34" charset="0"/>
              </a:rPr>
              <a:t> a </a:t>
            </a:r>
            <a:r>
              <a:rPr lang="en-US" altLang="en-US" sz="1400" dirty="0" err="1" smtClean="0">
                <a:solidFill>
                  <a:srgbClr val="282829"/>
                </a:solidFill>
                <a:latin typeface="Trebuchet MS" panose="020B0603020202020204" pitchFamily="34" charset="0"/>
              </a:rPr>
              <a:t>partir</a:t>
            </a:r>
            <a:r>
              <a:rPr lang="en-US" altLang="en-US" sz="1400" dirty="0" smtClean="0">
                <a:solidFill>
                  <a:srgbClr val="282829"/>
                </a:solidFill>
                <a:latin typeface="Trebuchet MS" panose="020B0603020202020204" pitchFamily="34" charset="0"/>
              </a:rPr>
              <a:t> de </a:t>
            </a:r>
            <a:r>
              <a:rPr lang="en-US" altLang="en-US" sz="1400" b="1" i="1" dirty="0" smtClean="0">
                <a:solidFill>
                  <a:srgbClr val="FF0000"/>
                </a:solidFill>
                <a:latin typeface="Trebuchet MS" panose="020B0603020202020204" pitchFamily="34" charset="0"/>
              </a:rPr>
              <a:t>la </a:t>
            </a:r>
            <a:r>
              <a:rPr lang="en-US" altLang="en-US" sz="1400" b="1" i="1" dirty="0" err="1" smtClean="0">
                <a:solidFill>
                  <a:srgbClr val="FF0000"/>
                </a:solidFill>
                <a:latin typeface="Trebuchet MS" panose="020B0603020202020204" pitchFamily="34" charset="0"/>
              </a:rPr>
              <a:t>medición</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tres</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fases</a:t>
            </a:r>
            <a:r>
              <a:rPr lang="en-US" altLang="en-US" sz="1400" b="1" i="1" dirty="0" smtClean="0">
                <a:solidFill>
                  <a:srgbClr val="FF0000"/>
                </a:solidFill>
                <a:latin typeface="Trebuchet MS" panose="020B0603020202020204" pitchFamily="34" charset="0"/>
              </a:rPr>
              <a:t> no </a:t>
            </a:r>
            <a:r>
              <a:rPr lang="en-US" altLang="en-US" sz="1400" b="1" i="1" dirty="0" err="1" smtClean="0">
                <a:solidFill>
                  <a:srgbClr val="FF0000"/>
                </a:solidFill>
                <a:latin typeface="Trebuchet MS" panose="020B0603020202020204" pitchFamily="34" charset="0"/>
              </a:rPr>
              <a:t>debe</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desviarse</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más</a:t>
            </a:r>
            <a:r>
              <a:rPr lang="en-US" altLang="en-US" sz="1400" b="1" i="1" dirty="0" smtClean="0">
                <a:solidFill>
                  <a:srgbClr val="FF0000"/>
                </a:solidFill>
                <a:latin typeface="Trebuchet MS" panose="020B0603020202020204" pitchFamily="34" charset="0"/>
              </a:rPr>
              <a:t> del 3 % del valor de la </a:t>
            </a:r>
            <a:r>
              <a:rPr lang="en-US" altLang="en-US" sz="1400" b="1" i="1" dirty="0" err="1" smtClean="0">
                <a:solidFill>
                  <a:srgbClr val="FF0000"/>
                </a:solidFill>
                <a:latin typeface="Trebuchet MS" panose="020B0603020202020204" pitchFamily="34" charset="0"/>
              </a:rPr>
              <a:t>placa</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características</a:t>
            </a:r>
            <a:r>
              <a:rPr lang="en-US" altLang="en-US" sz="1400" b="1" i="1" dirty="0" smtClean="0">
                <a:solidFill>
                  <a:srgbClr val="FF0000"/>
                </a:solidFill>
                <a:latin typeface="Trebuchet MS" panose="020B0603020202020204" pitchFamily="34" charset="0"/>
              </a:rPr>
              <a:t>.</a:t>
            </a:r>
          </a:p>
          <a:p>
            <a:pPr marL="298450" indent="-285750" algn="just" eaLnBrk="1" hangingPunct="1">
              <a:lnSpc>
                <a:spcPts val="1400"/>
              </a:lnSpc>
              <a:spcBef>
                <a:spcPts val="388"/>
              </a:spcBef>
              <a:buFont typeface="Arial" panose="020B0604020202020204" pitchFamily="34" charset="0"/>
              <a:buChar char="•"/>
              <a:defRPr/>
            </a:pPr>
            <a:endParaRPr lang="en-US" altLang="en-US" sz="1400" dirty="0" smtClean="0">
              <a:latin typeface="Trebuchet MS" panose="020B0603020202020204" pitchFamily="34" charset="0"/>
            </a:endParaRPr>
          </a:p>
          <a:p>
            <a:pPr marL="298450" indent="-285750" algn="just" eaLnBrk="1" hangingPunct="1">
              <a:lnSpc>
                <a:spcPts val="1400"/>
              </a:lnSpc>
              <a:spcBef>
                <a:spcPts val="600"/>
              </a:spcBef>
              <a:buFont typeface="Arial" panose="020B0604020202020204" pitchFamily="34" charset="0"/>
              <a:buChar char="•"/>
              <a:defRPr/>
            </a:pPr>
            <a:r>
              <a:rPr lang="en-US" altLang="en-US" sz="1400" b="1" i="1" dirty="0" err="1" smtClean="0">
                <a:solidFill>
                  <a:srgbClr val="FF0000"/>
                </a:solidFill>
                <a:latin typeface="Trebuchet MS" panose="020B0603020202020204" pitchFamily="34" charset="0"/>
              </a:rPr>
              <a:t>Cada</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resultado</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fase</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deberá</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compararse</a:t>
            </a:r>
            <a:r>
              <a:rPr lang="en-US" altLang="en-US" sz="1400" b="1" i="1" dirty="0" smtClean="0">
                <a:solidFill>
                  <a:srgbClr val="FF0000"/>
                </a:solidFill>
                <a:latin typeface="Trebuchet MS" panose="020B0603020202020204" pitchFamily="34" charset="0"/>
              </a:rPr>
              <a:t> con el </a:t>
            </a:r>
            <a:r>
              <a:rPr lang="en-US" altLang="en-US" sz="1400" b="1" i="1" dirty="0" err="1" smtClean="0">
                <a:solidFill>
                  <a:srgbClr val="FF0000"/>
                </a:solidFill>
                <a:latin typeface="Trebuchet MS" panose="020B0603020202020204" pitchFamily="34" charset="0"/>
              </a:rPr>
              <a:t>promedio</a:t>
            </a:r>
            <a:r>
              <a:rPr lang="en-US" altLang="en-US" sz="1400" b="1" i="1" dirty="0" smtClean="0">
                <a:solidFill>
                  <a:srgbClr val="FF0000"/>
                </a:solidFill>
                <a:latin typeface="Trebuchet MS" panose="020B0603020202020204" pitchFamily="34" charset="0"/>
              </a:rPr>
              <a:t> de las </a:t>
            </a:r>
            <a:r>
              <a:rPr lang="en-US" altLang="en-US" sz="1400" b="1" i="1" dirty="0" err="1" smtClean="0">
                <a:solidFill>
                  <a:srgbClr val="FF0000"/>
                </a:solidFill>
                <a:latin typeface="Trebuchet MS" panose="020B0603020202020204" pitchFamily="34" charset="0"/>
              </a:rPr>
              <a:t>tres</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mediciones</a:t>
            </a:r>
            <a:r>
              <a:rPr lang="en-US" altLang="en-US" sz="1400" b="1" i="1" dirty="0" smtClean="0">
                <a:solidFill>
                  <a:srgbClr val="FF0000"/>
                </a:solidFill>
                <a:latin typeface="Trebuchet MS" panose="020B0603020202020204" pitchFamily="34" charset="0"/>
              </a:rPr>
              <a:t> </a:t>
            </a:r>
            <a:r>
              <a:rPr lang="en-US" altLang="en-US" sz="1400" dirty="0" smtClean="0">
                <a:solidFill>
                  <a:srgbClr val="282829"/>
                </a:solidFill>
                <a:latin typeface="Trebuchet MS" panose="020B0603020202020204" pitchFamily="34" charset="0"/>
              </a:rPr>
              <a:t>de la </a:t>
            </a:r>
            <a:r>
              <a:rPr lang="en-US" altLang="en-US" sz="1400" dirty="0" err="1" smtClean="0">
                <a:solidFill>
                  <a:srgbClr val="282829"/>
                </a:solidFill>
                <a:latin typeface="Trebuchet MS" panose="020B0603020202020204" pitchFamily="34" charset="0"/>
              </a:rPr>
              <a:t>prueba</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por</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fase</a:t>
            </a:r>
            <a:endParaRPr lang="en-US" altLang="en-US" sz="1400" dirty="0" smtClean="0">
              <a:solidFill>
                <a:srgbClr val="282829"/>
              </a:solidFill>
              <a:latin typeface="Trebuchet MS" panose="020B0603020202020204" pitchFamily="34" charset="0"/>
            </a:endParaRPr>
          </a:p>
          <a:p>
            <a:pPr marL="298450" indent="-285750" algn="just" eaLnBrk="1" hangingPunct="1">
              <a:lnSpc>
                <a:spcPts val="1400"/>
              </a:lnSpc>
              <a:buFont typeface="Arial" panose="020B0604020202020204" pitchFamily="34" charset="0"/>
              <a:buChar char="•"/>
              <a:defRPr/>
            </a:pPr>
            <a:endParaRPr lang="en-US" altLang="en-US" sz="1400" dirty="0" smtClean="0">
              <a:latin typeface="Trebuchet MS" panose="020B0603020202020204" pitchFamily="34" charset="0"/>
            </a:endParaRPr>
          </a:p>
        </p:txBody>
      </p:sp>
      <p:sp>
        <p:nvSpPr>
          <p:cNvPr id="12" name="Rectángulo 11"/>
          <p:cNvSpPr/>
          <p:nvPr/>
        </p:nvSpPr>
        <p:spPr>
          <a:xfrm>
            <a:off x="0" y="0"/>
            <a:ext cx="12192000" cy="68580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312329" name="Picture 2"/>
          <p:cNvPicPr>
            <a:picLocks noChangeAspect="1" noChangeArrowheads="1"/>
          </p:cNvPicPr>
          <p:nvPr/>
        </p:nvPicPr>
        <p:blipFill>
          <a:blip r:embed="rId3">
            <a:extLst>
              <a:ext uri="{28A0092B-C50C-407E-A947-70E740481C1C}">
                <a14:useLocalDpi xmlns:a14="http://schemas.microsoft.com/office/drawing/2010/main" xmlns="" val="0"/>
              </a:ext>
            </a:extLst>
          </a:blip>
          <a:srcRect l="1196" t="8118" r="71082" b="67249"/>
          <a:stretch>
            <a:fillRect/>
          </a:stretch>
        </p:blipFill>
        <p:spPr bwMode="auto">
          <a:xfrm>
            <a:off x="119063" y="387350"/>
            <a:ext cx="1931987" cy="1984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2330" name="Picture 3"/>
          <p:cNvPicPr>
            <a:picLocks noChangeAspect="1" noChangeArrowheads="1"/>
          </p:cNvPicPr>
          <p:nvPr/>
        </p:nvPicPr>
        <p:blipFill>
          <a:blip r:embed="rId4">
            <a:extLst>
              <a:ext uri="{28A0092B-C50C-407E-A947-70E740481C1C}">
                <a14:useLocalDpi xmlns:a14="http://schemas.microsoft.com/office/drawing/2010/main" xmlns="" val="0"/>
              </a:ext>
            </a:extLst>
          </a:blip>
          <a:srcRect l="58978" t="8420" b="64009"/>
          <a:stretch>
            <a:fillRect/>
          </a:stretch>
        </p:blipFill>
        <p:spPr bwMode="auto">
          <a:xfrm>
            <a:off x="9767888" y="98425"/>
            <a:ext cx="2232025" cy="259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6246719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6658" name="Picture 2"/>
          <p:cNvPicPr>
            <a:picLocks noChangeAspect="1" noChangeArrowheads="1"/>
          </p:cNvPicPr>
          <p:nvPr/>
        </p:nvPicPr>
        <p:blipFill>
          <a:blip r:embed="rId3">
            <a:extLst>
              <a:ext uri="{28A0092B-C50C-407E-A947-70E740481C1C}">
                <a14:useLocalDpi xmlns:a14="http://schemas.microsoft.com/office/drawing/2010/main" xmlns="" val="0"/>
              </a:ext>
            </a:extLst>
          </a:blip>
          <a:srcRect l="1282" t="58304" r="-1251" b="-2"/>
          <a:stretch>
            <a:fillRect/>
          </a:stretch>
        </p:blipFill>
        <p:spPr bwMode="auto">
          <a:xfrm>
            <a:off x="334963" y="3517900"/>
            <a:ext cx="5616575" cy="3359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26659" name="Picture 3"/>
          <p:cNvPicPr>
            <a:picLocks noChangeAspect="1" noChangeArrowheads="1"/>
          </p:cNvPicPr>
          <p:nvPr/>
        </p:nvPicPr>
        <p:blipFill>
          <a:blip r:embed="rId4">
            <a:extLst>
              <a:ext uri="{28A0092B-C50C-407E-A947-70E740481C1C}">
                <a14:useLocalDpi xmlns:a14="http://schemas.microsoft.com/office/drawing/2010/main" xmlns="" val="0"/>
              </a:ext>
            </a:extLst>
          </a:blip>
          <a:srcRect l="859" t="64558"/>
          <a:stretch>
            <a:fillRect/>
          </a:stretch>
        </p:blipFill>
        <p:spPr bwMode="auto">
          <a:xfrm>
            <a:off x="5922963" y="3316288"/>
            <a:ext cx="6211887" cy="3603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object 14"/>
          <p:cNvSpPr txBox="1"/>
          <p:nvPr/>
        </p:nvSpPr>
        <p:spPr>
          <a:xfrm>
            <a:off x="1943100" y="496888"/>
            <a:ext cx="4152900" cy="3049587"/>
          </a:xfrm>
          <a:prstGeom prst="rect">
            <a:avLst/>
          </a:prstGeom>
        </p:spPr>
        <p:txBody>
          <a:bodyPr lIns="0" tIns="98425" rIns="0" bIns="0">
            <a:spAutoFit/>
          </a:bodyPr>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400"/>
              </a:lnSpc>
              <a:spcBef>
                <a:spcPts val="775"/>
              </a:spcBef>
              <a:defRPr/>
            </a:pPr>
            <a:r>
              <a:rPr lang="en-US" altLang="en-US" sz="1400" b="1" i="1" dirty="0" smtClean="0">
                <a:solidFill>
                  <a:srgbClr val="005E9D"/>
                </a:solidFill>
                <a:latin typeface="Trebuchet MS" panose="020B0603020202020204" pitchFamily="34" charset="0"/>
              </a:rPr>
              <a:t>¿</a:t>
            </a:r>
            <a:r>
              <a:rPr lang="en-US" altLang="en-US" sz="1400" b="1" i="1" dirty="0" err="1" smtClean="0">
                <a:solidFill>
                  <a:srgbClr val="005E9D"/>
                </a:solidFill>
                <a:latin typeface="Trebuchet MS" panose="020B0603020202020204" pitchFamily="34" charset="0"/>
              </a:rPr>
              <a:t>Por</a:t>
            </a:r>
            <a:r>
              <a:rPr lang="en-US" altLang="en-US" sz="1400" b="1" i="1" dirty="0" smtClean="0">
                <a:solidFill>
                  <a:srgbClr val="005E9D"/>
                </a:solidFill>
                <a:latin typeface="Trebuchet MS" panose="020B0603020202020204" pitchFamily="34" charset="0"/>
              </a:rPr>
              <a:t> </a:t>
            </a:r>
            <a:r>
              <a:rPr lang="en-US" altLang="en-US" sz="1400" b="1" i="1" dirty="0" err="1" smtClean="0">
                <a:solidFill>
                  <a:srgbClr val="005E9D"/>
                </a:solidFill>
                <a:latin typeface="Trebuchet MS" panose="020B0603020202020204" pitchFamily="34" charset="0"/>
              </a:rPr>
              <a:t>qué</a:t>
            </a:r>
            <a:r>
              <a:rPr lang="en-US" altLang="en-US" sz="1400" b="1" i="1" dirty="0" smtClean="0">
                <a:solidFill>
                  <a:srgbClr val="005E9D"/>
                </a:solidFill>
                <a:latin typeface="Trebuchet MS" panose="020B0603020202020204" pitchFamily="34" charset="0"/>
              </a:rPr>
              <a:t> </a:t>
            </a:r>
            <a:r>
              <a:rPr lang="en-US" altLang="en-US" sz="1400" b="1" i="1" dirty="0" err="1" smtClean="0">
                <a:solidFill>
                  <a:srgbClr val="005E9D"/>
                </a:solidFill>
                <a:latin typeface="Trebuchet MS" panose="020B0603020202020204" pitchFamily="34" charset="0"/>
              </a:rPr>
              <a:t>medir</a:t>
            </a:r>
            <a:r>
              <a:rPr lang="en-US" altLang="en-US" sz="1400" b="1" i="1" dirty="0" smtClean="0">
                <a:solidFill>
                  <a:srgbClr val="005E9D"/>
                </a:solidFill>
                <a:latin typeface="Trebuchet MS" panose="020B0603020202020204" pitchFamily="34" charset="0"/>
              </a:rPr>
              <a:t>?</a:t>
            </a:r>
            <a:endParaRPr lang="en-US" altLang="en-US" sz="1400" b="1" i="1" dirty="0" smtClean="0">
              <a:latin typeface="Trebuchet MS" panose="020B0603020202020204" pitchFamily="34" charset="0"/>
            </a:endParaRPr>
          </a:p>
          <a:p>
            <a:pPr marL="298450" indent="-285750" algn="just" eaLnBrk="1" hangingPunct="1">
              <a:lnSpc>
                <a:spcPts val="1400"/>
              </a:lnSpc>
              <a:spcBef>
                <a:spcPts val="388"/>
              </a:spcBef>
              <a:buFont typeface="Arial" panose="020B0604020202020204" pitchFamily="34" charset="0"/>
              <a:buChar char="•"/>
              <a:defRPr/>
            </a:pPr>
            <a:r>
              <a:rPr lang="en-US" altLang="en-US" sz="1400" b="1" i="1" dirty="0" err="1" smtClean="0">
                <a:solidFill>
                  <a:srgbClr val="FF0000"/>
                </a:solidFill>
                <a:latin typeface="Trebuchet MS" panose="020B0603020202020204" pitchFamily="34" charset="0"/>
              </a:rPr>
              <a:t>Es</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una</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medición</a:t>
            </a:r>
            <a:r>
              <a:rPr lang="en-US" altLang="en-US" sz="1400" b="1" i="1" dirty="0" smtClean="0">
                <a:solidFill>
                  <a:srgbClr val="FF0000"/>
                </a:solidFill>
                <a:latin typeface="Trebuchet MS" panose="020B0603020202020204" pitchFamily="34" charset="0"/>
              </a:rPr>
              <a:t> de la </a:t>
            </a:r>
            <a:r>
              <a:rPr lang="en-US" altLang="en-US" sz="1400" b="1" i="1" dirty="0" err="1" smtClean="0">
                <a:solidFill>
                  <a:srgbClr val="FF0000"/>
                </a:solidFill>
                <a:latin typeface="Trebuchet MS" panose="020B0603020202020204" pitchFamily="34" charset="0"/>
              </a:rPr>
              <a:t>componente</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resistiva</a:t>
            </a:r>
            <a:r>
              <a:rPr lang="en-US" altLang="en-US" sz="1400" b="1" i="1" dirty="0" smtClean="0">
                <a:solidFill>
                  <a:srgbClr val="FF0000"/>
                </a:solidFill>
                <a:latin typeface="Trebuchet MS" panose="020B0603020202020204" pitchFamily="34" charset="0"/>
              </a:rPr>
              <a:t> de la </a:t>
            </a:r>
            <a:r>
              <a:rPr lang="en-US" altLang="en-US" sz="1400" b="1" i="1" dirty="0" err="1" smtClean="0">
                <a:solidFill>
                  <a:srgbClr val="FF0000"/>
                </a:solidFill>
                <a:latin typeface="Trebuchet MS" panose="020B0603020202020204" pitchFamily="34" charset="0"/>
              </a:rPr>
              <a:t>impedancia</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en</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cortocircuito</a:t>
            </a:r>
            <a:r>
              <a:rPr lang="en-US" altLang="en-US" sz="1400" b="1" i="1" dirty="0" smtClean="0">
                <a:solidFill>
                  <a:srgbClr val="FF0000"/>
                </a:solidFill>
                <a:latin typeface="Trebuchet MS" panose="020B0603020202020204" pitchFamily="34" charset="0"/>
              </a:rPr>
              <a:t> a </a:t>
            </a:r>
            <a:r>
              <a:rPr lang="en-US" altLang="en-US" sz="1400" b="1" i="1" dirty="0" err="1" smtClean="0">
                <a:solidFill>
                  <a:srgbClr val="FF0000"/>
                </a:solidFill>
                <a:latin typeface="Trebuchet MS" panose="020B0603020202020204" pitchFamily="34" charset="0"/>
              </a:rPr>
              <a:t>múltiples</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frecuencias</a:t>
            </a:r>
            <a:r>
              <a:rPr lang="en-US" altLang="en-US" sz="1400" b="1" i="1" dirty="0" smtClean="0">
                <a:solidFill>
                  <a:srgbClr val="FF0000"/>
                </a:solidFill>
                <a:latin typeface="Trebuchet MS" panose="020B0603020202020204" pitchFamily="34" charset="0"/>
              </a:rPr>
              <a:t>. </a:t>
            </a:r>
          </a:p>
          <a:p>
            <a:pPr marL="298450" indent="-285750" algn="just" eaLnBrk="1" hangingPunct="1">
              <a:lnSpc>
                <a:spcPts val="1400"/>
              </a:lnSpc>
              <a:spcBef>
                <a:spcPts val="388"/>
              </a:spcBef>
              <a:buFont typeface="Arial" panose="020B0604020202020204" pitchFamily="34" charset="0"/>
              <a:buChar char="•"/>
              <a:defRPr/>
            </a:pPr>
            <a:r>
              <a:rPr lang="en-US" altLang="en-US" sz="1400" b="1" i="1" dirty="0" smtClean="0">
                <a:solidFill>
                  <a:srgbClr val="FF0000"/>
                </a:solidFill>
                <a:latin typeface="Trebuchet MS" panose="020B0603020202020204" pitchFamily="34" charset="0"/>
              </a:rPr>
              <a:t>Al </a:t>
            </a:r>
            <a:r>
              <a:rPr lang="en-US" altLang="en-US" sz="1400" b="1" i="1" dirty="0" err="1" smtClean="0">
                <a:solidFill>
                  <a:srgbClr val="FF0000"/>
                </a:solidFill>
                <a:latin typeface="Trebuchet MS" panose="020B0603020202020204" pitchFamily="34" charset="0"/>
              </a:rPr>
              <a:t>igual</a:t>
            </a:r>
            <a:r>
              <a:rPr lang="en-US" altLang="en-US" sz="1400" b="1" i="1" dirty="0" smtClean="0">
                <a:solidFill>
                  <a:srgbClr val="FF0000"/>
                </a:solidFill>
                <a:latin typeface="Trebuchet MS" panose="020B0603020202020204" pitchFamily="34" charset="0"/>
              </a:rPr>
              <a:t> que </a:t>
            </a:r>
            <a:r>
              <a:rPr lang="en-US" altLang="en-US" sz="1400" b="1" i="1" dirty="0" err="1" smtClean="0">
                <a:solidFill>
                  <a:srgbClr val="FF0000"/>
                </a:solidFill>
                <a:latin typeface="Trebuchet MS" panose="020B0603020202020204" pitchFamily="34" charset="0"/>
              </a:rPr>
              <a:t>en</a:t>
            </a:r>
            <a:r>
              <a:rPr lang="en-US" altLang="en-US" sz="1400" b="1" i="1" dirty="0" smtClean="0">
                <a:solidFill>
                  <a:srgbClr val="FF0000"/>
                </a:solidFill>
                <a:latin typeface="Trebuchet MS" panose="020B0603020202020204" pitchFamily="34" charset="0"/>
              </a:rPr>
              <a:t> la </a:t>
            </a:r>
            <a:r>
              <a:rPr lang="en-US" altLang="en-US" sz="1400" b="1" i="1" dirty="0" err="1" smtClean="0">
                <a:solidFill>
                  <a:srgbClr val="FF0000"/>
                </a:solidFill>
                <a:latin typeface="Trebuchet MS" panose="020B0603020202020204" pitchFamily="34" charset="0"/>
              </a:rPr>
              <a:t>prueba</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cortocircuito</a:t>
            </a:r>
            <a:r>
              <a:rPr lang="en-US" altLang="en-US" sz="1400" b="1" i="1" dirty="0" smtClean="0">
                <a:solidFill>
                  <a:srgbClr val="FF0000"/>
                </a:solidFill>
                <a:latin typeface="Trebuchet MS" panose="020B0603020202020204" pitchFamily="34" charset="0"/>
              </a:rPr>
              <a:t> y de </a:t>
            </a:r>
            <a:r>
              <a:rPr lang="en-US" altLang="en-US" sz="1400" b="1" i="1" dirty="0" err="1" smtClean="0">
                <a:solidFill>
                  <a:srgbClr val="FF0000"/>
                </a:solidFill>
                <a:latin typeface="Trebuchet MS" panose="020B0603020202020204" pitchFamily="34" charset="0"/>
              </a:rPr>
              <a:t>reactancia</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dispersión</a:t>
            </a:r>
            <a:r>
              <a:rPr lang="en-US" altLang="en-US" sz="1400" b="1" i="1" dirty="0" smtClean="0">
                <a:solidFill>
                  <a:srgbClr val="FF0000"/>
                </a:solidFill>
                <a:latin typeface="Trebuchet MS" panose="020B0603020202020204" pitchFamily="34" charset="0"/>
              </a:rPr>
              <a:t>, se </a:t>
            </a:r>
            <a:r>
              <a:rPr lang="en-US" altLang="en-US" sz="1400" b="1" i="1" dirty="0" err="1" smtClean="0">
                <a:solidFill>
                  <a:srgbClr val="FF0000"/>
                </a:solidFill>
                <a:latin typeface="Trebuchet MS" panose="020B0603020202020204" pitchFamily="34" charset="0"/>
              </a:rPr>
              <a:t>recomienda</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realizar</a:t>
            </a:r>
            <a:r>
              <a:rPr lang="en-US" altLang="en-US" sz="1400" b="1" i="1" dirty="0" smtClean="0">
                <a:solidFill>
                  <a:srgbClr val="FF0000"/>
                </a:solidFill>
                <a:latin typeface="Trebuchet MS" panose="020B0603020202020204" pitchFamily="34" charset="0"/>
              </a:rPr>
              <a:t> la </a:t>
            </a:r>
            <a:r>
              <a:rPr lang="en-US" altLang="en-US" sz="1400" b="1" i="1" dirty="0" err="1" smtClean="0">
                <a:solidFill>
                  <a:srgbClr val="FF0000"/>
                </a:solidFill>
                <a:latin typeface="Trebuchet MS" panose="020B0603020202020204" pitchFamily="34" charset="0"/>
              </a:rPr>
              <a:t>medición</a:t>
            </a:r>
            <a:r>
              <a:rPr lang="en-US" altLang="en-US" sz="1400" b="1" i="1" dirty="0" smtClean="0">
                <a:solidFill>
                  <a:srgbClr val="FF0000"/>
                </a:solidFill>
                <a:latin typeface="Trebuchet MS" panose="020B0603020202020204" pitchFamily="34" charset="0"/>
              </a:rPr>
              <a:t> FRSL </a:t>
            </a:r>
            <a:r>
              <a:rPr lang="en-US" altLang="en-US" sz="1400" b="1" i="1" dirty="0" err="1" smtClean="0">
                <a:solidFill>
                  <a:srgbClr val="FF0000"/>
                </a:solidFill>
                <a:latin typeface="Trebuchet MS" panose="020B0603020202020204" pitchFamily="34" charset="0"/>
              </a:rPr>
              <a:t>como</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una</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prueba</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puesta</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en</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servicio</a:t>
            </a:r>
            <a:r>
              <a:rPr lang="en-US" altLang="en-US" sz="1400" b="1" i="1" dirty="0" smtClean="0">
                <a:solidFill>
                  <a:srgbClr val="FF0000"/>
                </a:solidFill>
                <a:latin typeface="Trebuchet MS" panose="020B0603020202020204" pitchFamily="34" charset="0"/>
              </a:rPr>
              <a:t> o de </a:t>
            </a:r>
            <a:r>
              <a:rPr lang="en-US" altLang="en-US" sz="1400" b="1" i="1" dirty="0" err="1" smtClean="0">
                <a:solidFill>
                  <a:srgbClr val="FF0000"/>
                </a:solidFill>
                <a:latin typeface="Trebuchet MS" panose="020B0603020202020204" pitchFamily="34" charset="0"/>
              </a:rPr>
              <a:t>aceptación</a:t>
            </a:r>
            <a:r>
              <a:rPr lang="en-US" altLang="en-US" sz="1400" b="1" i="1" dirty="0" smtClean="0">
                <a:solidFill>
                  <a:srgbClr val="FF0000"/>
                </a:solidFill>
                <a:latin typeface="Trebuchet MS" panose="020B0603020202020204" pitchFamily="34" charset="0"/>
              </a:rPr>
              <a:t> </a:t>
            </a:r>
            <a:r>
              <a:rPr lang="en-US" altLang="en-US" sz="1400" dirty="0" smtClean="0">
                <a:solidFill>
                  <a:srgbClr val="282829"/>
                </a:solidFill>
                <a:latin typeface="Trebuchet MS" panose="020B0603020202020204" pitchFamily="34" charset="0"/>
              </a:rPr>
              <a:t>para </a:t>
            </a:r>
            <a:r>
              <a:rPr lang="en-US" altLang="en-US" sz="1400" dirty="0" err="1" smtClean="0">
                <a:solidFill>
                  <a:srgbClr val="282829"/>
                </a:solidFill>
                <a:latin typeface="Trebuchet MS" panose="020B0603020202020204" pitchFamily="34" charset="0"/>
              </a:rPr>
              <a:t>establecer</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los</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resultados</a:t>
            </a:r>
            <a:r>
              <a:rPr lang="en-US" altLang="en-US" sz="1400" dirty="0" smtClean="0">
                <a:solidFill>
                  <a:srgbClr val="282829"/>
                </a:solidFill>
                <a:latin typeface="Trebuchet MS" panose="020B0603020202020204" pitchFamily="34" charset="0"/>
              </a:rPr>
              <a:t> de </a:t>
            </a:r>
            <a:r>
              <a:rPr lang="en-US" altLang="en-US" sz="1400" dirty="0" err="1" smtClean="0">
                <a:solidFill>
                  <a:srgbClr val="282829"/>
                </a:solidFill>
                <a:latin typeface="Trebuchet MS" panose="020B0603020202020204" pitchFamily="34" charset="0"/>
              </a:rPr>
              <a:t>referencia</a:t>
            </a:r>
            <a:r>
              <a:rPr lang="en-US" altLang="en-US" sz="1400" dirty="0" smtClean="0">
                <a:solidFill>
                  <a:srgbClr val="282829"/>
                </a:solidFill>
                <a:latin typeface="Trebuchet MS" panose="020B0603020202020204" pitchFamily="34" charset="0"/>
              </a:rPr>
              <a:t>. </a:t>
            </a:r>
          </a:p>
          <a:p>
            <a:pPr algn="just" eaLnBrk="1" hangingPunct="1">
              <a:lnSpc>
                <a:spcPts val="1400"/>
              </a:lnSpc>
              <a:spcBef>
                <a:spcPts val="775"/>
              </a:spcBef>
              <a:defRPr/>
            </a:pPr>
            <a:r>
              <a:rPr lang="en-US" altLang="en-US" sz="1400" b="1" i="1" dirty="0" smtClean="0">
                <a:solidFill>
                  <a:srgbClr val="005E9D"/>
                </a:solidFill>
                <a:latin typeface="Trebuchet MS" panose="020B0603020202020204" pitchFamily="34" charset="0"/>
              </a:rPr>
              <a:t>¿</a:t>
            </a:r>
            <a:r>
              <a:rPr lang="en-US" altLang="en-US" sz="1400" b="1" i="1" dirty="0" err="1" smtClean="0">
                <a:solidFill>
                  <a:srgbClr val="005E9D"/>
                </a:solidFill>
                <a:latin typeface="Trebuchet MS" panose="020B0603020202020204" pitchFamily="34" charset="0"/>
              </a:rPr>
              <a:t>Cómo</a:t>
            </a:r>
            <a:r>
              <a:rPr lang="en-US" altLang="en-US" sz="1400" b="1" i="1" dirty="0" smtClean="0">
                <a:solidFill>
                  <a:srgbClr val="005E9D"/>
                </a:solidFill>
                <a:latin typeface="Trebuchet MS" panose="020B0603020202020204" pitchFamily="34" charset="0"/>
              </a:rPr>
              <a:t> </a:t>
            </a:r>
            <a:r>
              <a:rPr lang="en-US" altLang="en-US" sz="1400" b="1" i="1" dirty="0" err="1" smtClean="0">
                <a:solidFill>
                  <a:srgbClr val="005E9D"/>
                </a:solidFill>
                <a:latin typeface="Trebuchet MS" panose="020B0603020202020204" pitchFamily="34" charset="0"/>
              </a:rPr>
              <a:t>funciona</a:t>
            </a:r>
            <a:r>
              <a:rPr lang="en-US" altLang="en-US" sz="1400" b="1" i="1" dirty="0" smtClean="0">
                <a:solidFill>
                  <a:srgbClr val="005E9D"/>
                </a:solidFill>
                <a:latin typeface="Trebuchet MS" panose="020B0603020202020204" pitchFamily="34" charset="0"/>
              </a:rPr>
              <a:t>?</a:t>
            </a:r>
            <a:endParaRPr lang="en-US" altLang="en-US" sz="1400" b="1" i="1" dirty="0" smtClean="0">
              <a:latin typeface="Trebuchet MS" panose="020B0603020202020204" pitchFamily="34" charset="0"/>
            </a:endParaRPr>
          </a:p>
          <a:p>
            <a:pPr marL="298450" indent="-285750" algn="just" eaLnBrk="1" hangingPunct="1">
              <a:lnSpc>
                <a:spcPts val="1400"/>
              </a:lnSpc>
              <a:spcBef>
                <a:spcPts val="388"/>
              </a:spcBef>
              <a:buFont typeface="Arial" panose="020B0604020202020204" pitchFamily="34" charset="0"/>
              <a:buChar char="•"/>
              <a:defRPr/>
            </a:pPr>
            <a:r>
              <a:rPr lang="en-US" altLang="en-US" sz="1400" dirty="0" smtClean="0">
                <a:solidFill>
                  <a:srgbClr val="404041"/>
                </a:solidFill>
                <a:latin typeface="Trebuchet MS" panose="020B0603020202020204" pitchFamily="34" charset="0"/>
              </a:rPr>
              <a:t>La </a:t>
            </a:r>
            <a:r>
              <a:rPr lang="en-US" altLang="en-US" sz="1400" dirty="0" err="1" smtClean="0">
                <a:solidFill>
                  <a:srgbClr val="404041"/>
                </a:solidFill>
                <a:latin typeface="Trebuchet MS" panose="020B0603020202020204" pitchFamily="34" charset="0"/>
              </a:rPr>
              <a:t>configuración</a:t>
            </a:r>
            <a:r>
              <a:rPr lang="en-US" altLang="en-US" sz="1400" dirty="0" smtClean="0">
                <a:solidFill>
                  <a:srgbClr val="404041"/>
                </a:solidFill>
                <a:latin typeface="Trebuchet MS" panose="020B0603020202020204" pitchFamily="34" charset="0"/>
              </a:rPr>
              <a:t> y el </a:t>
            </a:r>
            <a:r>
              <a:rPr lang="en-US" altLang="en-US" sz="1400" dirty="0" err="1" smtClean="0">
                <a:solidFill>
                  <a:srgbClr val="404041"/>
                </a:solidFill>
                <a:latin typeface="Trebuchet MS" panose="020B0603020202020204" pitchFamily="34" charset="0"/>
              </a:rPr>
              <a:t>procedimiento</a:t>
            </a:r>
            <a:r>
              <a:rPr lang="en-US" altLang="en-US" sz="1400" dirty="0" smtClean="0">
                <a:solidFill>
                  <a:srgbClr val="404041"/>
                </a:solidFill>
                <a:latin typeface="Trebuchet MS" panose="020B0603020202020204" pitchFamily="34" charset="0"/>
              </a:rPr>
              <a:t> de la </a:t>
            </a:r>
            <a:r>
              <a:rPr lang="en-US" altLang="en-US" sz="1400" dirty="0" err="1" smtClean="0">
                <a:solidFill>
                  <a:srgbClr val="404041"/>
                </a:solidFill>
                <a:latin typeface="Trebuchet MS" panose="020B0603020202020204" pitchFamily="34" charset="0"/>
              </a:rPr>
              <a:t>prueba</a:t>
            </a:r>
            <a:r>
              <a:rPr lang="en-US" altLang="en-US" sz="1400" dirty="0" smtClean="0">
                <a:solidFill>
                  <a:srgbClr val="404041"/>
                </a:solidFill>
                <a:latin typeface="Trebuchet MS" panose="020B0603020202020204" pitchFamily="34" charset="0"/>
              </a:rPr>
              <a:t> FRSL </a:t>
            </a:r>
            <a:r>
              <a:rPr lang="en-US" altLang="en-US" sz="1400" b="1" i="1" dirty="0" smtClean="0">
                <a:solidFill>
                  <a:srgbClr val="FF0000"/>
                </a:solidFill>
                <a:latin typeface="Trebuchet MS" panose="020B0603020202020204" pitchFamily="34" charset="0"/>
              </a:rPr>
              <a:t>son </a:t>
            </a:r>
            <a:r>
              <a:rPr lang="en-US" altLang="en-US" sz="1400" b="1" i="1" dirty="0" err="1" smtClean="0">
                <a:solidFill>
                  <a:srgbClr val="FF0000"/>
                </a:solidFill>
                <a:latin typeface="Trebuchet MS" panose="020B0603020202020204" pitchFamily="34" charset="0"/>
              </a:rPr>
              <a:t>iguales</a:t>
            </a:r>
            <a:r>
              <a:rPr lang="en-US" altLang="en-US" sz="1400" b="1" i="1" dirty="0" smtClean="0">
                <a:solidFill>
                  <a:srgbClr val="FF0000"/>
                </a:solidFill>
                <a:latin typeface="Trebuchet MS" panose="020B0603020202020204" pitchFamily="34" charset="0"/>
              </a:rPr>
              <a:t> que </a:t>
            </a:r>
            <a:r>
              <a:rPr lang="en-US" altLang="en-US" sz="1400" b="1" i="1" dirty="0" err="1" smtClean="0">
                <a:solidFill>
                  <a:srgbClr val="FF0000"/>
                </a:solidFill>
                <a:latin typeface="Trebuchet MS" panose="020B0603020202020204" pitchFamily="34" charset="0"/>
              </a:rPr>
              <a:t>para</a:t>
            </a:r>
            <a:r>
              <a:rPr lang="en-US" altLang="en-US" sz="1400" b="1" i="1" dirty="0" smtClean="0">
                <a:solidFill>
                  <a:srgbClr val="FF0000"/>
                </a:solidFill>
                <a:latin typeface="Trebuchet MS" panose="020B0603020202020204" pitchFamily="34" charset="0"/>
              </a:rPr>
              <a:t> </a:t>
            </a:r>
            <a:r>
              <a:rPr lang="en-US" altLang="en-US" sz="1400" b="1" i="1" dirty="0" smtClean="0">
                <a:solidFill>
                  <a:srgbClr val="FF0000"/>
                </a:solidFill>
                <a:latin typeface="Trebuchet MS" panose="020B0603020202020204" pitchFamily="34" charset="0"/>
              </a:rPr>
              <a:t>los </a:t>
            </a:r>
            <a:r>
              <a:rPr lang="en-US" altLang="en-US" sz="1400" b="1" i="1" dirty="0" err="1" smtClean="0">
                <a:solidFill>
                  <a:srgbClr val="FF0000"/>
                </a:solidFill>
                <a:latin typeface="Trebuchet MS" panose="020B0603020202020204" pitchFamily="34" charset="0"/>
              </a:rPr>
              <a:t>ensayos</a:t>
            </a:r>
            <a:r>
              <a:rPr lang="en-US" altLang="en-US" sz="1400" b="1" i="1" dirty="0" smtClean="0">
                <a:solidFill>
                  <a:srgbClr val="FF0000"/>
                </a:solidFill>
                <a:latin typeface="Trebuchet MS" panose="020B0603020202020204" pitchFamily="34" charset="0"/>
              </a:rPr>
              <a:t> </a:t>
            </a:r>
            <a:r>
              <a:rPr lang="en-US" altLang="en-US" sz="1400" b="1" i="1" dirty="0" smtClean="0">
                <a:solidFill>
                  <a:srgbClr val="FF0000"/>
                </a:solidFill>
                <a:latin typeface="Trebuchet MS" panose="020B0603020202020204" pitchFamily="34" charset="0"/>
              </a:rPr>
              <a:t>de </a:t>
            </a:r>
            <a:r>
              <a:rPr lang="en-US" altLang="en-US" sz="1400" b="1" i="1" dirty="0" err="1" smtClean="0">
                <a:solidFill>
                  <a:srgbClr val="FF0000"/>
                </a:solidFill>
                <a:latin typeface="Trebuchet MS" panose="020B0603020202020204" pitchFamily="34" charset="0"/>
              </a:rPr>
              <a:t>impedancia</a:t>
            </a:r>
            <a:r>
              <a:rPr lang="en-US" altLang="en-US" sz="1400" b="1" i="1" dirty="0" smtClean="0">
                <a:solidFill>
                  <a:srgbClr val="FF0000"/>
                </a:solidFill>
                <a:latin typeface="Trebuchet MS" panose="020B0603020202020204" pitchFamily="34" charset="0"/>
              </a:rPr>
              <a:t> en </a:t>
            </a:r>
            <a:r>
              <a:rPr lang="en-US" altLang="en-US" sz="1400" b="1" i="1" dirty="0" err="1" smtClean="0">
                <a:solidFill>
                  <a:srgbClr val="FF0000"/>
                </a:solidFill>
                <a:latin typeface="Trebuchet MS" panose="020B0603020202020204" pitchFamily="34" charset="0"/>
              </a:rPr>
              <a:t>cortocircuito</a:t>
            </a:r>
            <a:r>
              <a:rPr lang="en-US" altLang="en-US" sz="1400" b="1" i="1" dirty="0" smtClean="0">
                <a:solidFill>
                  <a:srgbClr val="FF0000"/>
                </a:solidFill>
                <a:latin typeface="Trebuchet MS" panose="020B0603020202020204" pitchFamily="34" charset="0"/>
              </a:rPr>
              <a:t> / </a:t>
            </a:r>
            <a:r>
              <a:rPr lang="en-US" altLang="en-US" sz="1400" b="1" i="1" dirty="0" err="1" smtClean="0">
                <a:solidFill>
                  <a:srgbClr val="FF0000"/>
                </a:solidFill>
                <a:latin typeface="Trebuchet MS" panose="020B0603020202020204" pitchFamily="34" charset="0"/>
              </a:rPr>
              <a:t>reactancia</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dispersión</a:t>
            </a:r>
            <a:r>
              <a:rPr lang="en-US" altLang="en-US" sz="1400" b="1" i="1" dirty="0" smtClean="0">
                <a:solidFill>
                  <a:srgbClr val="FF0000"/>
                </a:solidFill>
                <a:latin typeface="Trebuchet MS" panose="020B0603020202020204" pitchFamily="34" charset="0"/>
              </a:rPr>
              <a:t> y se </a:t>
            </a:r>
            <a:r>
              <a:rPr lang="en-US" altLang="en-US" sz="1400" b="1" i="1" dirty="0" err="1" smtClean="0">
                <a:solidFill>
                  <a:srgbClr val="FF0000"/>
                </a:solidFill>
                <a:latin typeface="Trebuchet MS" panose="020B0603020202020204" pitchFamily="34" charset="0"/>
              </a:rPr>
              <a:t>pueden</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realizar</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simultáneamente</a:t>
            </a:r>
            <a:r>
              <a:rPr lang="en-US" altLang="en-US" sz="1400" b="1" i="1" dirty="0" smtClean="0">
                <a:solidFill>
                  <a:srgbClr val="FF0000"/>
                </a:solidFill>
                <a:latin typeface="Trebuchet MS" panose="020B0603020202020204" pitchFamily="34" charset="0"/>
              </a:rPr>
              <a:t>.</a:t>
            </a:r>
          </a:p>
        </p:txBody>
      </p:sp>
      <p:sp>
        <p:nvSpPr>
          <p:cNvPr id="326661" name="object 15"/>
          <p:cNvSpPr txBox="1">
            <a:spLocks noChangeArrowheads="1"/>
          </p:cNvSpPr>
          <p:nvPr/>
        </p:nvSpPr>
        <p:spPr bwMode="auto">
          <a:xfrm>
            <a:off x="153988" y="2244725"/>
            <a:ext cx="1789112" cy="1895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98425" rIns="0" bIns="0">
            <a:spAutoFit/>
          </a:bodyPr>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400"/>
              </a:lnSpc>
              <a:spcBef>
                <a:spcPts val="425"/>
              </a:spcBef>
            </a:pPr>
            <a:r>
              <a:rPr lang="en-US" altLang="en-US" sz="1400">
                <a:solidFill>
                  <a:srgbClr val="404041"/>
                </a:solidFill>
                <a:latin typeface="Trebuchet MS" panose="020B0603020202020204" pitchFamily="34" charset="0"/>
              </a:rPr>
              <a:t>A partir de la corriente medida, se calcula la tensión y el desplazamiento de fase de la componente resistiva de la impedancia en cortocircuito a frecuencias discretas entre 15 y 400 Hz.</a:t>
            </a:r>
            <a:endParaRPr lang="en-US" altLang="en-US" sz="1400">
              <a:latin typeface="Trebuchet MS" panose="020B0603020202020204" pitchFamily="34" charset="0"/>
            </a:endParaRPr>
          </a:p>
        </p:txBody>
      </p:sp>
      <p:sp>
        <p:nvSpPr>
          <p:cNvPr id="11" name="object 28"/>
          <p:cNvSpPr txBox="1"/>
          <p:nvPr/>
        </p:nvSpPr>
        <p:spPr>
          <a:xfrm>
            <a:off x="6278563" y="576263"/>
            <a:ext cx="3100387" cy="2176462"/>
          </a:xfrm>
          <a:prstGeom prst="rect">
            <a:avLst/>
          </a:prstGeom>
        </p:spPr>
        <p:txBody>
          <a:bodyPr lIns="0" tIns="98425" rIns="0" bIns="0">
            <a:spAutoFit/>
          </a:bodyPr>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400"/>
              </a:lnSpc>
              <a:spcBef>
                <a:spcPts val="775"/>
              </a:spcBef>
              <a:defRPr/>
            </a:pPr>
            <a:r>
              <a:rPr lang="en-US" altLang="en-US" sz="1400" b="1" i="1" dirty="0" err="1" smtClean="0">
                <a:solidFill>
                  <a:srgbClr val="005E9D"/>
                </a:solidFill>
                <a:latin typeface="Trebuchet MS" panose="020B0603020202020204" pitchFamily="34" charset="0"/>
              </a:rPr>
              <a:t>Adicionalmente</a:t>
            </a:r>
            <a:r>
              <a:rPr lang="en-US" altLang="en-US" sz="1400" b="1" i="1" dirty="0" smtClean="0">
                <a:solidFill>
                  <a:srgbClr val="005E9D"/>
                </a:solidFill>
                <a:latin typeface="Trebuchet MS" panose="020B0603020202020204" pitchFamily="34" charset="0"/>
              </a:rPr>
              <a:t>...</a:t>
            </a:r>
            <a:endParaRPr lang="en-US" altLang="en-US" sz="1400" b="1" i="1" dirty="0" smtClean="0">
              <a:solidFill>
                <a:srgbClr val="005E9D"/>
              </a:solidFill>
              <a:latin typeface="Trebuchet MS" panose="020B0603020202020204" pitchFamily="34" charset="0"/>
            </a:endParaRPr>
          </a:p>
          <a:p>
            <a:pPr marL="298450" indent="-285750" algn="just" eaLnBrk="1" hangingPunct="1">
              <a:lnSpc>
                <a:spcPts val="1400"/>
              </a:lnSpc>
              <a:spcBef>
                <a:spcPts val="388"/>
              </a:spcBef>
              <a:buFont typeface="Arial" panose="020B0604020202020204" pitchFamily="34" charset="0"/>
              <a:buChar char="•"/>
              <a:defRPr/>
            </a:pPr>
            <a:r>
              <a:rPr lang="en-US" altLang="en-US" sz="1400" dirty="0" smtClean="0">
                <a:solidFill>
                  <a:srgbClr val="282829"/>
                </a:solidFill>
                <a:latin typeface="Trebuchet MS" panose="020B0603020202020204" pitchFamily="34" charset="0"/>
              </a:rPr>
              <a:t>El </a:t>
            </a:r>
            <a:r>
              <a:rPr lang="en-US" altLang="en-US" sz="1400" dirty="0" err="1" smtClean="0">
                <a:solidFill>
                  <a:srgbClr val="282829"/>
                </a:solidFill>
                <a:latin typeface="Trebuchet MS" panose="020B0603020202020204" pitchFamily="34" charset="0"/>
              </a:rPr>
              <a:t>análisis</a:t>
            </a:r>
            <a:r>
              <a:rPr lang="en-US" altLang="en-US" sz="1400" dirty="0" smtClean="0">
                <a:solidFill>
                  <a:srgbClr val="282829"/>
                </a:solidFill>
                <a:latin typeface="Trebuchet MS" panose="020B0603020202020204" pitchFamily="34" charset="0"/>
              </a:rPr>
              <a:t> de </a:t>
            </a:r>
            <a:r>
              <a:rPr lang="en-US" altLang="en-US" sz="1400" dirty="0" err="1" smtClean="0">
                <a:solidFill>
                  <a:srgbClr val="282829"/>
                </a:solidFill>
                <a:latin typeface="Trebuchet MS" panose="020B0603020202020204" pitchFamily="34" charset="0"/>
              </a:rPr>
              <a:t>los</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resultados</a:t>
            </a:r>
            <a:r>
              <a:rPr lang="en-US" altLang="en-US" sz="1400" dirty="0" smtClean="0">
                <a:solidFill>
                  <a:srgbClr val="282829"/>
                </a:solidFill>
                <a:latin typeface="Trebuchet MS" panose="020B0603020202020204" pitchFamily="34" charset="0"/>
              </a:rPr>
              <a:t> de la FRSL </a:t>
            </a:r>
            <a:r>
              <a:rPr lang="en-US" altLang="en-US" sz="1400" dirty="0" err="1" smtClean="0">
                <a:solidFill>
                  <a:srgbClr val="282829"/>
                </a:solidFill>
                <a:latin typeface="Trebuchet MS" panose="020B0603020202020204" pitchFamily="34" charset="0"/>
              </a:rPr>
              <a:t>es</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en</a:t>
            </a:r>
            <a:r>
              <a:rPr lang="en-US" altLang="en-US" sz="1400" dirty="0" smtClean="0">
                <a:solidFill>
                  <a:srgbClr val="282829"/>
                </a:solidFill>
                <a:latin typeface="Trebuchet MS" panose="020B0603020202020204" pitchFamily="34" charset="0"/>
              </a:rPr>
              <a:t> gran parte visual e </a:t>
            </a:r>
            <a:r>
              <a:rPr lang="en-US" altLang="en-US" sz="1400" dirty="0" err="1" smtClean="0">
                <a:solidFill>
                  <a:srgbClr val="282829"/>
                </a:solidFill>
                <a:latin typeface="Trebuchet MS" panose="020B0603020202020204" pitchFamily="34" charset="0"/>
              </a:rPr>
              <a:t>incluye</a:t>
            </a:r>
            <a:r>
              <a:rPr lang="en-US" altLang="en-US" sz="1400" dirty="0" smtClean="0">
                <a:solidFill>
                  <a:srgbClr val="282829"/>
                </a:solidFill>
                <a:latin typeface="Trebuchet MS" panose="020B0603020202020204" pitchFamily="34" charset="0"/>
              </a:rPr>
              <a:t> la </a:t>
            </a:r>
            <a:r>
              <a:rPr lang="en-US" altLang="en-US" sz="1400" dirty="0" err="1" smtClean="0">
                <a:solidFill>
                  <a:srgbClr val="282829"/>
                </a:solidFill>
                <a:latin typeface="Trebuchet MS" panose="020B0603020202020204" pitchFamily="34" charset="0"/>
              </a:rPr>
              <a:t>comparación</a:t>
            </a:r>
            <a:r>
              <a:rPr lang="en-US" altLang="en-US" sz="1400" dirty="0" smtClean="0">
                <a:solidFill>
                  <a:srgbClr val="282829"/>
                </a:solidFill>
                <a:latin typeface="Trebuchet MS" panose="020B0603020202020204" pitchFamily="34" charset="0"/>
              </a:rPr>
              <a:t> entre las </a:t>
            </a:r>
            <a:r>
              <a:rPr lang="en-US" altLang="en-US" sz="1400" dirty="0" err="1" smtClean="0">
                <a:solidFill>
                  <a:srgbClr val="282829"/>
                </a:solidFill>
                <a:latin typeface="Trebuchet MS" panose="020B0603020202020204" pitchFamily="34" charset="0"/>
              </a:rPr>
              <a:t>fases</a:t>
            </a:r>
            <a:r>
              <a:rPr lang="en-US" altLang="en-US" sz="1400" dirty="0" smtClean="0">
                <a:solidFill>
                  <a:srgbClr val="282829"/>
                </a:solidFill>
                <a:latin typeface="Trebuchet MS" panose="020B0603020202020204" pitchFamily="34" charset="0"/>
              </a:rPr>
              <a:t> y </a:t>
            </a:r>
            <a:r>
              <a:rPr lang="en-US" altLang="en-US" sz="1400" dirty="0" err="1" smtClean="0">
                <a:solidFill>
                  <a:srgbClr val="282829"/>
                </a:solidFill>
                <a:latin typeface="Trebuchet MS" panose="020B0603020202020204" pitchFamily="34" charset="0"/>
              </a:rPr>
              <a:t>en</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función</a:t>
            </a:r>
            <a:r>
              <a:rPr lang="en-US" altLang="en-US" sz="1400" dirty="0" smtClean="0">
                <a:solidFill>
                  <a:srgbClr val="282829"/>
                </a:solidFill>
                <a:latin typeface="Trebuchet MS" panose="020B0603020202020204" pitchFamily="34" charset="0"/>
              </a:rPr>
              <a:t> del </a:t>
            </a:r>
            <a:r>
              <a:rPr lang="en-US" altLang="en-US" sz="1400" dirty="0" err="1" smtClean="0">
                <a:solidFill>
                  <a:srgbClr val="282829"/>
                </a:solidFill>
                <a:latin typeface="Trebuchet MS" panose="020B0603020202020204" pitchFamily="34" charset="0"/>
              </a:rPr>
              <a:t>tiempo</a:t>
            </a:r>
            <a:r>
              <a:rPr lang="en-US" altLang="en-US" sz="1400" dirty="0" smtClean="0">
                <a:solidFill>
                  <a:srgbClr val="282829"/>
                </a:solidFill>
                <a:latin typeface="Trebuchet MS" panose="020B0603020202020204" pitchFamily="34" charset="0"/>
              </a:rPr>
              <a:t>. Como las </a:t>
            </a:r>
            <a:r>
              <a:rPr lang="en-US" altLang="en-US" sz="1400" dirty="0" err="1" smtClean="0">
                <a:solidFill>
                  <a:srgbClr val="282829"/>
                </a:solidFill>
                <a:latin typeface="Trebuchet MS" panose="020B0603020202020204" pitchFamily="34" charset="0"/>
              </a:rPr>
              <a:t>pérdidas</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parásitas</a:t>
            </a:r>
            <a:r>
              <a:rPr lang="en-US" altLang="en-US" sz="1400" dirty="0" smtClean="0">
                <a:solidFill>
                  <a:srgbClr val="282829"/>
                </a:solidFill>
                <a:latin typeface="Trebuchet MS" panose="020B0603020202020204" pitchFamily="34" charset="0"/>
              </a:rPr>
              <a:t> son </a:t>
            </a:r>
            <a:r>
              <a:rPr lang="en-US" altLang="en-US" sz="1400" dirty="0" err="1" smtClean="0">
                <a:solidFill>
                  <a:srgbClr val="282829"/>
                </a:solidFill>
                <a:latin typeface="Trebuchet MS" panose="020B0603020202020204" pitchFamily="34" charset="0"/>
              </a:rPr>
              <a:t>proporcionales</a:t>
            </a:r>
            <a:r>
              <a:rPr lang="en-US" altLang="en-US" sz="1400" dirty="0" smtClean="0">
                <a:solidFill>
                  <a:srgbClr val="282829"/>
                </a:solidFill>
                <a:latin typeface="Trebuchet MS" panose="020B0603020202020204" pitchFamily="34" charset="0"/>
              </a:rPr>
              <a:t> a la </a:t>
            </a:r>
            <a:r>
              <a:rPr lang="en-US" altLang="en-US" sz="1400" dirty="0" err="1" smtClean="0">
                <a:solidFill>
                  <a:srgbClr val="282829"/>
                </a:solidFill>
                <a:latin typeface="Trebuchet MS" panose="020B0603020202020204" pitchFamily="34" charset="0"/>
              </a:rPr>
              <a:t>frecuencia</a:t>
            </a:r>
            <a:r>
              <a:rPr lang="en-US" altLang="en-US" sz="1400" dirty="0" smtClean="0">
                <a:solidFill>
                  <a:srgbClr val="282829"/>
                </a:solidFill>
                <a:latin typeface="Trebuchet MS" panose="020B0603020202020204" pitchFamily="34" charset="0"/>
              </a:rPr>
              <a:t>, se </a:t>
            </a:r>
            <a:r>
              <a:rPr lang="en-US" altLang="en-US" sz="1400" dirty="0" err="1" smtClean="0">
                <a:solidFill>
                  <a:srgbClr val="282829"/>
                </a:solidFill>
                <a:latin typeface="Trebuchet MS" panose="020B0603020202020204" pitchFamily="34" charset="0"/>
              </a:rPr>
              <a:t>puede</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observar</a:t>
            </a:r>
            <a:r>
              <a:rPr lang="en-US" altLang="en-US" sz="1400" dirty="0" smtClean="0">
                <a:solidFill>
                  <a:srgbClr val="282829"/>
                </a:solidFill>
                <a:latin typeface="Trebuchet MS" panose="020B0603020202020204" pitchFamily="34" charset="0"/>
              </a:rPr>
              <a:t> un </a:t>
            </a:r>
            <a:r>
              <a:rPr lang="en-US" altLang="en-US" sz="1400" dirty="0" err="1" smtClean="0">
                <a:solidFill>
                  <a:srgbClr val="282829"/>
                </a:solidFill>
                <a:latin typeface="Trebuchet MS" panose="020B0603020202020204" pitchFamily="34" charset="0"/>
              </a:rPr>
              <a:t>aumento</a:t>
            </a:r>
            <a:r>
              <a:rPr lang="en-US" altLang="en-US" sz="1400" dirty="0" smtClean="0">
                <a:solidFill>
                  <a:srgbClr val="282829"/>
                </a:solidFill>
                <a:latin typeface="Trebuchet MS" panose="020B0603020202020204" pitchFamily="34" charset="0"/>
              </a:rPr>
              <a:t> de la </a:t>
            </a:r>
            <a:r>
              <a:rPr lang="en-US" altLang="en-US" sz="1400" dirty="0" err="1" smtClean="0">
                <a:solidFill>
                  <a:srgbClr val="282829"/>
                </a:solidFill>
                <a:latin typeface="Trebuchet MS" panose="020B0603020202020204" pitchFamily="34" charset="0"/>
              </a:rPr>
              <a:t>impedancia</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en</a:t>
            </a:r>
            <a:r>
              <a:rPr lang="en-US" altLang="en-US" sz="1400" dirty="0" smtClean="0">
                <a:solidFill>
                  <a:srgbClr val="282829"/>
                </a:solidFill>
                <a:latin typeface="Trebuchet MS" panose="020B0603020202020204" pitchFamily="34" charset="0"/>
              </a:rPr>
              <a:t> el </a:t>
            </a:r>
            <a:r>
              <a:rPr lang="en-US" altLang="en-US" sz="1400" dirty="0" err="1" smtClean="0">
                <a:solidFill>
                  <a:srgbClr val="282829"/>
                </a:solidFill>
                <a:latin typeface="Trebuchet MS" panose="020B0603020202020204" pitchFamily="34" charset="0"/>
              </a:rPr>
              <a:t>rango</a:t>
            </a:r>
            <a:r>
              <a:rPr lang="en-US" altLang="en-US" sz="1400" dirty="0" smtClean="0">
                <a:solidFill>
                  <a:srgbClr val="282829"/>
                </a:solidFill>
                <a:latin typeface="Trebuchet MS" panose="020B0603020202020204" pitchFamily="34" charset="0"/>
              </a:rPr>
              <a:t> de </a:t>
            </a:r>
            <a:r>
              <a:rPr lang="en-US" altLang="en-US" sz="1400" dirty="0" err="1" smtClean="0">
                <a:solidFill>
                  <a:srgbClr val="282829"/>
                </a:solidFill>
                <a:latin typeface="Trebuchet MS" panose="020B0603020202020204" pitchFamily="34" charset="0"/>
              </a:rPr>
              <a:t>frecuencias</a:t>
            </a:r>
            <a:r>
              <a:rPr lang="en-US" altLang="en-US" sz="1400" dirty="0" smtClean="0">
                <a:solidFill>
                  <a:srgbClr val="282829"/>
                </a:solidFill>
                <a:latin typeface="Trebuchet MS" panose="020B0603020202020204" pitchFamily="34" charset="0"/>
              </a:rPr>
              <a:t>.</a:t>
            </a:r>
          </a:p>
          <a:p>
            <a:pPr algn="just" eaLnBrk="1" hangingPunct="1">
              <a:lnSpc>
                <a:spcPts val="1400"/>
              </a:lnSpc>
              <a:spcBef>
                <a:spcPts val="388"/>
              </a:spcBef>
              <a:defRPr/>
            </a:pPr>
            <a:endParaRPr lang="en-US" altLang="en-US" sz="1400" dirty="0" smtClean="0">
              <a:latin typeface="Trebuchet MS" panose="020B0603020202020204" pitchFamily="34" charset="0"/>
            </a:endParaRPr>
          </a:p>
        </p:txBody>
      </p:sp>
      <p:sp>
        <p:nvSpPr>
          <p:cNvPr id="12" name="object 10"/>
          <p:cNvSpPr txBox="1"/>
          <p:nvPr/>
        </p:nvSpPr>
        <p:spPr>
          <a:xfrm>
            <a:off x="334963" y="147638"/>
            <a:ext cx="11017250" cy="382587"/>
          </a:xfrm>
          <a:prstGeom prst="rect">
            <a:avLst/>
          </a:prstGeom>
        </p:spPr>
        <p:txBody>
          <a:bodyPr lIns="0" tIns="12700" rIns="0" bIns="0">
            <a:spAutoFit/>
          </a:bodyPr>
          <a:lstStyle/>
          <a:p>
            <a:pPr marL="12700" eaLnBrk="1" hangingPunct="1">
              <a:spcBef>
                <a:spcPts val="100"/>
              </a:spcBef>
              <a:defRPr/>
            </a:pPr>
            <a:r>
              <a:rPr sz="2400" b="1" dirty="0">
                <a:solidFill>
                  <a:srgbClr val="282829"/>
                </a:solidFill>
                <a:latin typeface="Trebuchet MS"/>
                <a:cs typeface="Trebuchet MS"/>
              </a:rPr>
              <a:t>Medición</a:t>
            </a:r>
            <a:r>
              <a:rPr sz="2400" b="1" spc="-140" dirty="0">
                <a:solidFill>
                  <a:srgbClr val="282829"/>
                </a:solidFill>
                <a:latin typeface="Trebuchet MS"/>
                <a:cs typeface="Trebuchet MS"/>
              </a:rPr>
              <a:t> </a:t>
            </a:r>
            <a:r>
              <a:rPr sz="2400" b="1" dirty="0">
                <a:solidFill>
                  <a:srgbClr val="282829"/>
                </a:solidFill>
                <a:latin typeface="Trebuchet MS"/>
                <a:cs typeface="Trebuchet MS"/>
              </a:rPr>
              <a:t>de</a:t>
            </a:r>
            <a:r>
              <a:rPr sz="2400" b="1" spc="-135" dirty="0">
                <a:solidFill>
                  <a:srgbClr val="282829"/>
                </a:solidFill>
                <a:latin typeface="Trebuchet MS"/>
                <a:cs typeface="Trebuchet MS"/>
              </a:rPr>
              <a:t> </a:t>
            </a:r>
            <a:r>
              <a:rPr sz="2400" b="1" spc="-65" dirty="0">
                <a:solidFill>
                  <a:srgbClr val="282829"/>
                </a:solidFill>
                <a:latin typeface="Trebuchet MS"/>
                <a:cs typeface="Trebuchet MS"/>
              </a:rPr>
              <a:t>la</a:t>
            </a:r>
            <a:r>
              <a:rPr sz="2400" b="1" spc="-135" dirty="0">
                <a:solidFill>
                  <a:srgbClr val="282829"/>
                </a:solidFill>
                <a:latin typeface="Trebuchet MS"/>
                <a:cs typeface="Trebuchet MS"/>
              </a:rPr>
              <a:t> </a:t>
            </a:r>
            <a:r>
              <a:rPr sz="2400" b="1" spc="-50" dirty="0">
                <a:solidFill>
                  <a:srgbClr val="282829"/>
                </a:solidFill>
                <a:latin typeface="Trebuchet MS"/>
                <a:cs typeface="Trebuchet MS"/>
              </a:rPr>
              <a:t>respuesta</a:t>
            </a:r>
            <a:r>
              <a:rPr sz="2400" b="1" spc="-135" dirty="0">
                <a:solidFill>
                  <a:srgbClr val="282829"/>
                </a:solidFill>
                <a:latin typeface="Trebuchet MS"/>
                <a:cs typeface="Trebuchet MS"/>
              </a:rPr>
              <a:t> </a:t>
            </a:r>
            <a:r>
              <a:rPr sz="2400" b="1" dirty="0">
                <a:solidFill>
                  <a:srgbClr val="282829"/>
                </a:solidFill>
                <a:latin typeface="Trebuchet MS"/>
                <a:cs typeface="Trebuchet MS"/>
              </a:rPr>
              <a:t>en</a:t>
            </a:r>
            <a:r>
              <a:rPr sz="2400" b="1" spc="-135" dirty="0">
                <a:solidFill>
                  <a:srgbClr val="282829"/>
                </a:solidFill>
                <a:latin typeface="Trebuchet MS"/>
                <a:cs typeface="Trebuchet MS"/>
              </a:rPr>
              <a:t> </a:t>
            </a:r>
            <a:r>
              <a:rPr sz="2400" b="1" spc="-70" dirty="0">
                <a:solidFill>
                  <a:srgbClr val="282829"/>
                </a:solidFill>
                <a:latin typeface="Trebuchet MS"/>
                <a:cs typeface="Trebuchet MS"/>
              </a:rPr>
              <a:t>frecuencia</a:t>
            </a:r>
            <a:r>
              <a:rPr sz="2400" b="1" spc="-135" dirty="0">
                <a:solidFill>
                  <a:srgbClr val="282829"/>
                </a:solidFill>
                <a:latin typeface="Trebuchet MS"/>
                <a:cs typeface="Trebuchet MS"/>
              </a:rPr>
              <a:t> </a:t>
            </a:r>
            <a:r>
              <a:rPr sz="2400" b="1" dirty="0">
                <a:solidFill>
                  <a:srgbClr val="282829"/>
                </a:solidFill>
                <a:latin typeface="Trebuchet MS"/>
                <a:cs typeface="Trebuchet MS"/>
              </a:rPr>
              <a:t>de</a:t>
            </a:r>
            <a:r>
              <a:rPr sz="2400" b="1" spc="-135" dirty="0">
                <a:solidFill>
                  <a:srgbClr val="282829"/>
                </a:solidFill>
                <a:latin typeface="Trebuchet MS"/>
                <a:cs typeface="Trebuchet MS"/>
              </a:rPr>
              <a:t> </a:t>
            </a:r>
            <a:r>
              <a:rPr sz="2400" b="1" spc="-40" dirty="0">
                <a:solidFill>
                  <a:srgbClr val="282829"/>
                </a:solidFill>
                <a:latin typeface="Trebuchet MS"/>
                <a:cs typeface="Trebuchet MS"/>
              </a:rPr>
              <a:t>pérdidas</a:t>
            </a:r>
            <a:r>
              <a:rPr sz="2400" b="1" spc="-135" dirty="0">
                <a:solidFill>
                  <a:srgbClr val="282829"/>
                </a:solidFill>
                <a:latin typeface="Trebuchet MS"/>
                <a:cs typeface="Trebuchet MS"/>
              </a:rPr>
              <a:t> </a:t>
            </a:r>
            <a:r>
              <a:rPr sz="2400" b="1" dirty="0">
                <a:solidFill>
                  <a:srgbClr val="282829"/>
                </a:solidFill>
                <a:latin typeface="Trebuchet MS"/>
                <a:cs typeface="Trebuchet MS"/>
              </a:rPr>
              <a:t>de</a:t>
            </a:r>
            <a:r>
              <a:rPr sz="2400" b="1" spc="-135" dirty="0">
                <a:solidFill>
                  <a:srgbClr val="282829"/>
                </a:solidFill>
                <a:latin typeface="Trebuchet MS"/>
                <a:cs typeface="Trebuchet MS"/>
              </a:rPr>
              <a:t> </a:t>
            </a:r>
            <a:r>
              <a:rPr sz="2400" b="1" spc="-40" dirty="0">
                <a:solidFill>
                  <a:srgbClr val="282829"/>
                </a:solidFill>
                <a:latin typeface="Trebuchet MS"/>
                <a:cs typeface="Trebuchet MS"/>
              </a:rPr>
              <a:t>dispersión</a:t>
            </a:r>
            <a:r>
              <a:rPr sz="2400" b="1" spc="-135" dirty="0">
                <a:solidFill>
                  <a:srgbClr val="282829"/>
                </a:solidFill>
                <a:latin typeface="Trebuchet MS"/>
                <a:cs typeface="Trebuchet MS"/>
              </a:rPr>
              <a:t> </a:t>
            </a:r>
            <a:r>
              <a:rPr sz="2400" b="1" spc="-50" dirty="0">
                <a:solidFill>
                  <a:srgbClr val="282829"/>
                </a:solidFill>
                <a:latin typeface="Trebuchet MS"/>
                <a:cs typeface="Trebuchet MS"/>
              </a:rPr>
              <a:t>(FRSL)</a:t>
            </a:r>
            <a:endParaRPr sz="2400" b="1" dirty="0">
              <a:latin typeface="Trebuchet MS"/>
              <a:cs typeface="Trebuchet MS"/>
            </a:endParaRPr>
          </a:p>
        </p:txBody>
      </p:sp>
      <p:sp>
        <p:nvSpPr>
          <p:cNvPr id="13" name="Rectángulo 12"/>
          <p:cNvSpPr/>
          <p:nvPr/>
        </p:nvSpPr>
        <p:spPr>
          <a:xfrm>
            <a:off x="0" y="0"/>
            <a:ext cx="12192000" cy="68580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326665" name="Picture 2"/>
          <p:cNvPicPr>
            <a:picLocks noChangeAspect="1" noChangeArrowheads="1"/>
          </p:cNvPicPr>
          <p:nvPr/>
        </p:nvPicPr>
        <p:blipFill>
          <a:blip r:embed="rId3">
            <a:extLst>
              <a:ext uri="{28A0092B-C50C-407E-A947-70E740481C1C}">
                <a14:useLocalDpi xmlns:a14="http://schemas.microsoft.com/office/drawing/2010/main" xmlns="" val="0"/>
              </a:ext>
            </a:extLst>
          </a:blip>
          <a:srcRect l="1282" t="9566" r="72839" b="68721"/>
          <a:stretch>
            <a:fillRect/>
          </a:stretch>
        </p:blipFill>
        <p:spPr bwMode="auto">
          <a:xfrm>
            <a:off x="123825" y="563563"/>
            <a:ext cx="1800225" cy="1570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6666" name="Rectángulo 2"/>
          <p:cNvSpPr>
            <a:spLocks noChangeArrowheads="1"/>
          </p:cNvSpPr>
          <p:nvPr/>
        </p:nvSpPr>
        <p:spPr bwMode="auto">
          <a:xfrm>
            <a:off x="6308725" y="2641600"/>
            <a:ext cx="5545138" cy="450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400"/>
              </a:lnSpc>
              <a:spcBef>
                <a:spcPts val="425"/>
              </a:spcBef>
              <a:buFont typeface="Arial" panose="020B0604020202020204" pitchFamily="34" charset="0"/>
              <a:buChar char="•"/>
            </a:pPr>
            <a:r>
              <a:rPr lang="en-US" altLang="en-US" sz="1400">
                <a:solidFill>
                  <a:srgbClr val="282829"/>
                </a:solidFill>
                <a:latin typeface="Trebuchet MS" panose="020B0603020202020204" pitchFamily="34" charset="0"/>
              </a:rPr>
              <a:t>Los resultados de la FRSL deberán verificarse mediante la realización de un análisis de gases disueltos (DGA.</a:t>
            </a:r>
            <a:endParaRPr lang="en-US" altLang="en-US" sz="1400">
              <a:latin typeface="Trebuchet MS" panose="020B0603020202020204" pitchFamily="34" charset="0"/>
            </a:endParaRPr>
          </a:p>
        </p:txBody>
      </p:sp>
      <p:pic>
        <p:nvPicPr>
          <p:cNvPr id="326667" name="Picture 3"/>
          <p:cNvPicPr>
            <a:picLocks noChangeAspect="1" noChangeArrowheads="1"/>
          </p:cNvPicPr>
          <p:nvPr/>
        </p:nvPicPr>
        <p:blipFill>
          <a:blip r:embed="rId4">
            <a:extLst>
              <a:ext uri="{28A0092B-C50C-407E-A947-70E740481C1C}">
                <a14:useLocalDpi xmlns:a14="http://schemas.microsoft.com/office/drawing/2010/main" xmlns="" val="0"/>
              </a:ext>
            </a:extLst>
          </a:blip>
          <a:srcRect l="59863" t="9674" r="5908" b="62325"/>
          <a:stretch>
            <a:fillRect/>
          </a:stretch>
        </p:blipFill>
        <p:spPr bwMode="auto">
          <a:xfrm>
            <a:off x="9453563" y="530225"/>
            <a:ext cx="2566987" cy="212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1943297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870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l="1205" t="56573"/>
          <a:stretch>
            <a:fillRect/>
          </a:stretch>
        </p:blipFill>
        <p:spPr bwMode="auto">
          <a:xfrm>
            <a:off x="334963" y="3716338"/>
            <a:ext cx="5903912" cy="314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28707" name="Picture 3"/>
          <p:cNvPicPr>
            <a:picLocks noChangeAspect="1" noChangeArrowheads="1"/>
          </p:cNvPicPr>
          <p:nvPr/>
        </p:nvPicPr>
        <p:blipFill>
          <a:blip r:embed="rId4">
            <a:extLst>
              <a:ext uri="{28A0092B-C50C-407E-A947-70E740481C1C}">
                <a14:useLocalDpi xmlns:a14="http://schemas.microsoft.com/office/drawing/2010/main" xmlns="" val="0"/>
              </a:ext>
            </a:extLst>
          </a:blip>
          <a:srcRect l="10019" t="53287"/>
          <a:stretch>
            <a:fillRect/>
          </a:stretch>
        </p:blipFill>
        <p:spPr bwMode="auto">
          <a:xfrm>
            <a:off x="6192838" y="2686050"/>
            <a:ext cx="5807075" cy="4029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ángulo 1"/>
          <p:cNvSpPr/>
          <p:nvPr/>
        </p:nvSpPr>
        <p:spPr>
          <a:xfrm>
            <a:off x="2063750" y="620713"/>
            <a:ext cx="7632700" cy="30956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object 61"/>
          <p:cNvSpPr txBox="1"/>
          <p:nvPr/>
        </p:nvSpPr>
        <p:spPr>
          <a:xfrm>
            <a:off x="2041525" y="330200"/>
            <a:ext cx="3960813" cy="2355850"/>
          </a:xfrm>
          <a:prstGeom prst="rect">
            <a:avLst/>
          </a:prstGeom>
        </p:spPr>
        <p:txBody>
          <a:bodyPr lIns="0" tIns="98425" rIns="0" bIns="0">
            <a:spAutoFit/>
          </a:bodyPr>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400"/>
              </a:lnSpc>
              <a:spcBef>
                <a:spcPts val="775"/>
              </a:spcBef>
              <a:defRPr/>
            </a:pPr>
            <a:r>
              <a:rPr lang="en-US" altLang="en-US" sz="1400" b="1" i="1" dirty="0" smtClean="0">
                <a:solidFill>
                  <a:srgbClr val="005E9D"/>
                </a:solidFill>
                <a:latin typeface="Trebuchet MS" panose="020B0603020202020204" pitchFamily="34" charset="0"/>
              </a:rPr>
              <a:t>¿</a:t>
            </a:r>
            <a:r>
              <a:rPr lang="en-US" altLang="en-US" sz="1400" b="1" i="1" dirty="0" err="1" smtClean="0">
                <a:solidFill>
                  <a:srgbClr val="005E9D"/>
                </a:solidFill>
                <a:latin typeface="Trebuchet MS" panose="020B0603020202020204" pitchFamily="34" charset="0"/>
              </a:rPr>
              <a:t>Por</a:t>
            </a:r>
            <a:r>
              <a:rPr lang="en-US" altLang="en-US" sz="1400" b="1" i="1" dirty="0" smtClean="0">
                <a:solidFill>
                  <a:srgbClr val="005E9D"/>
                </a:solidFill>
                <a:latin typeface="Trebuchet MS" panose="020B0603020202020204" pitchFamily="34" charset="0"/>
              </a:rPr>
              <a:t> </a:t>
            </a:r>
            <a:r>
              <a:rPr lang="en-US" altLang="en-US" sz="1400" b="1" i="1" dirty="0" err="1" smtClean="0">
                <a:solidFill>
                  <a:srgbClr val="005E9D"/>
                </a:solidFill>
                <a:latin typeface="Trebuchet MS" panose="020B0603020202020204" pitchFamily="34" charset="0"/>
              </a:rPr>
              <a:t>qué</a:t>
            </a:r>
            <a:r>
              <a:rPr lang="en-US" altLang="en-US" sz="1400" b="1" i="1" dirty="0" smtClean="0">
                <a:solidFill>
                  <a:srgbClr val="005E9D"/>
                </a:solidFill>
                <a:latin typeface="Trebuchet MS" panose="020B0603020202020204" pitchFamily="34" charset="0"/>
              </a:rPr>
              <a:t> </a:t>
            </a:r>
            <a:r>
              <a:rPr lang="en-US" altLang="en-US" sz="1400" b="1" i="1" dirty="0" err="1" smtClean="0">
                <a:solidFill>
                  <a:srgbClr val="005E9D"/>
                </a:solidFill>
                <a:latin typeface="Trebuchet MS" panose="020B0603020202020204" pitchFamily="34" charset="0"/>
              </a:rPr>
              <a:t>medir</a:t>
            </a:r>
            <a:r>
              <a:rPr lang="en-US" altLang="en-US" sz="1400" b="1" i="1" dirty="0" smtClean="0">
                <a:solidFill>
                  <a:srgbClr val="005E9D"/>
                </a:solidFill>
                <a:latin typeface="Trebuchet MS" panose="020B0603020202020204" pitchFamily="34" charset="0"/>
              </a:rPr>
              <a:t>?</a:t>
            </a:r>
            <a:endParaRPr lang="en-US" altLang="en-US" sz="1400" b="1" i="1" dirty="0" smtClean="0">
              <a:latin typeface="Trebuchet MS" panose="020B0603020202020204" pitchFamily="34" charset="0"/>
            </a:endParaRPr>
          </a:p>
          <a:p>
            <a:pPr marL="184150" indent="-171450" algn="just" eaLnBrk="1" hangingPunct="1">
              <a:lnSpc>
                <a:spcPts val="1400"/>
              </a:lnSpc>
              <a:spcBef>
                <a:spcPts val="388"/>
              </a:spcBef>
              <a:buFont typeface="Arial" panose="020B0604020202020204" pitchFamily="34" charset="0"/>
              <a:buChar char="•"/>
              <a:defRPr/>
            </a:pPr>
            <a:r>
              <a:rPr lang="en-US" altLang="en-US" sz="1400" b="1" i="1" dirty="0" err="1" smtClean="0">
                <a:solidFill>
                  <a:srgbClr val="FF0000"/>
                </a:solidFill>
                <a:latin typeface="Trebuchet MS" panose="020B0603020202020204" pitchFamily="34" charset="0"/>
              </a:rPr>
              <a:t>Siempre</a:t>
            </a:r>
            <a:r>
              <a:rPr lang="en-US" altLang="en-US" sz="1400" b="1" i="1" dirty="0" smtClean="0">
                <a:solidFill>
                  <a:srgbClr val="FF0000"/>
                </a:solidFill>
                <a:latin typeface="Trebuchet MS" panose="020B0603020202020204" pitchFamily="34" charset="0"/>
              </a:rPr>
              <a:t> que un </a:t>
            </a:r>
            <a:r>
              <a:rPr lang="en-US" altLang="en-US" sz="1400" b="1" i="1" dirty="0" err="1" smtClean="0">
                <a:solidFill>
                  <a:srgbClr val="FF0000"/>
                </a:solidFill>
                <a:latin typeface="Trebuchet MS" panose="020B0603020202020204" pitchFamily="34" charset="0"/>
              </a:rPr>
              <a:t>transformador</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potencia</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está</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aislado</a:t>
            </a:r>
            <a:r>
              <a:rPr lang="en-US" altLang="en-US" sz="1400" b="1" i="1" dirty="0" smtClean="0">
                <a:solidFill>
                  <a:srgbClr val="FF0000"/>
                </a:solidFill>
                <a:latin typeface="Trebuchet MS" panose="020B0603020202020204" pitchFamily="34" charset="0"/>
              </a:rPr>
              <a:t> del </a:t>
            </a:r>
            <a:r>
              <a:rPr lang="en-US" altLang="en-US" sz="1400" b="1" i="1" dirty="0" err="1" smtClean="0">
                <a:solidFill>
                  <a:srgbClr val="FF0000"/>
                </a:solidFill>
                <a:latin typeface="Trebuchet MS" panose="020B0603020202020204" pitchFamily="34" charset="0"/>
              </a:rPr>
              <a:t>sistema</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eléctrico</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permanece</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en</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su</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núcleo</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magnetismo</a:t>
            </a:r>
            <a:r>
              <a:rPr lang="en-US" altLang="en-US" sz="1400" b="1" i="1" dirty="0" smtClean="0">
                <a:solidFill>
                  <a:srgbClr val="FF0000"/>
                </a:solidFill>
                <a:latin typeface="Trebuchet MS" panose="020B0603020202020204" pitchFamily="34" charset="0"/>
              </a:rPr>
              <a:t> residual </a:t>
            </a:r>
            <a:r>
              <a:rPr lang="en-US" altLang="en-US" sz="1400" dirty="0" err="1" smtClean="0">
                <a:solidFill>
                  <a:srgbClr val="282829"/>
                </a:solidFill>
                <a:latin typeface="Trebuchet MS" panose="020B0603020202020204" pitchFamily="34" charset="0"/>
              </a:rPr>
              <a:t>debido</a:t>
            </a:r>
            <a:r>
              <a:rPr lang="en-US" altLang="en-US" sz="1400" dirty="0" smtClean="0">
                <a:solidFill>
                  <a:srgbClr val="282829"/>
                </a:solidFill>
                <a:latin typeface="Trebuchet MS" panose="020B0603020202020204" pitchFamily="34" charset="0"/>
              </a:rPr>
              <a:t> a un </a:t>
            </a:r>
            <a:r>
              <a:rPr lang="en-US" altLang="en-US" sz="1400" dirty="0" err="1" smtClean="0">
                <a:solidFill>
                  <a:srgbClr val="282829"/>
                </a:solidFill>
                <a:latin typeface="Trebuchet MS" panose="020B0603020202020204" pitchFamily="34" charset="0"/>
              </a:rPr>
              <a:t>desfase</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También</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permanece</a:t>
            </a:r>
            <a:r>
              <a:rPr lang="en-US" altLang="en-US" sz="1400" dirty="0" smtClean="0">
                <a:solidFill>
                  <a:srgbClr val="282829"/>
                </a:solidFill>
                <a:latin typeface="Trebuchet MS" panose="020B0603020202020204" pitchFamily="34" charset="0"/>
              </a:rPr>
              <a:t> el </a:t>
            </a:r>
            <a:r>
              <a:rPr lang="en-US" altLang="en-US" sz="1400" dirty="0" err="1" smtClean="0">
                <a:solidFill>
                  <a:srgbClr val="282829"/>
                </a:solidFill>
                <a:latin typeface="Trebuchet MS" panose="020B0603020202020204" pitchFamily="34" charset="0"/>
              </a:rPr>
              <a:t>magnetismo</a:t>
            </a:r>
            <a:r>
              <a:rPr lang="en-US" altLang="en-US" sz="1400" dirty="0" smtClean="0">
                <a:solidFill>
                  <a:srgbClr val="282829"/>
                </a:solidFill>
                <a:latin typeface="Trebuchet MS" panose="020B0603020202020204" pitchFamily="34" charset="0"/>
              </a:rPr>
              <a:t> residual </a:t>
            </a:r>
            <a:r>
              <a:rPr lang="en-US" altLang="en-US" sz="1400" dirty="0" err="1" smtClean="0">
                <a:solidFill>
                  <a:srgbClr val="282829"/>
                </a:solidFill>
                <a:latin typeface="Trebuchet MS" panose="020B0603020202020204" pitchFamily="34" charset="0"/>
              </a:rPr>
              <a:t>después</a:t>
            </a:r>
            <a:r>
              <a:rPr lang="en-US" altLang="en-US" sz="1400" dirty="0" smtClean="0">
                <a:solidFill>
                  <a:srgbClr val="282829"/>
                </a:solidFill>
                <a:latin typeface="Trebuchet MS" panose="020B0603020202020204" pitchFamily="34" charset="0"/>
              </a:rPr>
              <a:t> de </a:t>
            </a:r>
            <a:r>
              <a:rPr lang="en-US" altLang="en-US" sz="1400" dirty="0" err="1" smtClean="0">
                <a:solidFill>
                  <a:srgbClr val="282829"/>
                </a:solidFill>
                <a:latin typeface="Trebuchet MS" panose="020B0603020202020204" pitchFamily="34" charset="0"/>
              </a:rPr>
              <a:t>aplicar</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una</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tensión</a:t>
            </a:r>
            <a:r>
              <a:rPr lang="en-US" altLang="en-US" sz="1400" dirty="0" smtClean="0">
                <a:solidFill>
                  <a:srgbClr val="282829"/>
                </a:solidFill>
                <a:latin typeface="Trebuchet MS" panose="020B0603020202020204" pitchFamily="34" charset="0"/>
              </a:rPr>
              <a:t> de CC al </a:t>
            </a:r>
            <a:r>
              <a:rPr lang="en-US" altLang="en-US" sz="1400" dirty="0" err="1" smtClean="0">
                <a:solidFill>
                  <a:srgbClr val="282829"/>
                </a:solidFill>
                <a:latin typeface="Trebuchet MS" panose="020B0603020202020204" pitchFamily="34" charset="0"/>
              </a:rPr>
              <a:t>núcleo</a:t>
            </a:r>
            <a:r>
              <a:rPr lang="en-US" altLang="en-US" sz="1400" dirty="0" smtClean="0">
                <a:solidFill>
                  <a:srgbClr val="282829"/>
                </a:solidFill>
                <a:latin typeface="Trebuchet MS" panose="020B0603020202020204" pitchFamily="34" charset="0"/>
              </a:rPr>
              <a:t> del </a:t>
            </a:r>
            <a:r>
              <a:rPr lang="en-US" altLang="en-US" sz="1400" dirty="0" err="1" smtClean="0">
                <a:solidFill>
                  <a:srgbClr val="282829"/>
                </a:solidFill>
                <a:latin typeface="Trebuchet MS" panose="020B0603020202020204" pitchFamily="34" charset="0"/>
              </a:rPr>
              <a:t>transformador</a:t>
            </a:r>
            <a:r>
              <a:rPr lang="en-US" altLang="en-US" sz="1400" dirty="0" smtClean="0">
                <a:solidFill>
                  <a:srgbClr val="282829"/>
                </a:solidFill>
                <a:latin typeface="Trebuchet MS" panose="020B0603020202020204" pitchFamily="34" charset="0"/>
              </a:rPr>
              <a:t>,</a:t>
            </a:r>
            <a:endParaRPr lang="en-US" altLang="en-US" sz="1400" dirty="0" smtClean="0">
              <a:latin typeface="Trebuchet MS" panose="020B0603020202020204" pitchFamily="34" charset="0"/>
            </a:endParaRPr>
          </a:p>
          <a:p>
            <a:pPr marL="184150" indent="-171450" algn="just" eaLnBrk="1" hangingPunct="1">
              <a:lnSpc>
                <a:spcPts val="1400"/>
              </a:lnSpc>
              <a:spcBef>
                <a:spcPts val="425"/>
              </a:spcBef>
              <a:buFont typeface="Arial" panose="020B0604020202020204" pitchFamily="34" charset="0"/>
              <a:buChar char="•"/>
              <a:defRPr/>
            </a:pPr>
            <a:r>
              <a:rPr lang="en-US" altLang="en-US" sz="1400" dirty="0" err="1" smtClean="0">
                <a:solidFill>
                  <a:srgbClr val="282829"/>
                </a:solidFill>
                <a:latin typeface="Trebuchet MS" panose="020B0603020202020204" pitchFamily="34" charset="0"/>
              </a:rPr>
              <a:t>Debido</a:t>
            </a:r>
            <a:r>
              <a:rPr lang="en-US" altLang="en-US" sz="1400" dirty="0" smtClean="0">
                <a:solidFill>
                  <a:srgbClr val="282829"/>
                </a:solidFill>
                <a:latin typeface="Trebuchet MS" panose="020B0603020202020204" pitchFamily="34" charset="0"/>
              </a:rPr>
              <a:t> al </a:t>
            </a:r>
            <a:r>
              <a:rPr lang="en-US" altLang="en-US" sz="1400" dirty="0" err="1" smtClean="0">
                <a:solidFill>
                  <a:srgbClr val="282829"/>
                </a:solidFill>
                <a:latin typeface="Trebuchet MS" panose="020B0603020202020204" pitchFamily="34" charset="0"/>
              </a:rPr>
              <a:t>magnetismo</a:t>
            </a:r>
            <a:r>
              <a:rPr lang="en-US" altLang="en-US" sz="1400" dirty="0" smtClean="0">
                <a:solidFill>
                  <a:srgbClr val="282829"/>
                </a:solidFill>
                <a:latin typeface="Trebuchet MS" panose="020B0603020202020204" pitchFamily="34" charset="0"/>
              </a:rPr>
              <a:t> residual del </a:t>
            </a:r>
            <a:r>
              <a:rPr lang="en-US" altLang="en-US" sz="1400" dirty="0" err="1" smtClean="0">
                <a:solidFill>
                  <a:srgbClr val="282829"/>
                </a:solidFill>
                <a:latin typeface="Trebuchet MS" panose="020B0603020202020204" pitchFamily="34" charset="0"/>
              </a:rPr>
              <a:t>núcleo</a:t>
            </a:r>
            <a:r>
              <a:rPr lang="en-US" altLang="en-US" sz="1400" dirty="0" smtClean="0">
                <a:solidFill>
                  <a:srgbClr val="282829"/>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pueden</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producirse</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altas</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corrientes</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avalancha</a:t>
            </a:r>
            <a:r>
              <a:rPr lang="en-US" altLang="en-US" sz="1400" b="1" i="1" dirty="0" smtClean="0">
                <a:solidFill>
                  <a:srgbClr val="FF0000"/>
                </a:solidFill>
                <a:latin typeface="Trebuchet MS" panose="020B0603020202020204" pitchFamily="34" charset="0"/>
              </a:rPr>
              <a:t>, hasta la </a:t>
            </a:r>
            <a:r>
              <a:rPr lang="en-US" altLang="en-US" sz="1400" b="1" i="1" dirty="0" err="1" smtClean="0">
                <a:solidFill>
                  <a:srgbClr val="FF0000"/>
                </a:solidFill>
                <a:latin typeface="Trebuchet MS" panose="020B0603020202020204" pitchFamily="34" charset="0"/>
              </a:rPr>
              <a:t>máxima</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corriente</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cortocircuito</a:t>
            </a:r>
            <a:r>
              <a:rPr lang="en-US" altLang="en-US" sz="1400" dirty="0" smtClean="0">
                <a:solidFill>
                  <a:srgbClr val="282829"/>
                </a:solidFill>
                <a:latin typeface="Trebuchet MS" panose="020B0603020202020204" pitchFamily="34" charset="0"/>
              </a:rPr>
              <a:t>. </a:t>
            </a:r>
            <a:endParaRPr lang="en-US" altLang="en-US" sz="1400" dirty="0" smtClean="0">
              <a:latin typeface="Trebuchet MS" panose="020B0603020202020204" pitchFamily="34" charset="0"/>
            </a:endParaRPr>
          </a:p>
        </p:txBody>
      </p:sp>
      <p:sp>
        <p:nvSpPr>
          <p:cNvPr id="6" name="object 62"/>
          <p:cNvSpPr txBox="1"/>
          <p:nvPr/>
        </p:nvSpPr>
        <p:spPr>
          <a:xfrm>
            <a:off x="176213" y="2338388"/>
            <a:ext cx="5811837" cy="1587500"/>
          </a:xfrm>
          <a:prstGeom prst="rect">
            <a:avLst/>
          </a:prstGeom>
        </p:spPr>
        <p:txBody>
          <a:bodyPr lIns="0" tIns="98425" rIns="0" bIns="0">
            <a:spAutoFit/>
          </a:bodyPr>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400"/>
              </a:lnSpc>
              <a:spcBef>
                <a:spcPts val="775"/>
              </a:spcBef>
              <a:defRPr/>
            </a:pPr>
            <a:r>
              <a:rPr lang="en-US" altLang="en-US" sz="1400" b="1" i="1" dirty="0" smtClean="0">
                <a:solidFill>
                  <a:srgbClr val="005E9D"/>
                </a:solidFill>
                <a:latin typeface="Trebuchet MS" panose="020B0603020202020204" pitchFamily="34" charset="0"/>
              </a:rPr>
              <a:t>¿</a:t>
            </a:r>
            <a:r>
              <a:rPr lang="en-US" altLang="en-US" sz="1400" b="1" i="1" dirty="0" err="1" smtClean="0">
                <a:solidFill>
                  <a:srgbClr val="005E9D"/>
                </a:solidFill>
                <a:latin typeface="Trebuchet MS" panose="020B0603020202020204" pitchFamily="34" charset="0"/>
              </a:rPr>
              <a:t>Cómo</a:t>
            </a:r>
            <a:r>
              <a:rPr lang="en-US" altLang="en-US" sz="1400" b="1" i="1" dirty="0" smtClean="0">
                <a:solidFill>
                  <a:srgbClr val="005E9D"/>
                </a:solidFill>
                <a:latin typeface="Trebuchet MS" panose="020B0603020202020204" pitchFamily="34" charset="0"/>
              </a:rPr>
              <a:t> </a:t>
            </a:r>
            <a:r>
              <a:rPr lang="en-US" altLang="en-US" sz="1400" b="1" i="1" dirty="0" err="1" smtClean="0">
                <a:solidFill>
                  <a:srgbClr val="005E9D"/>
                </a:solidFill>
                <a:latin typeface="Trebuchet MS" panose="020B0603020202020204" pitchFamily="34" charset="0"/>
              </a:rPr>
              <a:t>funciona</a:t>
            </a:r>
            <a:r>
              <a:rPr lang="en-US" altLang="en-US" sz="1400" b="1" i="1" dirty="0" smtClean="0">
                <a:solidFill>
                  <a:srgbClr val="005E9D"/>
                </a:solidFill>
                <a:latin typeface="Trebuchet MS" panose="020B0603020202020204" pitchFamily="34" charset="0"/>
              </a:rPr>
              <a:t>?</a:t>
            </a:r>
            <a:endParaRPr lang="en-US" altLang="en-US" sz="1400" b="1" i="1" dirty="0" smtClean="0">
              <a:latin typeface="Trebuchet MS" panose="020B0603020202020204" pitchFamily="34" charset="0"/>
            </a:endParaRPr>
          </a:p>
          <a:p>
            <a:pPr marL="298450" indent="-285750" algn="just" eaLnBrk="1" hangingPunct="1">
              <a:lnSpc>
                <a:spcPts val="1400"/>
              </a:lnSpc>
              <a:spcBef>
                <a:spcPts val="388"/>
              </a:spcBef>
              <a:buFont typeface="Arial" panose="020B0604020202020204" pitchFamily="34" charset="0"/>
              <a:buChar char="•"/>
              <a:defRPr/>
            </a:pPr>
            <a:r>
              <a:rPr lang="en-US" altLang="en-US" sz="1400" b="1" i="1" dirty="0" smtClean="0">
                <a:solidFill>
                  <a:srgbClr val="FF0000"/>
                </a:solidFill>
                <a:latin typeface="Trebuchet MS" panose="020B0603020202020204" pitchFamily="34" charset="0"/>
              </a:rPr>
              <a:t>Se </a:t>
            </a:r>
            <a:r>
              <a:rPr lang="en-US" altLang="en-US" sz="1400" b="1" i="1" dirty="0" err="1" smtClean="0">
                <a:solidFill>
                  <a:srgbClr val="FF0000"/>
                </a:solidFill>
                <a:latin typeface="Trebuchet MS" panose="020B0603020202020204" pitchFamily="34" charset="0"/>
              </a:rPr>
              <a:t>satura</a:t>
            </a:r>
            <a:r>
              <a:rPr lang="en-US" altLang="en-US" sz="1400" b="1" i="1" dirty="0" smtClean="0">
                <a:solidFill>
                  <a:srgbClr val="FF0000"/>
                </a:solidFill>
                <a:latin typeface="Trebuchet MS" panose="020B0603020202020204" pitchFamily="34" charset="0"/>
              </a:rPr>
              <a:t> el </a:t>
            </a:r>
            <a:r>
              <a:rPr lang="en-US" altLang="en-US" sz="1400" b="1" i="1" dirty="0" err="1" smtClean="0">
                <a:solidFill>
                  <a:srgbClr val="FF0000"/>
                </a:solidFill>
                <a:latin typeface="Trebuchet MS" panose="020B0603020202020204" pitchFamily="34" charset="0"/>
              </a:rPr>
              <a:t>núcleo</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en</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ambas</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direcciones</a:t>
            </a:r>
            <a:r>
              <a:rPr lang="en-US" altLang="en-US" sz="1400" b="1" i="1" dirty="0" smtClean="0">
                <a:solidFill>
                  <a:srgbClr val="FF0000"/>
                </a:solidFill>
                <a:latin typeface="Trebuchet MS" panose="020B0603020202020204" pitchFamily="34" charset="0"/>
              </a:rPr>
              <a:t>, a </a:t>
            </a:r>
            <a:r>
              <a:rPr lang="en-US" altLang="en-US" sz="1400" b="1" i="1" dirty="0" err="1" smtClean="0">
                <a:solidFill>
                  <a:srgbClr val="FF0000"/>
                </a:solidFill>
                <a:latin typeface="Trebuchet MS" panose="020B0603020202020204" pitchFamily="34" charset="0"/>
              </a:rPr>
              <a:t>continuación</a:t>
            </a:r>
            <a:r>
              <a:rPr lang="en-US" altLang="en-US" sz="1400" b="1" i="1" dirty="0" smtClean="0">
                <a:solidFill>
                  <a:srgbClr val="FF0000"/>
                </a:solidFill>
                <a:latin typeface="Trebuchet MS" panose="020B0603020202020204" pitchFamily="34" charset="0"/>
              </a:rPr>
              <a:t> se </a:t>
            </a:r>
            <a:r>
              <a:rPr lang="en-US" altLang="en-US" sz="1400" b="1" i="1" dirty="0" err="1" smtClean="0">
                <a:solidFill>
                  <a:srgbClr val="FF0000"/>
                </a:solidFill>
                <a:latin typeface="Trebuchet MS" panose="020B0603020202020204" pitchFamily="34" charset="0"/>
              </a:rPr>
              <a:t>determinan</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los</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parámetros</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histéresis</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específicos</a:t>
            </a:r>
            <a:r>
              <a:rPr lang="en-US" altLang="en-US" sz="1400" b="1" i="1" dirty="0" smtClean="0">
                <a:solidFill>
                  <a:srgbClr val="FF0000"/>
                </a:solidFill>
                <a:latin typeface="Trebuchet MS" panose="020B0603020202020204" pitchFamily="34" charset="0"/>
              </a:rPr>
              <a:t> y se </a:t>
            </a:r>
            <a:r>
              <a:rPr lang="en-US" altLang="en-US" sz="1400" b="1" i="1" dirty="0" err="1" smtClean="0">
                <a:solidFill>
                  <a:srgbClr val="FF0000"/>
                </a:solidFill>
                <a:latin typeface="Trebuchet MS" panose="020B0603020202020204" pitchFamily="34" charset="0"/>
              </a:rPr>
              <a:t>calcula</a:t>
            </a:r>
            <a:r>
              <a:rPr lang="en-US" altLang="en-US" sz="1400" b="1" i="1" dirty="0" smtClean="0">
                <a:solidFill>
                  <a:srgbClr val="FF0000"/>
                </a:solidFill>
                <a:latin typeface="Trebuchet MS" panose="020B0603020202020204" pitchFamily="34" charset="0"/>
              </a:rPr>
              <a:t> el </a:t>
            </a:r>
            <a:r>
              <a:rPr lang="en-US" altLang="en-US" sz="1400" b="1" i="1" dirty="0" err="1" smtClean="0">
                <a:solidFill>
                  <a:srgbClr val="FF0000"/>
                </a:solidFill>
                <a:latin typeface="Trebuchet MS" panose="020B0603020202020204" pitchFamily="34" charset="0"/>
              </a:rPr>
              <a:t>flujo</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inicial</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Basándose</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en</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estos</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parámetros</a:t>
            </a:r>
            <a:r>
              <a:rPr lang="en-US" altLang="en-US" sz="1400" dirty="0" smtClean="0">
                <a:solidFill>
                  <a:srgbClr val="282829"/>
                </a:solidFill>
                <a:latin typeface="Trebuchet MS" panose="020B0603020202020204" pitchFamily="34" charset="0"/>
              </a:rPr>
              <a:t>, se </a:t>
            </a:r>
            <a:r>
              <a:rPr lang="en-US" altLang="en-US" sz="1400" dirty="0" err="1" smtClean="0">
                <a:solidFill>
                  <a:srgbClr val="282829"/>
                </a:solidFill>
                <a:latin typeface="Trebuchet MS" panose="020B0603020202020204" pitchFamily="34" charset="0"/>
              </a:rPr>
              <a:t>utiliza</a:t>
            </a:r>
            <a:r>
              <a:rPr lang="en-US" altLang="en-US" sz="1400" dirty="0" smtClean="0">
                <a:solidFill>
                  <a:srgbClr val="282829"/>
                </a:solidFill>
                <a:latin typeface="Trebuchet MS" panose="020B0603020202020204" pitchFamily="34" charset="0"/>
              </a:rPr>
              <a:t> un </a:t>
            </a:r>
            <a:r>
              <a:rPr lang="en-US" altLang="en-US" sz="1400" dirty="0" err="1" smtClean="0">
                <a:solidFill>
                  <a:srgbClr val="282829"/>
                </a:solidFill>
                <a:latin typeface="Trebuchet MS" panose="020B0603020202020204" pitchFamily="34" charset="0"/>
              </a:rPr>
              <a:t>algoritmo</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iterativo</a:t>
            </a:r>
            <a:r>
              <a:rPr lang="en-US" altLang="en-US" sz="1400" dirty="0" smtClean="0">
                <a:solidFill>
                  <a:srgbClr val="282829"/>
                </a:solidFill>
                <a:latin typeface="Trebuchet MS" panose="020B0603020202020204" pitchFamily="34" charset="0"/>
              </a:rPr>
              <a:t> para </a:t>
            </a:r>
            <a:r>
              <a:rPr lang="en-US" altLang="en-US" sz="1400" dirty="0" err="1" smtClean="0">
                <a:solidFill>
                  <a:srgbClr val="282829"/>
                </a:solidFill>
                <a:latin typeface="Trebuchet MS" panose="020B0603020202020204" pitchFamily="34" charset="0"/>
              </a:rPr>
              <a:t>reducir</a:t>
            </a:r>
            <a:r>
              <a:rPr lang="en-US" altLang="en-US" sz="1400" dirty="0" smtClean="0">
                <a:solidFill>
                  <a:srgbClr val="282829"/>
                </a:solidFill>
                <a:latin typeface="Trebuchet MS" panose="020B0603020202020204" pitchFamily="34" charset="0"/>
              </a:rPr>
              <a:t> el </a:t>
            </a:r>
            <a:r>
              <a:rPr lang="en-US" altLang="en-US" sz="1400" dirty="0" err="1" smtClean="0">
                <a:solidFill>
                  <a:srgbClr val="282829"/>
                </a:solidFill>
                <a:latin typeface="Trebuchet MS" panose="020B0603020202020204" pitchFamily="34" charset="0"/>
              </a:rPr>
              <a:t>flujo</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aplicado</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adaptando</a:t>
            </a:r>
            <a:r>
              <a:rPr lang="en-US" altLang="en-US" sz="1400" dirty="0" smtClean="0">
                <a:solidFill>
                  <a:srgbClr val="282829"/>
                </a:solidFill>
                <a:latin typeface="Trebuchet MS" panose="020B0603020202020204" pitchFamily="34" charset="0"/>
              </a:rPr>
              <a:t> la </a:t>
            </a:r>
            <a:r>
              <a:rPr lang="en-US" altLang="en-US" sz="1400" dirty="0" err="1" smtClean="0">
                <a:solidFill>
                  <a:srgbClr val="282829"/>
                </a:solidFill>
                <a:latin typeface="Trebuchet MS" panose="020B0603020202020204" pitchFamily="34" charset="0"/>
              </a:rPr>
              <a:t>tensión</a:t>
            </a:r>
            <a:r>
              <a:rPr lang="en-US" altLang="en-US" sz="1400" dirty="0" smtClean="0">
                <a:solidFill>
                  <a:srgbClr val="282829"/>
                </a:solidFill>
                <a:latin typeface="Trebuchet MS" panose="020B0603020202020204" pitchFamily="34" charset="0"/>
              </a:rPr>
              <a:t> y la </a:t>
            </a:r>
            <a:r>
              <a:rPr lang="en-US" altLang="en-US" sz="1400" dirty="0" err="1" smtClean="0">
                <a:solidFill>
                  <a:srgbClr val="282829"/>
                </a:solidFill>
                <a:latin typeface="Trebuchet MS" panose="020B0603020202020204" pitchFamily="34" charset="0"/>
              </a:rPr>
              <a:t>frecuencia</a:t>
            </a:r>
            <a:r>
              <a:rPr lang="en-US" altLang="en-US" sz="1400" dirty="0" smtClean="0">
                <a:solidFill>
                  <a:srgbClr val="282829"/>
                </a:solidFill>
                <a:latin typeface="Trebuchet MS" panose="020B0603020202020204" pitchFamily="34" charset="0"/>
              </a:rPr>
              <a:t>. Mediante el </a:t>
            </a:r>
            <a:r>
              <a:rPr lang="en-US" altLang="en-US" sz="1400" dirty="0" err="1" smtClean="0">
                <a:solidFill>
                  <a:srgbClr val="282829"/>
                </a:solidFill>
                <a:latin typeface="Trebuchet MS" panose="020B0603020202020204" pitchFamily="34" charset="0"/>
              </a:rPr>
              <a:t>uso</a:t>
            </a:r>
            <a:r>
              <a:rPr lang="en-US" altLang="en-US" sz="1400" dirty="0" smtClean="0">
                <a:solidFill>
                  <a:srgbClr val="282829"/>
                </a:solidFill>
                <a:latin typeface="Trebuchet MS" panose="020B0603020202020204" pitchFamily="34" charset="0"/>
              </a:rPr>
              <a:t> de </a:t>
            </a:r>
            <a:r>
              <a:rPr lang="en-US" altLang="en-US" sz="1400" dirty="0" err="1" smtClean="0">
                <a:solidFill>
                  <a:srgbClr val="282829"/>
                </a:solidFill>
                <a:latin typeface="Trebuchet MS" panose="020B0603020202020204" pitchFamily="34" charset="0"/>
              </a:rPr>
              <a:t>múltiples</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iteraciones</a:t>
            </a:r>
            <a:r>
              <a:rPr lang="en-US" altLang="en-US" sz="1400" dirty="0" smtClean="0">
                <a:solidFill>
                  <a:srgbClr val="282829"/>
                </a:solidFill>
                <a:latin typeface="Trebuchet MS" panose="020B0603020202020204" pitchFamily="34" charset="0"/>
              </a:rPr>
              <a:t>, el </a:t>
            </a:r>
            <a:r>
              <a:rPr lang="en-US" altLang="en-US" sz="1400" dirty="0" err="1" smtClean="0">
                <a:solidFill>
                  <a:srgbClr val="282829"/>
                </a:solidFill>
                <a:latin typeface="Trebuchet MS" panose="020B0603020202020204" pitchFamily="34" charset="0"/>
              </a:rPr>
              <a:t>núcleo</a:t>
            </a:r>
            <a:r>
              <a:rPr lang="en-US" altLang="en-US" sz="1400" dirty="0" smtClean="0">
                <a:solidFill>
                  <a:srgbClr val="282829"/>
                </a:solidFill>
                <a:latin typeface="Trebuchet MS" panose="020B0603020202020204" pitchFamily="34" charset="0"/>
              </a:rPr>
              <a:t> se </a:t>
            </a:r>
            <a:r>
              <a:rPr lang="en-US" altLang="en-US" sz="1400" dirty="0" err="1" smtClean="0">
                <a:solidFill>
                  <a:srgbClr val="282829"/>
                </a:solidFill>
                <a:latin typeface="Trebuchet MS" panose="020B0603020202020204" pitchFamily="34" charset="0"/>
              </a:rPr>
              <a:t>desmagnetiza</a:t>
            </a:r>
            <a:r>
              <a:rPr lang="en-US" altLang="en-US" sz="1400" dirty="0" smtClean="0">
                <a:solidFill>
                  <a:srgbClr val="282829"/>
                </a:solidFill>
                <a:latin typeface="Trebuchet MS" panose="020B0603020202020204" pitchFamily="34" charset="0"/>
              </a:rPr>
              <a:t> hasta </a:t>
            </a:r>
            <a:r>
              <a:rPr lang="en-US" altLang="en-US" sz="1400" dirty="0" err="1" smtClean="0">
                <a:solidFill>
                  <a:srgbClr val="282829"/>
                </a:solidFill>
                <a:latin typeface="Trebuchet MS" panose="020B0603020202020204" pitchFamily="34" charset="0"/>
              </a:rPr>
              <a:t>por</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debajo</a:t>
            </a:r>
            <a:r>
              <a:rPr lang="en-US" altLang="en-US" sz="1400" dirty="0" smtClean="0">
                <a:solidFill>
                  <a:srgbClr val="282829"/>
                </a:solidFill>
                <a:latin typeface="Trebuchet MS" panose="020B0603020202020204" pitchFamily="34" charset="0"/>
              </a:rPr>
              <a:t> de un 1 % de </a:t>
            </a:r>
            <a:r>
              <a:rPr lang="en-US" altLang="en-US" sz="1400" dirty="0" err="1" smtClean="0">
                <a:solidFill>
                  <a:srgbClr val="282829"/>
                </a:solidFill>
                <a:latin typeface="Trebuchet MS" panose="020B0603020202020204" pitchFamily="34" charset="0"/>
              </a:rPr>
              <a:t>su</a:t>
            </a:r>
            <a:r>
              <a:rPr lang="en-US" altLang="en-US" sz="1400" dirty="0" smtClean="0">
                <a:solidFill>
                  <a:srgbClr val="282829"/>
                </a:solidFill>
                <a:latin typeface="Trebuchet MS" panose="020B0603020202020204" pitchFamily="34" charset="0"/>
              </a:rPr>
              <a:t> valor </a:t>
            </a:r>
            <a:r>
              <a:rPr lang="en-US" altLang="en-US" sz="1400" dirty="0" err="1" smtClean="0">
                <a:solidFill>
                  <a:srgbClr val="282829"/>
                </a:solidFill>
                <a:latin typeface="Trebuchet MS" panose="020B0603020202020204" pitchFamily="34" charset="0"/>
              </a:rPr>
              <a:t>máximo</a:t>
            </a:r>
            <a:endParaRPr lang="en-US" altLang="en-US" sz="1400" dirty="0" smtClean="0">
              <a:latin typeface="Trebuchet MS" panose="020B0603020202020204" pitchFamily="34" charset="0"/>
            </a:endParaRPr>
          </a:p>
        </p:txBody>
      </p:sp>
      <p:sp>
        <p:nvSpPr>
          <p:cNvPr id="328711" name="object 30"/>
          <p:cNvSpPr txBox="1">
            <a:spLocks noChangeArrowheads="1"/>
          </p:cNvSpPr>
          <p:nvPr/>
        </p:nvSpPr>
        <p:spPr bwMode="auto">
          <a:xfrm>
            <a:off x="6178550" y="0"/>
            <a:ext cx="3487738" cy="2689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98425" rIns="0" bIns="0">
            <a:spAutoFit/>
          </a:bodyPr>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675"/>
              </a:lnSpc>
              <a:spcBef>
                <a:spcPts val="775"/>
              </a:spcBef>
            </a:pPr>
            <a:r>
              <a:rPr lang="en-US" altLang="en-US" sz="1400" b="1" i="1" dirty="0" err="1" smtClean="0">
                <a:solidFill>
                  <a:srgbClr val="005E9D"/>
                </a:solidFill>
                <a:latin typeface="Trebuchet MS" panose="020B0603020202020204" pitchFamily="34" charset="0"/>
              </a:rPr>
              <a:t>Adicionalmente</a:t>
            </a:r>
            <a:r>
              <a:rPr lang="en-US" altLang="en-US" sz="1400" b="1" i="1" dirty="0" smtClean="0">
                <a:solidFill>
                  <a:srgbClr val="005E9D"/>
                </a:solidFill>
                <a:latin typeface="Trebuchet MS" panose="020B0603020202020204" pitchFamily="34" charset="0"/>
              </a:rPr>
              <a:t>...</a:t>
            </a:r>
            <a:endParaRPr lang="en-US" altLang="en-US" sz="1400" b="1" i="1" dirty="0">
              <a:latin typeface="Trebuchet MS" panose="020B0603020202020204" pitchFamily="34" charset="0"/>
            </a:endParaRPr>
          </a:p>
          <a:p>
            <a:pPr algn="just" eaLnBrk="1" hangingPunct="1">
              <a:lnSpc>
                <a:spcPts val="1675"/>
              </a:lnSpc>
              <a:spcBef>
                <a:spcPts val="388"/>
              </a:spcBef>
            </a:pPr>
            <a:endParaRPr lang="en-US" altLang="en-US" sz="1400" dirty="0">
              <a:solidFill>
                <a:srgbClr val="282829"/>
              </a:solidFill>
              <a:latin typeface="Trebuchet MS" panose="020B0603020202020204" pitchFamily="34" charset="0"/>
            </a:endParaRPr>
          </a:p>
          <a:p>
            <a:pPr algn="just" eaLnBrk="1" hangingPunct="1">
              <a:lnSpc>
                <a:spcPts val="1675"/>
              </a:lnSpc>
              <a:spcBef>
                <a:spcPts val="388"/>
              </a:spcBef>
            </a:pPr>
            <a:r>
              <a:rPr lang="en-US" altLang="en-US" sz="1400" b="1" i="1" dirty="0" err="1">
                <a:solidFill>
                  <a:srgbClr val="FF0000"/>
                </a:solidFill>
                <a:latin typeface="Trebuchet MS" panose="020B0603020202020204" pitchFamily="34" charset="0"/>
              </a:rPr>
              <a:t>Minimiza</a:t>
            </a:r>
            <a:r>
              <a:rPr lang="en-US" altLang="en-US" sz="1400" b="1" i="1" dirty="0">
                <a:solidFill>
                  <a:srgbClr val="FF0000"/>
                </a:solidFill>
                <a:latin typeface="Trebuchet MS" panose="020B0603020202020204" pitchFamily="34" charset="0"/>
              </a:rPr>
              <a:t> el </a:t>
            </a:r>
            <a:r>
              <a:rPr lang="en-US" altLang="en-US" sz="1400" b="1" i="1" dirty="0" err="1">
                <a:solidFill>
                  <a:srgbClr val="FF0000"/>
                </a:solidFill>
                <a:latin typeface="Trebuchet MS" panose="020B0603020202020204" pitchFamily="34" charset="0"/>
              </a:rPr>
              <a:t>riesgo</a:t>
            </a:r>
            <a:r>
              <a:rPr lang="en-US" altLang="en-US" sz="1400" b="1" i="1" dirty="0">
                <a:solidFill>
                  <a:srgbClr val="FF0000"/>
                </a:solidFill>
                <a:latin typeface="Trebuchet MS" panose="020B0603020202020204" pitchFamily="34" charset="0"/>
              </a:rPr>
              <a:t> </a:t>
            </a:r>
            <a:r>
              <a:rPr lang="en-US" altLang="en-US" sz="1400" b="1" i="1" dirty="0" err="1">
                <a:solidFill>
                  <a:srgbClr val="FF0000"/>
                </a:solidFill>
                <a:latin typeface="Trebuchet MS" panose="020B0603020202020204" pitchFamily="34" charset="0"/>
              </a:rPr>
              <a:t>para</a:t>
            </a:r>
            <a:r>
              <a:rPr lang="en-US" altLang="en-US" sz="1400" b="1" i="1" dirty="0">
                <a:solidFill>
                  <a:srgbClr val="FF0000"/>
                </a:solidFill>
                <a:latin typeface="Trebuchet MS" panose="020B0603020202020204" pitchFamily="34" charset="0"/>
              </a:rPr>
              <a:t> el personal y el </a:t>
            </a:r>
            <a:r>
              <a:rPr lang="en-US" altLang="en-US" sz="1400" b="1" i="1" dirty="0" err="1">
                <a:solidFill>
                  <a:srgbClr val="FF0000"/>
                </a:solidFill>
                <a:latin typeface="Trebuchet MS" panose="020B0603020202020204" pitchFamily="34" charset="0"/>
              </a:rPr>
              <a:t>equipo</a:t>
            </a:r>
            <a:r>
              <a:rPr lang="en-US" altLang="en-US" sz="1400" b="1" i="1" dirty="0">
                <a:solidFill>
                  <a:srgbClr val="FF0000"/>
                </a:solidFill>
                <a:latin typeface="Trebuchet MS" panose="020B0603020202020204" pitchFamily="34" charset="0"/>
              </a:rPr>
              <a:t> </a:t>
            </a:r>
            <a:r>
              <a:rPr lang="en-US" altLang="en-US" sz="1400" b="1" i="1" dirty="0" err="1">
                <a:solidFill>
                  <a:srgbClr val="FF0000"/>
                </a:solidFill>
                <a:latin typeface="Trebuchet MS" panose="020B0603020202020204" pitchFamily="34" charset="0"/>
              </a:rPr>
              <a:t>cuando</a:t>
            </a:r>
            <a:r>
              <a:rPr lang="en-US" altLang="en-US" sz="1400" b="1" i="1" dirty="0">
                <a:solidFill>
                  <a:srgbClr val="FF0000"/>
                </a:solidFill>
                <a:latin typeface="Trebuchet MS" panose="020B0603020202020204" pitchFamily="34" charset="0"/>
              </a:rPr>
              <a:t> se pone de </a:t>
            </a:r>
            <a:r>
              <a:rPr lang="en-US" altLang="en-US" sz="1400" b="1" i="1" dirty="0" err="1">
                <a:solidFill>
                  <a:srgbClr val="FF0000"/>
                </a:solidFill>
                <a:latin typeface="Trebuchet MS" panose="020B0603020202020204" pitchFamily="34" charset="0"/>
              </a:rPr>
              <a:t>nuevo</a:t>
            </a:r>
            <a:r>
              <a:rPr lang="en-US" altLang="en-US" sz="1400" b="1" i="1" dirty="0">
                <a:solidFill>
                  <a:srgbClr val="FF0000"/>
                </a:solidFill>
                <a:latin typeface="Trebuchet MS" panose="020B0603020202020204" pitchFamily="34" charset="0"/>
              </a:rPr>
              <a:t> en </a:t>
            </a:r>
            <a:r>
              <a:rPr lang="en-US" altLang="en-US" sz="1400" b="1" i="1" dirty="0" err="1">
                <a:solidFill>
                  <a:srgbClr val="FF0000"/>
                </a:solidFill>
                <a:latin typeface="Trebuchet MS" panose="020B0603020202020204" pitchFamily="34" charset="0"/>
              </a:rPr>
              <a:t>servicio</a:t>
            </a:r>
            <a:r>
              <a:rPr lang="en-US" altLang="en-US" sz="1400" b="1" i="1" dirty="0">
                <a:solidFill>
                  <a:srgbClr val="FF0000"/>
                </a:solidFill>
                <a:latin typeface="Trebuchet MS" panose="020B0603020202020204" pitchFamily="34" charset="0"/>
              </a:rPr>
              <a:t> el </a:t>
            </a:r>
            <a:r>
              <a:rPr lang="en-US" altLang="en-US" sz="1400" b="1" i="1" dirty="0" err="1">
                <a:solidFill>
                  <a:srgbClr val="FF0000"/>
                </a:solidFill>
                <a:latin typeface="Trebuchet MS" panose="020B0603020202020204" pitchFamily="34" charset="0"/>
              </a:rPr>
              <a:t>transformador</a:t>
            </a:r>
            <a:r>
              <a:rPr lang="en-US" altLang="en-US" sz="1400" dirty="0">
                <a:solidFill>
                  <a:srgbClr val="282829"/>
                </a:solidFill>
                <a:latin typeface="Trebuchet MS" panose="020B0603020202020204" pitchFamily="34" charset="0"/>
              </a:rPr>
              <a:t>.</a:t>
            </a:r>
            <a:endParaRPr lang="en-US" altLang="en-US" sz="1400" dirty="0">
              <a:latin typeface="Trebuchet MS" panose="020B0603020202020204" pitchFamily="34" charset="0"/>
            </a:endParaRPr>
          </a:p>
          <a:p>
            <a:pPr algn="just" eaLnBrk="1" hangingPunct="1">
              <a:lnSpc>
                <a:spcPts val="1675"/>
              </a:lnSpc>
              <a:spcBef>
                <a:spcPts val="425"/>
              </a:spcBef>
            </a:pPr>
            <a:endParaRPr lang="en-US" altLang="en-US" sz="1400" dirty="0">
              <a:solidFill>
                <a:srgbClr val="282829"/>
              </a:solidFill>
              <a:latin typeface="Trebuchet MS" panose="020B0603020202020204" pitchFamily="34" charset="0"/>
            </a:endParaRPr>
          </a:p>
          <a:p>
            <a:pPr algn="just" eaLnBrk="1" hangingPunct="1">
              <a:lnSpc>
                <a:spcPts val="1675"/>
              </a:lnSpc>
              <a:spcBef>
                <a:spcPts val="425"/>
              </a:spcBef>
            </a:pPr>
            <a:r>
              <a:rPr lang="en-US" altLang="en-US" sz="1400" dirty="0">
                <a:solidFill>
                  <a:srgbClr val="282829"/>
                </a:solidFill>
                <a:latin typeface="Trebuchet MS" panose="020B0603020202020204" pitchFamily="34" charset="0"/>
              </a:rPr>
              <a:t>Un </a:t>
            </a:r>
            <a:r>
              <a:rPr lang="en-US" altLang="en-US" sz="1400" dirty="0" err="1">
                <a:solidFill>
                  <a:srgbClr val="282829"/>
                </a:solidFill>
                <a:latin typeface="Trebuchet MS" panose="020B0603020202020204" pitchFamily="34" charset="0"/>
              </a:rPr>
              <a:t>aspecto</a:t>
            </a:r>
            <a:r>
              <a:rPr lang="en-US" altLang="en-US" sz="1400" dirty="0">
                <a:solidFill>
                  <a:srgbClr val="282829"/>
                </a:solidFill>
                <a:latin typeface="Trebuchet MS" panose="020B0603020202020204" pitchFamily="34" charset="0"/>
              </a:rPr>
              <a:t> </a:t>
            </a:r>
            <a:r>
              <a:rPr lang="en-US" altLang="en-US" sz="1400" dirty="0" err="1">
                <a:solidFill>
                  <a:srgbClr val="282829"/>
                </a:solidFill>
                <a:latin typeface="Trebuchet MS" panose="020B0603020202020204" pitchFamily="34" charset="0"/>
              </a:rPr>
              <a:t>importante</a:t>
            </a:r>
            <a:r>
              <a:rPr lang="en-US" altLang="en-US" sz="1400" dirty="0">
                <a:solidFill>
                  <a:srgbClr val="282829"/>
                </a:solidFill>
                <a:latin typeface="Trebuchet MS" panose="020B0603020202020204" pitchFamily="34" charset="0"/>
              </a:rPr>
              <a:t> de </a:t>
            </a:r>
            <a:r>
              <a:rPr lang="en-US" altLang="en-US" sz="1400" dirty="0" err="1">
                <a:solidFill>
                  <a:srgbClr val="282829"/>
                </a:solidFill>
                <a:latin typeface="Trebuchet MS" panose="020B0603020202020204" pitchFamily="34" charset="0"/>
              </a:rPr>
              <a:t>una</a:t>
            </a:r>
            <a:r>
              <a:rPr lang="en-US" altLang="en-US" sz="1400" dirty="0">
                <a:solidFill>
                  <a:srgbClr val="282829"/>
                </a:solidFill>
                <a:latin typeface="Trebuchet MS" panose="020B0603020202020204" pitchFamily="34" charset="0"/>
              </a:rPr>
              <a:t> </a:t>
            </a:r>
            <a:r>
              <a:rPr lang="en-US" altLang="en-US" sz="1400" dirty="0" err="1">
                <a:solidFill>
                  <a:srgbClr val="282829"/>
                </a:solidFill>
                <a:latin typeface="Trebuchet MS" panose="020B0603020202020204" pitchFamily="34" charset="0"/>
              </a:rPr>
              <a:t>desmagnetización</a:t>
            </a:r>
            <a:r>
              <a:rPr lang="en-US" altLang="en-US" sz="1400" dirty="0">
                <a:solidFill>
                  <a:srgbClr val="282829"/>
                </a:solidFill>
                <a:latin typeface="Trebuchet MS" panose="020B0603020202020204" pitchFamily="34" charset="0"/>
              </a:rPr>
              <a:t> </a:t>
            </a:r>
            <a:r>
              <a:rPr lang="en-US" altLang="en-US" sz="1400" dirty="0" err="1">
                <a:solidFill>
                  <a:srgbClr val="282829"/>
                </a:solidFill>
                <a:latin typeface="Trebuchet MS" panose="020B0603020202020204" pitchFamily="34" charset="0"/>
              </a:rPr>
              <a:t>correcta</a:t>
            </a:r>
            <a:r>
              <a:rPr lang="en-US" altLang="en-US" sz="1400" dirty="0">
                <a:solidFill>
                  <a:srgbClr val="282829"/>
                </a:solidFill>
                <a:latin typeface="Trebuchet MS" panose="020B0603020202020204" pitchFamily="34" charset="0"/>
              </a:rPr>
              <a:t> es </a:t>
            </a:r>
            <a:r>
              <a:rPr lang="en-US" altLang="en-US" sz="1400" dirty="0" err="1">
                <a:solidFill>
                  <a:srgbClr val="282829"/>
                </a:solidFill>
                <a:latin typeface="Trebuchet MS" panose="020B0603020202020204" pitchFamily="34" charset="0"/>
              </a:rPr>
              <a:t>supervisar</a:t>
            </a:r>
            <a:r>
              <a:rPr lang="en-US" altLang="en-US" sz="1400" dirty="0">
                <a:solidFill>
                  <a:srgbClr val="282829"/>
                </a:solidFill>
                <a:latin typeface="Trebuchet MS" panose="020B0603020202020204" pitchFamily="34" charset="0"/>
              </a:rPr>
              <a:t> </a:t>
            </a:r>
            <a:r>
              <a:rPr lang="en-US" altLang="en-US" sz="1400" dirty="0" err="1">
                <a:solidFill>
                  <a:srgbClr val="282829"/>
                </a:solidFill>
                <a:latin typeface="Trebuchet MS" panose="020B0603020202020204" pitchFamily="34" charset="0"/>
              </a:rPr>
              <a:t>constantemente</a:t>
            </a:r>
            <a:r>
              <a:rPr lang="en-US" altLang="en-US" sz="1400" dirty="0">
                <a:solidFill>
                  <a:srgbClr val="282829"/>
                </a:solidFill>
                <a:latin typeface="Trebuchet MS" panose="020B0603020202020204" pitchFamily="34" charset="0"/>
              </a:rPr>
              <a:t> el </a:t>
            </a:r>
            <a:r>
              <a:rPr lang="en-US" altLang="en-US" sz="1400" dirty="0" err="1">
                <a:solidFill>
                  <a:srgbClr val="282829"/>
                </a:solidFill>
                <a:latin typeface="Trebuchet MS" panose="020B0603020202020204" pitchFamily="34" charset="0"/>
              </a:rPr>
              <a:t>flujo</a:t>
            </a:r>
            <a:r>
              <a:rPr lang="en-US" altLang="en-US" sz="1400" dirty="0">
                <a:solidFill>
                  <a:srgbClr val="282829"/>
                </a:solidFill>
                <a:latin typeface="Trebuchet MS" panose="020B0603020202020204" pitchFamily="34" charset="0"/>
              </a:rPr>
              <a:t> </a:t>
            </a:r>
            <a:r>
              <a:rPr lang="en-US" altLang="en-US" sz="1400" dirty="0" err="1">
                <a:solidFill>
                  <a:srgbClr val="282829"/>
                </a:solidFill>
                <a:latin typeface="Trebuchet MS" panose="020B0603020202020204" pitchFamily="34" charset="0"/>
              </a:rPr>
              <a:t>magnético</a:t>
            </a:r>
            <a:r>
              <a:rPr lang="en-US" altLang="en-US" sz="1400" dirty="0">
                <a:solidFill>
                  <a:srgbClr val="282829"/>
                </a:solidFill>
                <a:latin typeface="Trebuchet MS" panose="020B0603020202020204" pitchFamily="34" charset="0"/>
              </a:rPr>
              <a:t> (ф) en el </a:t>
            </a:r>
            <a:r>
              <a:rPr lang="en-US" altLang="en-US" sz="1400" dirty="0" err="1">
                <a:solidFill>
                  <a:srgbClr val="282829"/>
                </a:solidFill>
                <a:latin typeface="Trebuchet MS" panose="020B0603020202020204" pitchFamily="34" charset="0"/>
              </a:rPr>
              <a:t>núcleo</a:t>
            </a:r>
            <a:r>
              <a:rPr lang="en-US" altLang="en-US" sz="1400" dirty="0">
                <a:solidFill>
                  <a:srgbClr val="282829"/>
                </a:solidFill>
                <a:latin typeface="Trebuchet MS" panose="020B0603020202020204" pitchFamily="34" charset="0"/>
              </a:rPr>
              <a:t> </a:t>
            </a:r>
            <a:r>
              <a:rPr lang="en-US" altLang="en-US" sz="1400" dirty="0" err="1">
                <a:solidFill>
                  <a:srgbClr val="282829"/>
                </a:solidFill>
                <a:latin typeface="Trebuchet MS" panose="020B0603020202020204" pitchFamily="34" charset="0"/>
              </a:rPr>
              <a:t>durante</a:t>
            </a:r>
            <a:r>
              <a:rPr lang="en-US" altLang="en-US" sz="1400" dirty="0">
                <a:solidFill>
                  <a:srgbClr val="282829"/>
                </a:solidFill>
                <a:latin typeface="Trebuchet MS" panose="020B0603020202020204" pitchFamily="34" charset="0"/>
              </a:rPr>
              <a:t> el </a:t>
            </a:r>
            <a:r>
              <a:rPr lang="en-US" altLang="en-US" sz="1400" dirty="0" err="1">
                <a:solidFill>
                  <a:srgbClr val="282829"/>
                </a:solidFill>
                <a:latin typeface="Trebuchet MS" panose="020B0603020202020204" pitchFamily="34" charset="0"/>
              </a:rPr>
              <a:t>proceso</a:t>
            </a:r>
            <a:r>
              <a:rPr lang="en-US" altLang="en-US" sz="1400" dirty="0">
                <a:solidFill>
                  <a:srgbClr val="282829"/>
                </a:solidFill>
                <a:latin typeface="Trebuchet MS" panose="020B0603020202020204" pitchFamily="34" charset="0"/>
              </a:rPr>
              <a:t> de </a:t>
            </a:r>
            <a:r>
              <a:rPr lang="en-US" altLang="en-US" sz="1400" dirty="0" err="1">
                <a:solidFill>
                  <a:srgbClr val="282829"/>
                </a:solidFill>
                <a:latin typeface="Trebuchet MS" panose="020B0603020202020204" pitchFamily="34" charset="0"/>
              </a:rPr>
              <a:t>desmagnetización</a:t>
            </a:r>
            <a:r>
              <a:rPr lang="en-US" altLang="en-US" sz="1400" dirty="0">
                <a:solidFill>
                  <a:srgbClr val="282829"/>
                </a:solidFill>
                <a:latin typeface="Trebuchet MS" panose="020B0603020202020204" pitchFamily="34" charset="0"/>
              </a:rPr>
              <a:t>.</a:t>
            </a:r>
            <a:endParaRPr lang="en-US" altLang="en-US" sz="1400" dirty="0">
              <a:latin typeface="Trebuchet MS" panose="020B0603020202020204" pitchFamily="34" charset="0"/>
            </a:endParaRPr>
          </a:p>
        </p:txBody>
      </p:sp>
      <p:sp>
        <p:nvSpPr>
          <p:cNvPr id="8" name="object 60"/>
          <p:cNvSpPr txBox="1"/>
          <p:nvPr/>
        </p:nvSpPr>
        <p:spPr>
          <a:xfrm>
            <a:off x="334963" y="80963"/>
            <a:ext cx="3097212" cy="382587"/>
          </a:xfrm>
          <a:prstGeom prst="rect">
            <a:avLst/>
          </a:prstGeom>
        </p:spPr>
        <p:txBody>
          <a:bodyPr lIns="0" tIns="12700" rIns="0" bIns="0">
            <a:spAutoFit/>
          </a:bodyPr>
          <a:lstStyle/>
          <a:p>
            <a:pPr marL="12700" eaLnBrk="1" hangingPunct="1">
              <a:spcBef>
                <a:spcPts val="100"/>
              </a:spcBef>
              <a:defRPr/>
            </a:pPr>
            <a:r>
              <a:rPr sz="2400" b="1" spc="-10" dirty="0">
                <a:solidFill>
                  <a:srgbClr val="282829"/>
                </a:solidFill>
                <a:latin typeface="Trebuchet MS"/>
                <a:cs typeface="Trebuchet MS"/>
              </a:rPr>
              <a:t>Desmagnetización</a:t>
            </a:r>
            <a:endParaRPr sz="2400" b="1" dirty="0">
              <a:latin typeface="Trebuchet MS"/>
              <a:cs typeface="Trebuchet MS"/>
            </a:endParaRPr>
          </a:p>
        </p:txBody>
      </p:sp>
      <p:sp>
        <p:nvSpPr>
          <p:cNvPr id="9" name="Rectángulo 8"/>
          <p:cNvSpPr/>
          <p:nvPr/>
        </p:nvSpPr>
        <p:spPr>
          <a:xfrm>
            <a:off x="0" y="0"/>
            <a:ext cx="12192000" cy="68580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32871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l="1205" t="9460" r="72279" b="68626"/>
          <a:stretch>
            <a:fillRect/>
          </a:stretch>
        </p:blipFill>
        <p:spPr bwMode="auto">
          <a:xfrm>
            <a:off x="180975" y="620713"/>
            <a:ext cx="1882775" cy="1800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28715" name="Picture 3"/>
          <p:cNvPicPr>
            <a:picLocks noChangeAspect="1" noChangeArrowheads="1"/>
          </p:cNvPicPr>
          <p:nvPr/>
        </p:nvPicPr>
        <p:blipFill>
          <a:blip r:embed="rId4">
            <a:extLst>
              <a:ext uri="{28A0092B-C50C-407E-A947-70E740481C1C}">
                <a14:useLocalDpi xmlns:a14="http://schemas.microsoft.com/office/drawing/2010/main" xmlns="" val="0"/>
              </a:ext>
            </a:extLst>
          </a:blip>
          <a:srcRect l="61266" t="8365" b="68626"/>
          <a:stretch>
            <a:fillRect/>
          </a:stretch>
        </p:blipFill>
        <p:spPr bwMode="auto">
          <a:xfrm>
            <a:off x="9802813" y="244475"/>
            <a:ext cx="2232025" cy="2441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0432907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075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l="6065" t="59021" r="5984"/>
          <a:stretch>
            <a:fillRect/>
          </a:stretch>
        </p:blipFill>
        <p:spPr bwMode="auto">
          <a:xfrm>
            <a:off x="206375" y="3057525"/>
            <a:ext cx="5483225" cy="3657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0755" name="Picture 3"/>
          <p:cNvPicPr>
            <a:picLocks noChangeAspect="1" noChangeArrowheads="1"/>
          </p:cNvPicPr>
          <p:nvPr/>
        </p:nvPicPr>
        <p:blipFill>
          <a:blip r:embed="rId4">
            <a:extLst>
              <a:ext uri="{28A0092B-C50C-407E-A947-70E740481C1C}">
                <a14:useLocalDpi xmlns:a14="http://schemas.microsoft.com/office/drawing/2010/main" xmlns="" val="0"/>
              </a:ext>
            </a:extLst>
          </a:blip>
          <a:srcRect l="13235" t="56573" r="8856"/>
          <a:stretch>
            <a:fillRect/>
          </a:stretch>
        </p:blipFill>
        <p:spPr bwMode="auto">
          <a:xfrm>
            <a:off x="5689600" y="2338388"/>
            <a:ext cx="6383338" cy="4376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30756" name="object 10"/>
          <p:cNvSpPr txBox="1">
            <a:spLocks noChangeArrowheads="1"/>
          </p:cNvSpPr>
          <p:nvPr/>
        </p:nvSpPr>
        <p:spPr bwMode="auto">
          <a:xfrm>
            <a:off x="2782888" y="476250"/>
            <a:ext cx="3025775" cy="1766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98425" rIns="0" bIns="0">
            <a:spAutoFit/>
          </a:bodyPr>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400"/>
              </a:lnSpc>
              <a:spcBef>
                <a:spcPts val="775"/>
              </a:spcBef>
            </a:pPr>
            <a:r>
              <a:rPr lang="en-US" altLang="en-US" sz="1400" b="1" i="1">
                <a:solidFill>
                  <a:srgbClr val="005E9D"/>
                </a:solidFill>
                <a:latin typeface="Trebuchet MS" panose="020B0603020202020204" pitchFamily="34" charset="0"/>
              </a:rPr>
              <a:t>¿Por qué medir?</a:t>
            </a:r>
            <a:endParaRPr lang="en-US" altLang="en-US" sz="1400" b="1" i="1">
              <a:latin typeface="Trebuchet MS" panose="020B0603020202020204" pitchFamily="34" charset="0"/>
            </a:endParaRPr>
          </a:p>
          <a:p>
            <a:pPr algn="just" eaLnBrk="1" hangingPunct="1">
              <a:lnSpc>
                <a:spcPts val="1400"/>
              </a:lnSpc>
              <a:spcBef>
                <a:spcPts val="388"/>
              </a:spcBef>
            </a:pPr>
            <a:r>
              <a:rPr lang="en-US" altLang="en-US" sz="1400">
                <a:solidFill>
                  <a:srgbClr val="282829"/>
                </a:solidFill>
                <a:latin typeface="Trebuchet MS" panose="020B0603020202020204" pitchFamily="34" charset="0"/>
              </a:rPr>
              <a:t>Se utiliza para </a:t>
            </a:r>
            <a:r>
              <a:rPr lang="en-US" altLang="en-US" sz="1400" b="1" i="1">
                <a:solidFill>
                  <a:srgbClr val="FF0000"/>
                </a:solidFill>
                <a:latin typeface="Trebuchet MS" panose="020B0603020202020204" pitchFamily="34" charset="0"/>
              </a:rPr>
              <a:t>identificar problemas mecánicos o eléctricos en los devanados, contactos o núcleos de los transformadores de potencia</a:t>
            </a:r>
            <a:r>
              <a:rPr lang="en-US" altLang="en-US" sz="1400">
                <a:solidFill>
                  <a:srgbClr val="282829"/>
                </a:solidFill>
                <a:latin typeface="Trebuchet MS" panose="020B0603020202020204" pitchFamily="34" charset="0"/>
              </a:rPr>
              <a:t>. (cortocircuitos graves o golpes durante el transporte del transformador pueden hacer que el devanado se mueva o se deforme).</a:t>
            </a:r>
            <a:endParaRPr lang="en-US" altLang="en-US" sz="1400">
              <a:latin typeface="Trebuchet MS" panose="020B0603020202020204" pitchFamily="34" charset="0"/>
            </a:endParaRPr>
          </a:p>
        </p:txBody>
      </p:sp>
      <p:sp>
        <p:nvSpPr>
          <p:cNvPr id="330757" name="object 11"/>
          <p:cNvSpPr txBox="1">
            <a:spLocks noChangeArrowheads="1"/>
          </p:cNvSpPr>
          <p:nvPr/>
        </p:nvSpPr>
        <p:spPr bwMode="auto">
          <a:xfrm>
            <a:off x="163513" y="2239963"/>
            <a:ext cx="5407025" cy="984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98425" rIns="0" bIns="0">
            <a:spAutoFit/>
          </a:bodyPr>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300"/>
              </a:lnSpc>
              <a:spcBef>
                <a:spcPts val="775"/>
              </a:spcBef>
            </a:pPr>
            <a:r>
              <a:rPr lang="en-US" altLang="en-US" sz="1400" b="1" i="1">
                <a:solidFill>
                  <a:srgbClr val="005E9D"/>
                </a:solidFill>
                <a:latin typeface="Trebuchet MS" panose="020B0603020202020204" pitchFamily="34" charset="0"/>
              </a:rPr>
              <a:t>¿Cómo funciona?</a:t>
            </a:r>
            <a:endParaRPr lang="en-US" altLang="en-US" sz="1400" b="1" i="1">
              <a:latin typeface="Trebuchet MS" panose="020B0603020202020204" pitchFamily="34" charset="0"/>
            </a:endParaRPr>
          </a:p>
          <a:p>
            <a:pPr algn="just" eaLnBrk="1" hangingPunct="1">
              <a:lnSpc>
                <a:spcPts val="1300"/>
              </a:lnSpc>
              <a:spcBef>
                <a:spcPts val="425"/>
              </a:spcBef>
            </a:pPr>
            <a:r>
              <a:rPr lang="en-US" altLang="en-US" sz="1400">
                <a:solidFill>
                  <a:srgbClr val="282829"/>
                </a:solidFill>
                <a:latin typeface="Trebuchet MS" panose="020B0603020202020204" pitchFamily="34" charset="0"/>
              </a:rPr>
              <a:t>Se </a:t>
            </a:r>
            <a:r>
              <a:rPr lang="en-US" altLang="en-US" sz="1400" b="1" i="1">
                <a:solidFill>
                  <a:srgbClr val="FF0000"/>
                </a:solidFill>
                <a:latin typeface="Trebuchet MS" panose="020B0603020202020204" pitchFamily="34" charset="0"/>
              </a:rPr>
              <a:t>inyecta una tensión de excitación sinusoidal con una frecuencia continuamente creciente en un extremo del devanado del transformador y se mide la señal de retorno de respuesta en el otro extremo</a:t>
            </a:r>
            <a:r>
              <a:rPr lang="en-US" altLang="en-US" sz="1400">
                <a:solidFill>
                  <a:srgbClr val="282829"/>
                </a:solidFill>
                <a:latin typeface="Trebuchet MS" panose="020B0603020202020204" pitchFamily="34" charset="0"/>
              </a:rPr>
              <a:t>. </a:t>
            </a:r>
            <a:endParaRPr lang="en-US" altLang="en-US" sz="1400">
              <a:latin typeface="Trebuchet MS" panose="020B0603020202020204" pitchFamily="34" charset="0"/>
            </a:endParaRPr>
          </a:p>
        </p:txBody>
      </p:sp>
      <p:sp>
        <p:nvSpPr>
          <p:cNvPr id="7" name="object 9"/>
          <p:cNvSpPr txBox="1"/>
          <p:nvPr/>
        </p:nvSpPr>
        <p:spPr>
          <a:xfrm>
            <a:off x="5922963" y="273050"/>
            <a:ext cx="3586162" cy="2176463"/>
          </a:xfrm>
          <a:prstGeom prst="rect">
            <a:avLst/>
          </a:prstGeom>
        </p:spPr>
        <p:txBody>
          <a:bodyPr lIns="0" tIns="98425" rIns="0" bIns="0">
            <a:spAutoFit/>
          </a:bodyPr>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400"/>
              </a:lnSpc>
              <a:spcBef>
                <a:spcPts val="775"/>
              </a:spcBef>
              <a:defRPr/>
            </a:pPr>
            <a:r>
              <a:rPr lang="en-US" altLang="en-US" sz="1400" b="1" i="1" dirty="0" err="1" smtClean="0">
                <a:solidFill>
                  <a:srgbClr val="005E9D"/>
                </a:solidFill>
                <a:latin typeface="Trebuchet MS" panose="020B0603020202020204" pitchFamily="34" charset="0"/>
              </a:rPr>
              <a:t>Adicionalmente</a:t>
            </a:r>
            <a:r>
              <a:rPr lang="en-US" altLang="en-US" sz="1400" b="1" i="1" dirty="0" smtClean="0">
                <a:solidFill>
                  <a:srgbClr val="005E9D"/>
                </a:solidFill>
                <a:latin typeface="Trebuchet MS" panose="020B0603020202020204" pitchFamily="34" charset="0"/>
              </a:rPr>
              <a:t>...</a:t>
            </a:r>
            <a:endParaRPr lang="en-US" altLang="en-US" sz="1400" b="1" i="1" dirty="0" smtClean="0">
              <a:latin typeface="Trebuchet MS" panose="020B0603020202020204" pitchFamily="34" charset="0"/>
            </a:endParaRPr>
          </a:p>
          <a:p>
            <a:pPr marL="298450" indent="-285750" algn="just" eaLnBrk="1" hangingPunct="1">
              <a:lnSpc>
                <a:spcPts val="1400"/>
              </a:lnSpc>
              <a:spcBef>
                <a:spcPts val="388"/>
              </a:spcBef>
              <a:buFont typeface="Arial" panose="020B0604020202020204" pitchFamily="34" charset="0"/>
              <a:buChar char="•"/>
              <a:defRPr/>
            </a:pPr>
            <a:r>
              <a:rPr lang="en-US" altLang="en-US" sz="1400" b="1" i="1" dirty="0" smtClean="0">
                <a:solidFill>
                  <a:srgbClr val="FF0000"/>
                </a:solidFill>
                <a:latin typeface="Trebuchet MS" panose="020B0603020202020204" pitchFamily="34" charset="0"/>
              </a:rPr>
              <a:t>El SFRA se </a:t>
            </a:r>
            <a:r>
              <a:rPr lang="en-US" altLang="en-US" sz="1400" b="1" i="1" dirty="0" err="1" smtClean="0">
                <a:solidFill>
                  <a:srgbClr val="FF0000"/>
                </a:solidFill>
                <a:latin typeface="Trebuchet MS" panose="020B0603020202020204" pitchFamily="34" charset="0"/>
              </a:rPr>
              <a:t>basa</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en</a:t>
            </a:r>
            <a:r>
              <a:rPr lang="en-US" altLang="en-US" sz="1400" b="1" i="1" dirty="0" smtClean="0">
                <a:solidFill>
                  <a:srgbClr val="FF0000"/>
                </a:solidFill>
                <a:latin typeface="Trebuchet MS" panose="020B0603020202020204" pitchFamily="34" charset="0"/>
              </a:rPr>
              <a:t> la </a:t>
            </a:r>
            <a:r>
              <a:rPr lang="en-US" altLang="en-US" sz="1400" b="1" i="1" dirty="0" err="1" smtClean="0">
                <a:solidFill>
                  <a:srgbClr val="FF0000"/>
                </a:solidFill>
                <a:latin typeface="Trebuchet MS" panose="020B0603020202020204" pitchFamily="34" charset="0"/>
              </a:rPr>
              <a:t>comparación</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una</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prueba</a:t>
            </a:r>
            <a:r>
              <a:rPr lang="en-US" altLang="en-US" sz="1400" b="1" i="1" dirty="0" smtClean="0">
                <a:solidFill>
                  <a:srgbClr val="FF0000"/>
                </a:solidFill>
                <a:latin typeface="Trebuchet MS" panose="020B0603020202020204" pitchFamily="34" charset="0"/>
              </a:rPr>
              <a:t> actual con </a:t>
            </a:r>
            <a:r>
              <a:rPr lang="en-US" altLang="en-US" sz="1400" b="1" i="1" dirty="0" err="1" smtClean="0">
                <a:solidFill>
                  <a:srgbClr val="FF0000"/>
                </a:solidFill>
                <a:latin typeface="Trebuchet MS" panose="020B0603020202020204" pitchFamily="34" charset="0"/>
              </a:rPr>
              <a:t>una</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prueba</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referencia</a:t>
            </a:r>
            <a:r>
              <a:rPr lang="en-US" altLang="en-US" sz="1400" b="1" i="1" dirty="0" smtClean="0">
                <a:solidFill>
                  <a:srgbClr val="FF0000"/>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Cuando</a:t>
            </a:r>
            <a:r>
              <a:rPr lang="en-US" altLang="en-US" sz="1400" dirty="0" smtClean="0">
                <a:solidFill>
                  <a:srgbClr val="282829"/>
                </a:solidFill>
                <a:latin typeface="Trebuchet MS" panose="020B0603020202020204" pitchFamily="34" charset="0"/>
              </a:rPr>
              <a:t> no se dispone de </a:t>
            </a:r>
            <a:r>
              <a:rPr lang="en-US" altLang="en-US" sz="1400" dirty="0" err="1" smtClean="0">
                <a:solidFill>
                  <a:srgbClr val="282829"/>
                </a:solidFill>
                <a:latin typeface="Trebuchet MS" panose="020B0603020202020204" pitchFamily="34" charset="0"/>
              </a:rPr>
              <a:t>huella</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dactilar</a:t>
            </a:r>
            <a:r>
              <a:rPr lang="en-US" altLang="en-US" sz="1400" dirty="0" smtClean="0">
                <a:solidFill>
                  <a:srgbClr val="282829"/>
                </a:solidFill>
                <a:latin typeface="Trebuchet MS" panose="020B0603020202020204" pitchFamily="34" charset="0"/>
              </a:rPr>
              <a:t>, la </a:t>
            </a:r>
            <a:r>
              <a:rPr lang="en-US" altLang="en-US" sz="1400" dirty="0" err="1" smtClean="0">
                <a:solidFill>
                  <a:srgbClr val="282829"/>
                </a:solidFill>
                <a:latin typeface="Trebuchet MS" panose="020B0603020202020204" pitchFamily="34" charset="0"/>
              </a:rPr>
              <a:t>evaluación</a:t>
            </a:r>
            <a:r>
              <a:rPr lang="en-US" altLang="en-US" sz="1400" dirty="0" smtClean="0">
                <a:solidFill>
                  <a:srgbClr val="282829"/>
                </a:solidFill>
                <a:latin typeface="Trebuchet MS" panose="020B0603020202020204" pitchFamily="34" charset="0"/>
              </a:rPr>
              <a:t> se </a:t>
            </a:r>
            <a:r>
              <a:rPr lang="en-US" altLang="en-US" sz="1400" dirty="0" err="1" smtClean="0">
                <a:solidFill>
                  <a:srgbClr val="282829"/>
                </a:solidFill>
                <a:latin typeface="Trebuchet MS" panose="020B0603020202020204" pitchFamily="34" charset="0"/>
              </a:rPr>
              <a:t>puede</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realizar</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comparando</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los</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resultados</a:t>
            </a:r>
            <a:r>
              <a:rPr lang="en-US" altLang="en-US" sz="1400" dirty="0" smtClean="0">
                <a:solidFill>
                  <a:srgbClr val="282829"/>
                </a:solidFill>
                <a:latin typeface="Trebuchet MS" panose="020B0603020202020204" pitchFamily="34" charset="0"/>
              </a:rPr>
              <a:t> de </a:t>
            </a:r>
            <a:r>
              <a:rPr lang="en-US" altLang="en-US" sz="1400" dirty="0" err="1" smtClean="0">
                <a:solidFill>
                  <a:srgbClr val="282829"/>
                </a:solidFill>
                <a:latin typeface="Trebuchet MS" panose="020B0603020202020204" pitchFamily="34" charset="0"/>
              </a:rPr>
              <a:t>otra</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fase</a:t>
            </a:r>
            <a:r>
              <a:rPr lang="en-US" altLang="en-US" sz="1400" dirty="0" smtClean="0">
                <a:solidFill>
                  <a:srgbClr val="282829"/>
                </a:solidFill>
                <a:latin typeface="Trebuchet MS" panose="020B0603020202020204" pitchFamily="34" charset="0"/>
              </a:rPr>
              <a:t> o de un </a:t>
            </a:r>
            <a:r>
              <a:rPr lang="en-US" altLang="en-US" sz="1400" dirty="0" err="1" smtClean="0">
                <a:solidFill>
                  <a:srgbClr val="282829"/>
                </a:solidFill>
                <a:latin typeface="Trebuchet MS" panose="020B0603020202020204" pitchFamily="34" charset="0"/>
              </a:rPr>
              <a:t>transformador</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gemelo</a:t>
            </a:r>
            <a:r>
              <a:rPr lang="en-US" altLang="en-US" sz="1400" dirty="0" smtClean="0">
                <a:solidFill>
                  <a:srgbClr val="282829"/>
                </a:solidFill>
                <a:latin typeface="Trebuchet MS" panose="020B0603020202020204" pitchFamily="34" charset="0"/>
              </a:rPr>
              <a:t>.</a:t>
            </a:r>
            <a:endParaRPr lang="en-US" altLang="en-US" sz="1400" dirty="0" smtClean="0">
              <a:latin typeface="Trebuchet MS" panose="020B0603020202020204" pitchFamily="34" charset="0"/>
            </a:endParaRPr>
          </a:p>
          <a:p>
            <a:pPr marL="298450" indent="-285750" algn="just" eaLnBrk="1" hangingPunct="1">
              <a:lnSpc>
                <a:spcPts val="1400"/>
              </a:lnSpc>
              <a:spcBef>
                <a:spcPts val="425"/>
              </a:spcBef>
              <a:buFont typeface="Arial" panose="020B0604020202020204" pitchFamily="34" charset="0"/>
              <a:buChar char="•"/>
              <a:defRPr/>
            </a:pPr>
            <a:r>
              <a:rPr lang="en-US" altLang="en-US" sz="1400" dirty="0" smtClean="0">
                <a:solidFill>
                  <a:srgbClr val="282829"/>
                </a:solidFill>
                <a:latin typeface="Trebuchet MS" panose="020B0603020202020204" pitchFamily="34" charset="0"/>
              </a:rPr>
              <a:t>El SFRA </a:t>
            </a:r>
            <a:r>
              <a:rPr lang="en-US" altLang="en-US" sz="1400" dirty="0" err="1" smtClean="0">
                <a:solidFill>
                  <a:srgbClr val="282829"/>
                </a:solidFill>
                <a:latin typeface="Trebuchet MS" panose="020B0603020202020204" pitchFamily="34" charset="0"/>
              </a:rPr>
              <a:t>es</a:t>
            </a:r>
            <a:r>
              <a:rPr lang="en-US" altLang="en-US" sz="1400" dirty="0" smtClean="0">
                <a:solidFill>
                  <a:srgbClr val="282829"/>
                </a:solidFill>
                <a:latin typeface="Trebuchet MS" panose="020B0603020202020204" pitchFamily="34" charset="0"/>
              </a:rPr>
              <a:t> un </a:t>
            </a:r>
            <a:r>
              <a:rPr lang="en-US" altLang="en-US" sz="1400" dirty="0" err="1" smtClean="0">
                <a:solidFill>
                  <a:srgbClr val="282829"/>
                </a:solidFill>
                <a:latin typeface="Trebuchet MS" panose="020B0603020202020204" pitchFamily="34" charset="0"/>
              </a:rPr>
              <a:t>método</a:t>
            </a:r>
            <a:r>
              <a:rPr lang="en-US" altLang="en-US" sz="1400" dirty="0" smtClean="0">
                <a:solidFill>
                  <a:srgbClr val="282829"/>
                </a:solidFill>
                <a:latin typeface="Trebuchet MS" panose="020B0603020202020204" pitchFamily="34" charset="0"/>
              </a:rPr>
              <a:t> no </a:t>
            </a:r>
            <a:r>
              <a:rPr lang="en-US" altLang="en-US" sz="1400" dirty="0" err="1" smtClean="0">
                <a:solidFill>
                  <a:srgbClr val="282829"/>
                </a:solidFill>
                <a:latin typeface="Trebuchet MS" panose="020B0603020202020204" pitchFamily="34" charset="0"/>
              </a:rPr>
              <a:t>invasivo</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Permite</a:t>
            </a:r>
            <a:r>
              <a:rPr lang="en-US" altLang="en-US" sz="1400" dirty="0" smtClean="0">
                <a:solidFill>
                  <a:srgbClr val="282829"/>
                </a:solidFill>
                <a:latin typeface="Trebuchet MS" panose="020B0603020202020204" pitchFamily="34" charset="0"/>
              </a:rPr>
              <a:t> la </a:t>
            </a:r>
            <a:r>
              <a:rPr lang="en-US" altLang="en-US" sz="1400" dirty="0" err="1" smtClean="0">
                <a:solidFill>
                  <a:srgbClr val="282829"/>
                </a:solidFill>
                <a:latin typeface="Trebuchet MS" panose="020B0603020202020204" pitchFamily="34" charset="0"/>
              </a:rPr>
              <a:t>evaluación</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confiable</a:t>
            </a:r>
            <a:r>
              <a:rPr lang="en-US" altLang="en-US" sz="1400" dirty="0" smtClean="0">
                <a:solidFill>
                  <a:srgbClr val="282829"/>
                </a:solidFill>
                <a:latin typeface="Trebuchet MS" panose="020B0603020202020204" pitchFamily="34" charset="0"/>
              </a:rPr>
              <a:t> de la </a:t>
            </a:r>
            <a:r>
              <a:rPr lang="en-US" altLang="en-US" sz="1400" dirty="0" err="1" smtClean="0">
                <a:solidFill>
                  <a:srgbClr val="282829"/>
                </a:solidFill>
                <a:latin typeface="Trebuchet MS" panose="020B0603020202020204" pitchFamily="34" charset="0"/>
              </a:rPr>
              <a:t>integridad</a:t>
            </a:r>
            <a:r>
              <a:rPr lang="en-US" altLang="en-US" sz="1400" dirty="0" smtClean="0">
                <a:solidFill>
                  <a:srgbClr val="282829"/>
                </a:solidFill>
                <a:latin typeface="Trebuchet MS" panose="020B0603020202020204" pitchFamily="34" charset="0"/>
              </a:rPr>
              <a:t> del </a:t>
            </a:r>
            <a:r>
              <a:rPr lang="en-US" altLang="en-US" sz="1400" dirty="0" err="1" smtClean="0">
                <a:solidFill>
                  <a:srgbClr val="282829"/>
                </a:solidFill>
                <a:latin typeface="Trebuchet MS" panose="020B0603020202020204" pitchFamily="34" charset="0"/>
              </a:rPr>
              <a:t>transformador</a:t>
            </a:r>
            <a:r>
              <a:rPr lang="en-US" altLang="en-US" sz="1400" dirty="0" smtClean="0">
                <a:solidFill>
                  <a:srgbClr val="282829"/>
                </a:solidFill>
                <a:latin typeface="Trebuchet MS" panose="020B0603020202020204" pitchFamily="34" charset="0"/>
              </a:rPr>
              <a:t> de </a:t>
            </a:r>
            <a:r>
              <a:rPr lang="en-US" altLang="en-US" sz="1400" dirty="0" err="1" smtClean="0">
                <a:solidFill>
                  <a:srgbClr val="282829"/>
                </a:solidFill>
                <a:latin typeface="Trebuchet MS" panose="020B0603020202020204" pitchFamily="34" charset="0"/>
              </a:rPr>
              <a:t>potencia</a:t>
            </a:r>
            <a:r>
              <a:rPr lang="en-US" altLang="en-US" sz="1400" dirty="0" smtClean="0">
                <a:solidFill>
                  <a:srgbClr val="282829"/>
                </a:solidFill>
                <a:latin typeface="Trebuchet MS" panose="020B0603020202020204" pitchFamily="34" charset="0"/>
              </a:rPr>
              <a:t> sin </a:t>
            </a:r>
            <a:r>
              <a:rPr lang="en-US" altLang="en-US" sz="1400" dirty="0" err="1" smtClean="0">
                <a:solidFill>
                  <a:srgbClr val="282829"/>
                </a:solidFill>
                <a:latin typeface="Trebuchet MS" panose="020B0603020202020204" pitchFamily="34" charset="0"/>
              </a:rPr>
              <a:t>aplicar</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alta</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tensión</a:t>
            </a:r>
            <a:r>
              <a:rPr lang="en-US" altLang="en-US" sz="1400" dirty="0" smtClean="0">
                <a:solidFill>
                  <a:srgbClr val="282829"/>
                </a:solidFill>
                <a:latin typeface="Trebuchet MS" panose="020B0603020202020204" pitchFamily="34" charset="0"/>
              </a:rPr>
              <a:t>.</a:t>
            </a:r>
            <a:endParaRPr lang="en-US" altLang="en-US" sz="1400" dirty="0" smtClean="0">
              <a:latin typeface="Trebuchet MS" panose="020B0603020202020204" pitchFamily="34" charset="0"/>
            </a:endParaRPr>
          </a:p>
        </p:txBody>
      </p:sp>
      <p:sp>
        <p:nvSpPr>
          <p:cNvPr id="8" name="object 9"/>
          <p:cNvSpPr txBox="1"/>
          <p:nvPr/>
        </p:nvSpPr>
        <p:spPr>
          <a:xfrm>
            <a:off x="163513" y="88900"/>
            <a:ext cx="5969000" cy="288925"/>
          </a:xfrm>
          <a:prstGeom prst="rect">
            <a:avLst/>
          </a:prstGeom>
        </p:spPr>
        <p:txBody>
          <a:bodyPr lIns="0" tIns="12700" rIns="0" bIns="0">
            <a:spAutoFit/>
          </a:bodyPr>
          <a:lstStyle/>
          <a:p>
            <a:pPr marL="12700" eaLnBrk="1" hangingPunct="1">
              <a:spcBef>
                <a:spcPts val="100"/>
              </a:spcBef>
              <a:defRPr/>
            </a:pPr>
            <a:r>
              <a:rPr b="1" dirty="0">
                <a:solidFill>
                  <a:srgbClr val="282829"/>
                </a:solidFill>
                <a:latin typeface="Trebuchet MS"/>
                <a:cs typeface="Trebuchet MS"/>
              </a:rPr>
              <a:t>Análisis</a:t>
            </a:r>
            <a:r>
              <a:rPr b="1" spc="-50" dirty="0">
                <a:solidFill>
                  <a:srgbClr val="282829"/>
                </a:solidFill>
                <a:latin typeface="Trebuchet MS"/>
                <a:cs typeface="Trebuchet MS"/>
              </a:rPr>
              <a:t> </a:t>
            </a:r>
            <a:r>
              <a:rPr b="1">
                <a:solidFill>
                  <a:srgbClr val="282829"/>
                </a:solidFill>
                <a:latin typeface="Trebuchet MS"/>
                <a:cs typeface="Trebuchet MS"/>
              </a:rPr>
              <a:t>de</a:t>
            </a:r>
            <a:r>
              <a:rPr b="1" spc="-50">
                <a:solidFill>
                  <a:srgbClr val="282829"/>
                </a:solidFill>
                <a:latin typeface="Trebuchet MS"/>
                <a:cs typeface="Trebuchet MS"/>
              </a:rPr>
              <a:t> </a:t>
            </a:r>
            <a:r>
              <a:rPr lang="es-AR" b="1" i="1" dirty="0">
                <a:latin typeface="Calibri"/>
                <a:cs typeface="Calibri"/>
              </a:rPr>
              <a:t>Respuesta</a:t>
            </a:r>
            <a:r>
              <a:rPr lang="es-AR" b="1" i="1" spc="-50" dirty="0">
                <a:latin typeface="Calibri"/>
                <a:cs typeface="Calibri"/>
              </a:rPr>
              <a:t> </a:t>
            </a:r>
            <a:r>
              <a:rPr lang="es-AR" b="1" i="1" dirty="0">
                <a:latin typeface="Calibri"/>
                <a:cs typeface="Calibri"/>
              </a:rPr>
              <a:t>al</a:t>
            </a:r>
            <a:r>
              <a:rPr lang="es-AR" b="1" i="1" spc="-30" dirty="0">
                <a:latin typeface="Calibri"/>
                <a:cs typeface="Calibri"/>
              </a:rPr>
              <a:t> </a:t>
            </a:r>
            <a:r>
              <a:rPr lang="es-AR" b="1" i="1" dirty="0">
                <a:latin typeface="Calibri"/>
                <a:cs typeface="Calibri"/>
              </a:rPr>
              <a:t>barrido</a:t>
            </a:r>
            <a:r>
              <a:rPr lang="es-AR" b="1" i="1" spc="-25" dirty="0">
                <a:latin typeface="Calibri"/>
                <a:cs typeface="Calibri"/>
              </a:rPr>
              <a:t> </a:t>
            </a:r>
            <a:r>
              <a:rPr lang="es-AR" b="1" i="1" dirty="0">
                <a:latin typeface="Calibri"/>
                <a:cs typeface="Calibri"/>
              </a:rPr>
              <a:t>de</a:t>
            </a:r>
            <a:r>
              <a:rPr lang="es-AR" b="1" i="1" spc="-15" dirty="0">
                <a:latin typeface="Calibri"/>
                <a:cs typeface="Calibri"/>
              </a:rPr>
              <a:t> </a:t>
            </a:r>
            <a:r>
              <a:rPr lang="es-AR" b="1" i="1" dirty="0">
                <a:latin typeface="Calibri"/>
                <a:cs typeface="Calibri"/>
              </a:rPr>
              <a:t>frecuencia</a:t>
            </a:r>
            <a:r>
              <a:rPr lang="es-AR" b="1" i="1" spc="-10" dirty="0">
                <a:latin typeface="Calibri"/>
                <a:cs typeface="Calibri"/>
              </a:rPr>
              <a:t> </a:t>
            </a:r>
            <a:r>
              <a:rPr b="1" spc="-10">
                <a:solidFill>
                  <a:srgbClr val="282829"/>
                </a:solidFill>
                <a:latin typeface="Trebuchet MS"/>
                <a:cs typeface="Trebuchet MS"/>
              </a:rPr>
              <a:t>(</a:t>
            </a:r>
            <a:r>
              <a:rPr b="1" spc="-10" dirty="0">
                <a:solidFill>
                  <a:srgbClr val="282829"/>
                </a:solidFill>
                <a:latin typeface="Trebuchet MS"/>
                <a:cs typeface="Trebuchet MS"/>
              </a:rPr>
              <a:t>SFRA)</a:t>
            </a:r>
            <a:endParaRPr b="1" dirty="0">
              <a:latin typeface="Trebuchet MS"/>
              <a:cs typeface="Trebuchet MS"/>
            </a:endParaRPr>
          </a:p>
        </p:txBody>
      </p:sp>
      <p:sp>
        <p:nvSpPr>
          <p:cNvPr id="9" name="Rectángulo 8"/>
          <p:cNvSpPr/>
          <p:nvPr/>
        </p:nvSpPr>
        <p:spPr>
          <a:xfrm>
            <a:off x="0" y="0"/>
            <a:ext cx="12192000" cy="68580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330761" name="Picture 2"/>
          <p:cNvPicPr>
            <a:picLocks noChangeAspect="1" noChangeArrowheads="1"/>
          </p:cNvPicPr>
          <p:nvPr/>
        </p:nvPicPr>
        <p:blipFill>
          <a:blip r:embed="rId3">
            <a:extLst>
              <a:ext uri="{28A0092B-C50C-407E-A947-70E740481C1C}">
                <a14:useLocalDpi xmlns:a14="http://schemas.microsoft.com/office/drawing/2010/main" xmlns="" val="0"/>
              </a:ext>
            </a:extLst>
          </a:blip>
          <a:srcRect l="1192" t="9396" r="72665" b="68675"/>
          <a:stretch>
            <a:fillRect/>
          </a:stretch>
        </p:blipFill>
        <p:spPr bwMode="auto">
          <a:xfrm>
            <a:off x="206375" y="485775"/>
            <a:ext cx="2312988" cy="175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0762" name="Picture 3"/>
          <p:cNvPicPr>
            <a:picLocks noChangeAspect="1" noChangeArrowheads="1"/>
          </p:cNvPicPr>
          <p:nvPr/>
        </p:nvPicPr>
        <p:blipFill>
          <a:blip r:embed="rId4">
            <a:extLst>
              <a:ext uri="{28A0092B-C50C-407E-A947-70E740481C1C}">
                <a14:useLocalDpi xmlns:a14="http://schemas.microsoft.com/office/drawing/2010/main" xmlns="" val="0"/>
              </a:ext>
            </a:extLst>
          </a:blip>
          <a:srcRect l="60770" t="9462" b="59862"/>
          <a:stretch>
            <a:fillRect/>
          </a:stretch>
        </p:blipFill>
        <p:spPr bwMode="auto">
          <a:xfrm>
            <a:off x="9659938" y="196850"/>
            <a:ext cx="2413000" cy="2043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2353459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5330" name="Picture 2"/>
          <p:cNvPicPr>
            <a:picLocks noChangeAspect="1" noChangeArrowheads="1"/>
          </p:cNvPicPr>
          <p:nvPr/>
        </p:nvPicPr>
        <p:blipFill>
          <a:blip r:embed="rId3">
            <a:extLst>
              <a:ext uri="{28A0092B-C50C-407E-A947-70E740481C1C}">
                <a14:useLocalDpi xmlns:a14="http://schemas.microsoft.com/office/drawing/2010/main" xmlns="" val="0"/>
              </a:ext>
            </a:extLst>
          </a:blip>
          <a:srcRect t="60954"/>
          <a:stretch>
            <a:fillRect/>
          </a:stretch>
        </p:blipFill>
        <p:spPr bwMode="auto">
          <a:xfrm>
            <a:off x="334963" y="4149725"/>
            <a:ext cx="6046787" cy="256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5331" name="Picture 3"/>
          <p:cNvPicPr>
            <a:picLocks noChangeAspect="1" noChangeArrowheads="1"/>
          </p:cNvPicPr>
          <p:nvPr/>
        </p:nvPicPr>
        <p:blipFill>
          <a:blip r:embed="rId4">
            <a:extLst>
              <a:ext uri="{28A0092B-C50C-407E-A947-70E740481C1C}">
                <a14:useLocalDpi xmlns:a14="http://schemas.microsoft.com/office/drawing/2010/main" xmlns="" val="0"/>
              </a:ext>
            </a:extLst>
          </a:blip>
          <a:srcRect l="10146" t="52774"/>
          <a:stretch>
            <a:fillRect/>
          </a:stretch>
        </p:blipFill>
        <p:spPr bwMode="auto">
          <a:xfrm>
            <a:off x="5568950" y="1557338"/>
            <a:ext cx="6503988" cy="5157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ectángulo 2"/>
          <p:cNvSpPr/>
          <p:nvPr/>
        </p:nvSpPr>
        <p:spPr>
          <a:xfrm>
            <a:off x="2135188" y="3284538"/>
            <a:ext cx="4103687" cy="8651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9" name="object 9"/>
          <p:cNvSpPr txBox="1"/>
          <p:nvPr/>
        </p:nvSpPr>
        <p:spPr>
          <a:xfrm>
            <a:off x="1870075" y="366713"/>
            <a:ext cx="3646488" cy="2355850"/>
          </a:xfrm>
          <a:prstGeom prst="rect">
            <a:avLst/>
          </a:prstGeom>
        </p:spPr>
        <p:txBody>
          <a:bodyPr lIns="0" tIns="98425" rIns="0" bIns="0">
            <a:spAutoFit/>
          </a:bodyPr>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400"/>
              </a:lnSpc>
              <a:spcBef>
                <a:spcPts val="775"/>
              </a:spcBef>
              <a:defRPr/>
            </a:pPr>
            <a:r>
              <a:rPr lang="en-US" altLang="en-US" sz="1400" b="1" i="1" dirty="0" smtClean="0">
                <a:solidFill>
                  <a:srgbClr val="005E9D"/>
                </a:solidFill>
                <a:latin typeface="Trebuchet MS" panose="020B0603020202020204" pitchFamily="34" charset="0"/>
              </a:rPr>
              <a:t>¿</a:t>
            </a:r>
            <a:r>
              <a:rPr lang="en-US" altLang="en-US" sz="1400" b="1" i="1" dirty="0" err="1" smtClean="0">
                <a:solidFill>
                  <a:srgbClr val="005E9D"/>
                </a:solidFill>
                <a:latin typeface="Trebuchet MS" panose="020B0603020202020204" pitchFamily="34" charset="0"/>
              </a:rPr>
              <a:t>Por</a:t>
            </a:r>
            <a:r>
              <a:rPr lang="en-US" altLang="en-US" sz="1400" b="1" i="1" dirty="0" smtClean="0">
                <a:solidFill>
                  <a:srgbClr val="005E9D"/>
                </a:solidFill>
                <a:latin typeface="Trebuchet MS" panose="020B0603020202020204" pitchFamily="34" charset="0"/>
              </a:rPr>
              <a:t> </a:t>
            </a:r>
            <a:r>
              <a:rPr lang="en-US" altLang="en-US" sz="1400" b="1" i="1" dirty="0" err="1" smtClean="0">
                <a:solidFill>
                  <a:srgbClr val="005E9D"/>
                </a:solidFill>
                <a:latin typeface="Trebuchet MS" panose="020B0603020202020204" pitchFamily="34" charset="0"/>
              </a:rPr>
              <a:t>qué</a:t>
            </a:r>
            <a:r>
              <a:rPr lang="en-US" altLang="en-US" sz="1400" b="1" i="1" dirty="0" smtClean="0">
                <a:solidFill>
                  <a:srgbClr val="005E9D"/>
                </a:solidFill>
                <a:latin typeface="Trebuchet MS" panose="020B0603020202020204" pitchFamily="34" charset="0"/>
              </a:rPr>
              <a:t> </a:t>
            </a:r>
            <a:r>
              <a:rPr lang="en-US" altLang="en-US" sz="1400" b="1" i="1" dirty="0" err="1" smtClean="0">
                <a:solidFill>
                  <a:srgbClr val="005E9D"/>
                </a:solidFill>
                <a:latin typeface="Trebuchet MS" panose="020B0603020202020204" pitchFamily="34" charset="0"/>
              </a:rPr>
              <a:t>medir</a:t>
            </a:r>
            <a:r>
              <a:rPr lang="en-US" altLang="en-US" sz="1400" b="1" i="1" dirty="0" smtClean="0">
                <a:solidFill>
                  <a:srgbClr val="005E9D"/>
                </a:solidFill>
                <a:latin typeface="Trebuchet MS" panose="020B0603020202020204" pitchFamily="34" charset="0"/>
              </a:rPr>
              <a:t>?</a:t>
            </a:r>
            <a:endParaRPr lang="en-US" altLang="en-US" sz="1400" b="1" i="1" dirty="0" smtClean="0">
              <a:latin typeface="Trebuchet MS" panose="020B0603020202020204" pitchFamily="34" charset="0"/>
            </a:endParaRPr>
          </a:p>
          <a:p>
            <a:pPr marL="298450" indent="-285750" algn="just" eaLnBrk="1" hangingPunct="1">
              <a:lnSpc>
                <a:spcPts val="1400"/>
              </a:lnSpc>
              <a:spcBef>
                <a:spcPts val="388"/>
              </a:spcBef>
              <a:buFont typeface="Arial" panose="020B0604020202020204" pitchFamily="34" charset="0"/>
              <a:buChar char="•"/>
              <a:defRPr/>
            </a:pPr>
            <a:r>
              <a:rPr lang="en-US" altLang="en-US" sz="1400" dirty="0" smtClean="0">
                <a:solidFill>
                  <a:srgbClr val="282829"/>
                </a:solidFill>
                <a:latin typeface="Trebuchet MS" panose="020B0603020202020204" pitchFamily="34" charset="0"/>
              </a:rPr>
              <a:t>Se </a:t>
            </a:r>
            <a:r>
              <a:rPr lang="en-US" altLang="en-US" sz="1400" dirty="0" err="1" smtClean="0">
                <a:solidFill>
                  <a:srgbClr val="282829"/>
                </a:solidFill>
                <a:latin typeface="Trebuchet MS" panose="020B0603020202020204" pitchFamily="34" charset="0"/>
              </a:rPr>
              <a:t>utiliza</a:t>
            </a:r>
            <a:r>
              <a:rPr lang="en-US" altLang="en-US" sz="1400" dirty="0" smtClean="0">
                <a:solidFill>
                  <a:srgbClr val="282829"/>
                </a:solidFill>
                <a:latin typeface="Trebuchet MS" panose="020B0603020202020204" pitchFamily="34" charset="0"/>
              </a:rPr>
              <a:t> para </a:t>
            </a:r>
            <a:r>
              <a:rPr lang="en-US" altLang="en-US" sz="1400" b="1" i="1" dirty="0" err="1" smtClean="0">
                <a:solidFill>
                  <a:srgbClr val="FF0000"/>
                </a:solidFill>
                <a:latin typeface="Trebuchet MS" panose="020B0603020202020204" pitchFamily="34" charset="0"/>
              </a:rPr>
              <a:t>evaluar</a:t>
            </a:r>
            <a:r>
              <a:rPr lang="en-US" altLang="en-US" sz="1400" b="1" i="1" dirty="0" smtClean="0">
                <a:solidFill>
                  <a:srgbClr val="FF0000"/>
                </a:solidFill>
                <a:latin typeface="Trebuchet MS" panose="020B0603020202020204" pitchFamily="34" charset="0"/>
              </a:rPr>
              <a:t> el </a:t>
            </a:r>
            <a:r>
              <a:rPr lang="en-US" altLang="en-US" sz="1400" b="1" i="1" dirty="0" err="1" smtClean="0">
                <a:solidFill>
                  <a:srgbClr val="FF0000"/>
                </a:solidFill>
                <a:latin typeface="Trebuchet MS" panose="020B0603020202020204" pitchFamily="34" charset="0"/>
              </a:rPr>
              <a:t>contenido</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humedad</a:t>
            </a:r>
            <a:r>
              <a:rPr lang="en-US" altLang="en-US" sz="1400" b="1" i="1" dirty="0" smtClean="0">
                <a:solidFill>
                  <a:srgbClr val="FF0000"/>
                </a:solidFill>
                <a:latin typeface="Trebuchet MS" panose="020B0603020202020204" pitchFamily="34" charset="0"/>
              </a:rPr>
              <a:t> del </a:t>
            </a:r>
            <a:r>
              <a:rPr lang="en-US" altLang="en-US" sz="1400" b="1" i="1" dirty="0" err="1" smtClean="0">
                <a:solidFill>
                  <a:srgbClr val="FF0000"/>
                </a:solidFill>
                <a:latin typeface="Trebuchet MS" panose="020B0603020202020204" pitchFamily="34" charset="0"/>
              </a:rPr>
              <a:t>aislamiento</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celulosa</a:t>
            </a:r>
            <a:r>
              <a:rPr lang="en-US" altLang="en-US" sz="1400" b="1" i="1" dirty="0" smtClean="0">
                <a:solidFill>
                  <a:srgbClr val="FF0000"/>
                </a:solidFill>
                <a:latin typeface="Trebuchet MS" panose="020B0603020202020204" pitchFamily="34" charset="0"/>
              </a:rPr>
              <a:t> y, </a:t>
            </a:r>
            <a:r>
              <a:rPr lang="en-US" altLang="en-US" sz="1400" b="1" i="1" dirty="0" err="1" smtClean="0">
                <a:solidFill>
                  <a:srgbClr val="FF0000"/>
                </a:solidFill>
                <a:latin typeface="Trebuchet MS" panose="020B0603020202020204" pitchFamily="34" charset="0"/>
              </a:rPr>
              <a:t>por</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tanto</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determinar</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su</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estado</a:t>
            </a:r>
            <a:r>
              <a:rPr lang="en-US" altLang="en-US" sz="1400" dirty="0" smtClean="0">
                <a:solidFill>
                  <a:srgbClr val="282829"/>
                </a:solidFill>
                <a:latin typeface="Trebuchet MS" panose="020B0603020202020204" pitchFamily="34" charset="0"/>
              </a:rPr>
              <a:t>.</a:t>
            </a:r>
            <a:endParaRPr lang="en-US" altLang="en-US" sz="1400" dirty="0" smtClean="0">
              <a:latin typeface="Trebuchet MS" panose="020B0603020202020204" pitchFamily="34" charset="0"/>
            </a:endParaRPr>
          </a:p>
          <a:p>
            <a:pPr marL="298450" indent="-285750" algn="just" eaLnBrk="1" hangingPunct="1">
              <a:lnSpc>
                <a:spcPts val="1400"/>
              </a:lnSpc>
              <a:spcBef>
                <a:spcPts val="425"/>
              </a:spcBef>
              <a:buFont typeface="Arial" panose="020B0604020202020204" pitchFamily="34" charset="0"/>
              <a:buChar char="•"/>
              <a:defRPr/>
            </a:pPr>
            <a:r>
              <a:rPr lang="en-US" altLang="en-US" sz="1400" dirty="0" err="1" smtClean="0">
                <a:solidFill>
                  <a:srgbClr val="282829"/>
                </a:solidFill>
                <a:latin typeface="Trebuchet MS" panose="020B0603020202020204" pitchFamily="34" charset="0"/>
              </a:rPr>
              <a:t>Conocer</a:t>
            </a:r>
            <a:r>
              <a:rPr lang="en-US" altLang="en-US" sz="1400" dirty="0" smtClean="0">
                <a:solidFill>
                  <a:srgbClr val="282829"/>
                </a:solidFill>
                <a:latin typeface="Trebuchet MS" panose="020B0603020202020204" pitchFamily="34" charset="0"/>
              </a:rPr>
              <a:t> el </a:t>
            </a:r>
            <a:r>
              <a:rPr lang="en-US" altLang="en-US" sz="1400" b="1" i="1" dirty="0" err="1" smtClean="0">
                <a:solidFill>
                  <a:srgbClr val="FF0000"/>
                </a:solidFill>
                <a:latin typeface="Trebuchet MS" panose="020B0603020202020204" pitchFamily="34" charset="0"/>
              </a:rPr>
              <a:t>contenido</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humedad</a:t>
            </a:r>
            <a:r>
              <a:rPr lang="en-US" altLang="en-US" sz="1400" b="1" i="1" dirty="0" smtClean="0">
                <a:solidFill>
                  <a:srgbClr val="FF0000"/>
                </a:solidFill>
                <a:latin typeface="Trebuchet MS" panose="020B0603020202020204" pitchFamily="34" charset="0"/>
              </a:rPr>
              <a:t> es </a:t>
            </a:r>
            <a:r>
              <a:rPr lang="en-US" altLang="en-US" sz="1400" b="1" i="1" dirty="0" err="1" smtClean="0">
                <a:solidFill>
                  <a:srgbClr val="FF0000"/>
                </a:solidFill>
                <a:latin typeface="Trebuchet MS" panose="020B0603020202020204" pitchFamily="34" charset="0"/>
              </a:rPr>
              <a:t>importante</a:t>
            </a:r>
            <a:r>
              <a:rPr lang="en-US" altLang="en-US" sz="1400" b="1" i="1" dirty="0" smtClean="0">
                <a:solidFill>
                  <a:srgbClr val="FF0000"/>
                </a:solidFill>
                <a:latin typeface="Trebuchet MS" panose="020B0603020202020204" pitchFamily="34" charset="0"/>
              </a:rPr>
              <a:t> para </a:t>
            </a:r>
            <a:r>
              <a:rPr lang="en-US" altLang="en-US" sz="1400" b="1" i="1" dirty="0" err="1" smtClean="0">
                <a:solidFill>
                  <a:srgbClr val="FF0000"/>
                </a:solidFill>
                <a:latin typeface="Trebuchet MS" panose="020B0603020202020204" pitchFamily="34" charset="0"/>
              </a:rPr>
              <a:t>evaluar</a:t>
            </a:r>
            <a:r>
              <a:rPr lang="en-US" altLang="en-US" sz="1400" b="1" i="1" dirty="0" smtClean="0">
                <a:solidFill>
                  <a:srgbClr val="FF0000"/>
                </a:solidFill>
                <a:latin typeface="Trebuchet MS" panose="020B0603020202020204" pitchFamily="34" charset="0"/>
              </a:rPr>
              <a:t> el </a:t>
            </a:r>
            <a:r>
              <a:rPr lang="en-US" altLang="en-US" sz="1400" b="1" i="1" dirty="0" err="1" smtClean="0">
                <a:solidFill>
                  <a:srgbClr val="FF0000"/>
                </a:solidFill>
                <a:latin typeface="Trebuchet MS" panose="020B0603020202020204" pitchFamily="34" charset="0"/>
              </a:rPr>
              <a:t>estado</a:t>
            </a:r>
            <a:r>
              <a:rPr lang="en-US" altLang="en-US" sz="1400" b="1" i="1" dirty="0" smtClean="0">
                <a:solidFill>
                  <a:srgbClr val="FF0000"/>
                </a:solidFill>
                <a:latin typeface="Trebuchet MS" panose="020B0603020202020204" pitchFamily="34" charset="0"/>
              </a:rPr>
              <a:t> de los bushings del </a:t>
            </a:r>
            <a:r>
              <a:rPr lang="en-US" altLang="en-US" sz="1400" b="1" i="1" dirty="0" err="1" smtClean="0">
                <a:solidFill>
                  <a:srgbClr val="FF0000"/>
                </a:solidFill>
                <a:latin typeface="Trebuchet MS" panose="020B0603020202020204" pitchFamily="34" charset="0"/>
              </a:rPr>
              <a:t>transformador</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potencia</a:t>
            </a:r>
            <a:r>
              <a:rPr lang="en-US" altLang="en-US" sz="1400" b="1" i="1" dirty="0" smtClean="0">
                <a:solidFill>
                  <a:srgbClr val="FF0000"/>
                </a:solidFill>
                <a:latin typeface="Trebuchet MS" panose="020B0603020202020204" pitchFamily="34" charset="0"/>
              </a:rPr>
              <a:t> y </a:t>
            </a:r>
            <a:r>
              <a:rPr lang="en-US" altLang="en-US" sz="1400" b="1" i="1" dirty="0" err="1" smtClean="0">
                <a:solidFill>
                  <a:srgbClr val="FF0000"/>
                </a:solidFill>
                <a:latin typeface="Trebuchet MS" panose="020B0603020202020204" pitchFamily="34" charset="0"/>
              </a:rPr>
              <a:t>sus</a:t>
            </a:r>
            <a:r>
              <a:rPr lang="en-US" altLang="en-US" sz="1400" b="1" i="1" dirty="0" smtClean="0">
                <a:solidFill>
                  <a:srgbClr val="FF0000"/>
                </a:solidFill>
                <a:latin typeface="Trebuchet MS" panose="020B0603020202020204" pitchFamily="34" charset="0"/>
              </a:rPr>
              <a:t> bushings.</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Esta</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medición</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también</a:t>
            </a:r>
            <a:r>
              <a:rPr lang="en-US" altLang="en-US" sz="1400" dirty="0" smtClean="0">
                <a:solidFill>
                  <a:srgbClr val="282829"/>
                </a:solidFill>
                <a:latin typeface="Trebuchet MS" panose="020B0603020202020204" pitchFamily="34" charset="0"/>
              </a:rPr>
              <a:t> se</a:t>
            </a:r>
            <a:r>
              <a:rPr lang="es-E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usa</a:t>
            </a:r>
            <a:r>
              <a:rPr lang="en-US" altLang="en-US" sz="1400" dirty="0" smtClean="0">
                <a:solidFill>
                  <a:srgbClr val="282829"/>
                </a:solidFill>
                <a:latin typeface="Trebuchet MS" panose="020B0603020202020204" pitchFamily="34" charset="0"/>
              </a:rPr>
              <a:t> para </a:t>
            </a:r>
            <a:r>
              <a:rPr lang="en-US" altLang="en-US" sz="1400" dirty="0" err="1" smtClean="0">
                <a:solidFill>
                  <a:srgbClr val="282829"/>
                </a:solidFill>
                <a:latin typeface="Trebuchet MS" panose="020B0603020202020204" pitchFamily="34" charset="0"/>
              </a:rPr>
              <a:t>demostrar</a:t>
            </a:r>
            <a:r>
              <a:rPr lang="en-US" altLang="en-US" sz="1400" dirty="0" smtClean="0">
                <a:solidFill>
                  <a:srgbClr val="282829"/>
                </a:solidFill>
                <a:latin typeface="Trebuchet MS" panose="020B0603020202020204" pitchFamily="34" charset="0"/>
              </a:rPr>
              <a:t> el </a:t>
            </a:r>
            <a:r>
              <a:rPr lang="en-US" altLang="en-US" sz="1400" dirty="0" err="1" smtClean="0">
                <a:solidFill>
                  <a:srgbClr val="282829"/>
                </a:solidFill>
                <a:latin typeface="Trebuchet MS" panose="020B0603020202020204" pitchFamily="34" charset="0"/>
              </a:rPr>
              <a:t>bajo</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contenido</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en</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humedad</a:t>
            </a:r>
            <a:r>
              <a:rPr lang="en-US" altLang="en-US" sz="1400" dirty="0" smtClean="0">
                <a:solidFill>
                  <a:srgbClr val="282829"/>
                </a:solidFill>
                <a:latin typeface="Trebuchet MS" panose="020B0603020202020204" pitchFamily="34" charset="0"/>
              </a:rPr>
              <a:t> de </a:t>
            </a:r>
            <a:r>
              <a:rPr lang="en-US" altLang="en-US" sz="1400" dirty="0" err="1" smtClean="0">
                <a:solidFill>
                  <a:srgbClr val="282829"/>
                </a:solidFill>
                <a:latin typeface="Trebuchet MS" panose="020B0603020202020204" pitchFamily="34" charset="0"/>
              </a:rPr>
              <a:t>los</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nuevos</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transformadores</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después</a:t>
            </a:r>
            <a:r>
              <a:rPr lang="en-US" altLang="en-US" sz="1400" dirty="0" smtClean="0">
                <a:solidFill>
                  <a:srgbClr val="282829"/>
                </a:solidFill>
                <a:latin typeface="Trebuchet MS" panose="020B0603020202020204" pitchFamily="34" charset="0"/>
              </a:rPr>
              <a:t> del </a:t>
            </a:r>
            <a:r>
              <a:rPr lang="en-US" altLang="en-US" sz="1400" dirty="0" err="1" smtClean="0">
                <a:solidFill>
                  <a:srgbClr val="282829"/>
                </a:solidFill>
                <a:latin typeface="Trebuchet MS" panose="020B0603020202020204" pitchFamily="34" charset="0"/>
              </a:rPr>
              <a:t>proceso</a:t>
            </a:r>
            <a:r>
              <a:rPr lang="en-US" altLang="en-US" sz="1400" dirty="0" smtClean="0">
                <a:solidFill>
                  <a:srgbClr val="282829"/>
                </a:solidFill>
                <a:latin typeface="Trebuchet MS" panose="020B0603020202020204" pitchFamily="34" charset="0"/>
              </a:rPr>
              <a:t> de </a:t>
            </a:r>
            <a:r>
              <a:rPr lang="en-US" altLang="en-US" sz="1400" dirty="0" err="1" smtClean="0">
                <a:solidFill>
                  <a:srgbClr val="282829"/>
                </a:solidFill>
                <a:latin typeface="Trebuchet MS" panose="020B0603020202020204" pitchFamily="34" charset="0"/>
              </a:rPr>
              <a:t>secado</a:t>
            </a:r>
            <a:r>
              <a:rPr lang="en-US" altLang="en-US" sz="1400" dirty="0" smtClean="0">
                <a:solidFill>
                  <a:srgbClr val="282829"/>
                </a:solidFill>
                <a:latin typeface="Trebuchet MS" panose="020B0603020202020204" pitchFamily="34" charset="0"/>
              </a:rPr>
              <a:t>.</a:t>
            </a:r>
            <a:endParaRPr lang="en-US" altLang="en-US" sz="1400" dirty="0" smtClean="0">
              <a:latin typeface="Trebuchet MS" panose="020B0603020202020204" pitchFamily="34" charset="0"/>
            </a:endParaRPr>
          </a:p>
        </p:txBody>
      </p:sp>
      <p:sp>
        <p:nvSpPr>
          <p:cNvPr id="10" name="object 10"/>
          <p:cNvSpPr txBox="1"/>
          <p:nvPr/>
        </p:nvSpPr>
        <p:spPr>
          <a:xfrm>
            <a:off x="141288" y="2360613"/>
            <a:ext cx="5233987" cy="1868487"/>
          </a:xfrm>
          <a:prstGeom prst="rect">
            <a:avLst/>
          </a:prstGeom>
        </p:spPr>
        <p:txBody>
          <a:bodyPr lIns="0" tIns="98425" rIns="0" bIns="0">
            <a:spAutoFit/>
          </a:bodyPr>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400"/>
              </a:lnSpc>
              <a:spcBef>
                <a:spcPts val="775"/>
              </a:spcBef>
              <a:defRPr/>
            </a:pPr>
            <a:r>
              <a:rPr lang="en-US" altLang="en-US" sz="1400" b="1" i="1" dirty="0" smtClean="0">
                <a:solidFill>
                  <a:srgbClr val="005E9D"/>
                </a:solidFill>
                <a:latin typeface="Trebuchet MS" panose="020B0603020202020204" pitchFamily="34" charset="0"/>
              </a:rPr>
              <a:t>¿</a:t>
            </a:r>
            <a:r>
              <a:rPr lang="en-US" altLang="en-US" sz="1400" b="1" i="1" dirty="0" err="1" smtClean="0">
                <a:solidFill>
                  <a:srgbClr val="005E9D"/>
                </a:solidFill>
                <a:latin typeface="Trebuchet MS" panose="020B0603020202020204" pitchFamily="34" charset="0"/>
              </a:rPr>
              <a:t>Cómo</a:t>
            </a:r>
            <a:r>
              <a:rPr lang="en-US" altLang="en-US" sz="1400" b="1" i="1" dirty="0" smtClean="0">
                <a:solidFill>
                  <a:srgbClr val="005E9D"/>
                </a:solidFill>
                <a:latin typeface="Trebuchet MS" panose="020B0603020202020204" pitchFamily="34" charset="0"/>
              </a:rPr>
              <a:t> </a:t>
            </a:r>
            <a:r>
              <a:rPr lang="en-US" altLang="en-US" sz="1400" b="1" i="1" dirty="0" err="1" smtClean="0">
                <a:solidFill>
                  <a:srgbClr val="005E9D"/>
                </a:solidFill>
                <a:latin typeface="Trebuchet MS" panose="020B0603020202020204" pitchFamily="34" charset="0"/>
              </a:rPr>
              <a:t>funciona</a:t>
            </a:r>
            <a:r>
              <a:rPr lang="en-US" altLang="en-US" sz="1400" b="1" i="1" dirty="0" smtClean="0">
                <a:solidFill>
                  <a:srgbClr val="005E9D"/>
                </a:solidFill>
                <a:latin typeface="Trebuchet MS" panose="020B0603020202020204" pitchFamily="34" charset="0"/>
              </a:rPr>
              <a:t>?</a:t>
            </a:r>
            <a:endParaRPr lang="en-US" altLang="en-US" sz="1400" b="1" i="1" dirty="0" smtClean="0">
              <a:latin typeface="Trebuchet MS" panose="020B0603020202020204" pitchFamily="34" charset="0"/>
            </a:endParaRPr>
          </a:p>
          <a:p>
            <a:pPr marL="298450" indent="-285750" algn="just" eaLnBrk="1" hangingPunct="1">
              <a:lnSpc>
                <a:spcPts val="1400"/>
              </a:lnSpc>
              <a:spcBef>
                <a:spcPts val="388"/>
              </a:spcBef>
              <a:buFont typeface="Arial" panose="020B0604020202020204" pitchFamily="34" charset="0"/>
              <a:buChar char="•"/>
              <a:defRPr/>
            </a:pPr>
            <a:r>
              <a:rPr lang="en-US" altLang="en-US" sz="1400" dirty="0" smtClean="0">
                <a:solidFill>
                  <a:srgbClr val="282829"/>
                </a:solidFill>
                <a:latin typeface="Trebuchet MS" panose="020B0603020202020204" pitchFamily="34" charset="0"/>
              </a:rPr>
              <a:t>La </a:t>
            </a:r>
            <a:r>
              <a:rPr lang="en-US" altLang="en-US" sz="1400" dirty="0" err="1" smtClean="0">
                <a:solidFill>
                  <a:srgbClr val="282829"/>
                </a:solidFill>
                <a:latin typeface="Trebuchet MS" panose="020B0603020202020204" pitchFamily="34" charset="0"/>
              </a:rPr>
              <a:t>cantidad</a:t>
            </a:r>
            <a:r>
              <a:rPr lang="en-US" altLang="en-US" sz="1400" dirty="0" smtClean="0">
                <a:solidFill>
                  <a:srgbClr val="282829"/>
                </a:solidFill>
                <a:latin typeface="Trebuchet MS" panose="020B0603020202020204" pitchFamily="34" charset="0"/>
              </a:rPr>
              <a:t> principal de </a:t>
            </a:r>
            <a:r>
              <a:rPr lang="en-US" altLang="en-US" sz="1400" b="1" i="1" dirty="0" err="1" smtClean="0">
                <a:solidFill>
                  <a:srgbClr val="FF0000"/>
                </a:solidFill>
                <a:latin typeface="Trebuchet MS" panose="020B0603020202020204" pitchFamily="34" charset="0"/>
              </a:rPr>
              <a:t>aislamiento</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celulosa</a:t>
            </a:r>
            <a:r>
              <a:rPr lang="en-US" altLang="en-US" sz="1400" b="1" i="1" dirty="0" smtClean="0">
                <a:solidFill>
                  <a:srgbClr val="FF0000"/>
                </a:solidFill>
                <a:latin typeface="Trebuchet MS" panose="020B0603020202020204" pitchFamily="34" charset="0"/>
              </a:rPr>
              <a:t> de la parte </a:t>
            </a:r>
            <a:r>
              <a:rPr lang="en-US" altLang="en-US" sz="1400" b="1" i="1" dirty="0" err="1" smtClean="0">
                <a:solidFill>
                  <a:srgbClr val="FF0000"/>
                </a:solidFill>
                <a:latin typeface="Trebuchet MS" panose="020B0603020202020204" pitchFamily="34" charset="0"/>
              </a:rPr>
              <a:t>activa</a:t>
            </a:r>
            <a:r>
              <a:rPr lang="en-US" altLang="en-US" sz="1400" b="1" i="1" dirty="0" smtClean="0">
                <a:solidFill>
                  <a:srgbClr val="FF0000"/>
                </a:solidFill>
                <a:latin typeface="Trebuchet MS" panose="020B0603020202020204" pitchFamily="34" charset="0"/>
              </a:rPr>
              <a:t> de un </a:t>
            </a:r>
            <a:r>
              <a:rPr lang="en-US" altLang="en-US" sz="1400" b="1" i="1" dirty="0" err="1" smtClean="0">
                <a:solidFill>
                  <a:srgbClr val="FF0000"/>
                </a:solidFill>
                <a:latin typeface="Trebuchet MS" panose="020B0603020202020204" pitchFamily="34" charset="0"/>
              </a:rPr>
              <a:t>transformador</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potencia</a:t>
            </a:r>
            <a:r>
              <a:rPr lang="en-US" altLang="en-US" sz="1400" b="1" i="1" dirty="0" smtClean="0">
                <a:solidFill>
                  <a:srgbClr val="FF0000"/>
                </a:solidFill>
                <a:latin typeface="Trebuchet MS" panose="020B0603020202020204" pitchFamily="34" charset="0"/>
              </a:rPr>
              <a:t> se </a:t>
            </a:r>
            <a:r>
              <a:rPr lang="en-US" altLang="en-US" sz="1400" b="1" i="1" dirty="0" err="1" smtClean="0">
                <a:solidFill>
                  <a:srgbClr val="FF0000"/>
                </a:solidFill>
                <a:latin typeface="Trebuchet MS" panose="020B0603020202020204" pitchFamily="34" charset="0"/>
              </a:rPr>
              <a:t>encuentra</a:t>
            </a:r>
            <a:r>
              <a:rPr lang="en-US" altLang="en-US" sz="1400" b="1" i="1" dirty="0" smtClean="0">
                <a:solidFill>
                  <a:srgbClr val="FF0000"/>
                </a:solidFill>
                <a:latin typeface="Trebuchet MS" panose="020B0603020202020204" pitchFamily="34" charset="0"/>
              </a:rPr>
              <a:t> entre el </a:t>
            </a:r>
            <a:r>
              <a:rPr lang="en-US" altLang="en-US" sz="1400" b="1" i="1" dirty="0" err="1" smtClean="0">
                <a:solidFill>
                  <a:srgbClr val="FF0000"/>
                </a:solidFill>
                <a:latin typeface="Trebuchet MS" panose="020B0603020202020204" pitchFamily="34" charset="0"/>
              </a:rPr>
              <a:t>devanado</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primario</a:t>
            </a:r>
            <a:r>
              <a:rPr lang="en-US" altLang="en-US" sz="1400" b="1" i="1" dirty="0" smtClean="0">
                <a:solidFill>
                  <a:srgbClr val="FF0000"/>
                </a:solidFill>
                <a:latin typeface="Trebuchet MS" panose="020B0603020202020204" pitchFamily="34" charset="0"/>
              </a:rPr>
              <a:t> y el </a:t>
            </a:r>
            <a:r>
              <a:rPr lang="en-US" altLang="en-US" sz="1400" b="1" i="1" dirty="0" err="1" smtClean="0">
                <a:solidFill>
                  <a:srgbClr val="FF0000"/>
                </a:solidFill>
                <a:latin typeface="Trebuchet MS" panose="020B0603020202020204" pitchFamily="34" charset="0"/>
              </a:rPr>
              <a:t>secundario</a:t>
            </a:r>
            <a:r>
              <a:rPr lang="en-US" altLang="en-US" sz="1400" b="1" i="1" dirty="0" smtClean="0">
                <a:solidFill>
                  <a:srgbClr val="FF0000"/>
                </a:solidFill>
                <a:latin typeface="Trebuchet MS" panose="020B0603020202020204" pitchFamily="34" charset="0"/>
              </a:rPr>
              <a:t>. </a:t>
            </a:r>
          </a:p>
          <a:p>
            <a:pPr marL="298450" indent="-285750" algn="just" eaLnBrk="1" hangingPunct="1">
              <a:lnSpc>
                <a:spcPts val="1400"/>
              </a:lnSpc>
              <a:spcBef>
                <a:spcPts val="388"/>
              </a:spcBef>
              <a:buFont typeface="Arial" panose="020B0604020202020204" pitchFamily="34" charset="0"/>
              <a:buChar char="•"/>
              <a:defRPr/>
            </a:pPr>
            <a:r>
              <a:rPr lang="en-US" altLang="en-US" sz="1400" dirty="0" smtClean="0">
                <a:solidFill>
                  <a:srgbClr val="282829"/>
                </a:solidFill>
                <a:latin typeface="Trebuchet MS" panose="020B0603020202020204" pitchFamily="34" charset="0"/>
              </a:rPr>
              <a:t>Para </a:t>
            </a:r>
            <a:r>
              <a:rPr lang="en-US" altLang="en-US" sz="1400" dirty="0" err="1" smtClean="0">
                <a:solidFill>
                  <a:srgbClr val="282829"/>
                </a:solidFill>
                <a:latin typeface="Trebuchet MS" panose="020B0603020202020204" pitchFamily="34" charset="0"/>
              </a:rPr>
              <a:t>medir</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este</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aislamiento</a:t>
            </a:r>
            <a:r>
              <a:rPr lang="en-US" altLang="en-US" sz="1400" dirty="0" smtClean="0">
                <a:solidFill>
                  <a:srgbClr val="282829"/>
                </a:solidFill>
                <a:latin typeface="Trebuchet MS" panose="020B0603020202020204" pitchFamily="34" charset="0"/>
              </a:rPr>
              <a:t>, </a:t>
            </a:r>
            <a:r>
              <a:rPr lang="en-US" altLang="en-US" sz="1400" b="1" i="1" dirty="0" smtClean="0">
                <a:solidFill>
                  <a:srgbClr val="FF0000"/>
                </a:solidFill>
                <a:latin typeface="Trebuchet MS" panose="020B0603020202020204" pitchFamily="34" charset="0"/>
              </a:rPr>
              <a:t>se </a:t>
            </a:r>
            <a:r>
              <a:rPr lang="en-US" altLang="en-US" sz="1400" b="1" i="1" dirty="0" err="1" smtClean="0">
                <a:solidFill>
                  <a:srgbClr val="FF0000"/>
                </a:solidFill>
                <a:latin typeface="Trebuchet MS" panose="020B0603020202020204" pitchFamily="34" charset="0"/>
              </a:rPr>
              <a:t>conecta</a:t>
            </a:r>
            <a:r>
              <a:rPr lang="en-US" altLang="en-US" sz="1400" b="1" i="1" dirty="0" smtClean="0">
                <a:solidFill>
                  <a:srgbClr val="FF0000"/>
                </a:solidFill>
                <a:latin typeface="Trebuchet MS" panose="020B0603020202020204" pitchFamily="34" charset="0"/>
              </a:rPr>
              <a:t> la </a:t>
            </a:r>
            <a:r>
              <a:rPr lang="en-US" altLang="en-US" sz="1400" b="1" i="1" dirty="0" err="1" smtClean="0">
                <a:solidFill>
                  <a:srgbClr val="FF0000"/>
                </a:solidFill>
                <a:latin typeface="Trebuchet MS" panose="020B0603020202020204" pitchFamily="34" charset="0"/>
              </a:rPr>
              <a:t>salida</a:t>
            </a:r>
            <a:r>
              <a:rPr lang="en-US" altLang="en-US" sz="1400" b="1" i="1" dirty="0" smtClean="0">
                <a:solidFill>
                  <a:srgbClr val="FF0000"/>
                </a:solidFill>
                <a:latin typeface="Trebuchet MS" panose="020B0603020202020204" pitchFamily="34" charset="0"/>
              </a:rPr>
              <a:t> al </a:t>
            </a:r>
            <a:r>
              <a:rPr lang="en-US" altLang="en-US" sz="1400" b="1" i="1" dirty="0" err="1" smtClean="0">
                <a:solidFill>
                  <a:srgbClr val="FF0000"/>
                </a:solidFill>
                <a:latin typeface="Trebuchet MS" panose="020B0603020202020204" pitchFamily="34" charset="0"/>
              </a:rPr>
              <a:t>devanado</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alta</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tensión</a:t>
            </a:r>
            <a:r>
              <a:rPr lang="en-US" altLang="en-US" sz="1400" b="1" i="1" dirty="0" smtClean="0">
                <a:solidFill>
                  <a:srgbClr val="FF0000"/>
                </a:solidFill>
                <a:latin typeface="Trebuchet MS" panose="020B0603020202020204" pitchFamily="34" charset="0"/>
              </a:rPr>
              <a:t> y la entrada al </a:t>
            </a:r>
            <a:r>
              <a:rPr lang="en-US" altLang="en-US" sz="1400" b="1" i="1" dirty="0" err="1" smtClean="0">
                <a:solidFill>
                  <a:srgbClr val="FF0000"/>
                </a:solidFill>
                <a:latin typeface="Trebuchet MS" panose="020B0603020202020204" pitchFamily="34" charset="0"/>
              </a:rPr>
              <a:t>devanado</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baja</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tensión</a:t>
            </a:r>
            <a:r>
              <a:rPr lang="en-US" altLang="en-US" sz="1400" dirty="0" smtClean="0">
                <a:solidFill>
                  <a:srgbClr val="282829"/>
                </a:solidFill>
                <a:latin typeface="Trebuchet MS" panose="020B0603020202020204" pitchFamily="34" charset="0"/>
              </a:rPr>
              <a:t>..</a:t>
            </a:r>
            <a:endParaRPr lang="en-US" altLang="en-US" sz="1400" dirty="0" smtClean="0">
              <a:latin typeface="Trebuchet MS" panose="020B0603020202020204" pitchFamily="34" charset="0"/>
            </a:endParaRPr>
          </a:p>
          <a:p>
            <a:pPr marL="298450" indent="-285750" algn="just" eaLnBrk="1" hangingPunct="1">
              <a:lnSpc>
                <a:spcPts val="1400"/>
              </a:lnSpc>
              <a:spcBef>
                <a:spcPts val="425"/>
              </a:spcBef>
              <a:buFont typeface="Arial" panose="020B0604020202020204" pitchFamily="34" charset="0"/>
              <a:buChar char="•"/>
              <a:defRPr/>
            </a:pPr>
            <a:r>
              <a:rPr lang="en-US" altLang="en-US" sz="1400" b="1" i="1" dirty="0" smtClean="0">
                <a:solidFill>
                  <a:srgbClr val="FF0000"/>
                </a:solidFill>
                <a:latin typeface="Trebuchet MS" panose="020B0603020202020204" pitchFamily="34" charset="0"/>
              </a:rPr>
              <a:t>Se </a:t>
            </a:r>
            <a:r>
              <a:rPr lang="en-US" altLang="en-US" sz="1400" b="1" i="1" dirty="0" err="1" smtClean="0">
                <a:solidFill>
                  <a:srgbClr val="FF0000"/>
                </a:solidFill>
                <a:latin typeface="Trebuchet MS" panose="020B0603020202020204" pitchFamily="34" charset="0"/>
              </a:rPr>
              <a:t>mide</a:t>
            </a:r>
            <a:r>
              <a:rPr lang="en-US" altLang="en-US" sz="1400" b="1" i="1" dirty="0" smtClean="0">
                <a:solidFill>
                  <a:srgbClr val="FF0000"/>
                </a:solidFill>
                <a:latin typeface="Trebuchet MS" panose="020B0603020202020204" pitchFamily="34" charset="0"/>
              </a:rPr>
              <a:t> el factor de </a:t>
            </a:r>
            <a:r>
              <a:rPr lang="en-US" altLang="en-US" sz="1400" b="1" i="1" dirty="0" err="1" smtClean="0">
                <a:solidFill>
                  <a:srgbClr val="FF0000"/>
                </a:solidFill>
                <a:latin typeface="Trebuchet MS" panose="020B0603020202020204" pitchFamily="34" charset="0"/>
              </a:rPr>
              <a:t>potencia</a:t>
            </a:r>
            <a:r>
              <a:rPr lang="en-US" altLang="en-US" sz="1400" b="1" i="1" dirty="0" smtClean="0">
                <a:solidFill>
                  <a:srgbClr val="FF0000"/>
                </a:solidFill>
                <a:latin typeface="Trebuchet MS" panose="020B0603020202020204" pitchFamily="34" charset="0"/>
              </a:rPr>
              <a:t>/factor de </a:t>
            </a:r>
            <a:r>
              <a:rPr lang="en-US" altLang="en-US" sz="1400" b="1" i="1" dirty="0" err="1" smtClean="0">
                <a:solidFill>
                  <a:srgbClr val="FF0000"/>
                </a:solidFill>
                <a:latin typeface="Trebuchet MS" panose="020B0603020202020204" pitchFamily="34" charset="0"/>
              </a:rPr>
              <a:t>disipación</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este</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aislamiento</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en</a:t>
            </a:r>
            <a:r>
              <a:rPr lang="en-US" altLang="en-US" sz="1400" b="1" i="1" dirty="0" smtClean="0">
                <a:solidFill>
                  <a:srgbClr val="FF0000"/>
                </a:solidFill>
                <a:latin typeface="Trebuchet MS" panose="020B0603020202020204" pitchFamily="34" charset="0"/>
              </a:rPr>
              <a:t> un </a:t>
            </a:r>
            <a:r>
              <a:rPr lang="en-US" altLang="en-US" sz="1400" b="1" i="1" dirty="0" err="1" smtClean="0">
                <a:solidFill>
                  <a:srgbClr val="FF0000"/>
                </a:solidFill>
                <a:latin typeface="Trebuchet MS" panose="020B0603020202020204" pitchFamily="34" charset="0"/>
              </a:rPr>
              <a:t>amplio</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rango</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frecuencias</a:t>
            </a:r>
            <a:r>
              <a:rPr lang="en-US" altLang="en-US" sz="1400" b="1" i="1" dirty="0" smtClean="0">
                <a:solidFill>
                  <a:srgbClr val="FF0000"/>
                </a:solidFill>
                <a:latin typeface="Trebuchet MS" panose="020B0603020202020204" pitchFamily="34" charset="0"/>
              </a:rPr>
              <a:t>. </a:t>
            </a:r>
            <a:endParaRPr lang="en-US" altLang="en-US" sz="1400" dirty="0" smtClean="0">
              <a:latin typeface="Trebuchet MS" panose="020B0603020202020204" pitchFamily="34" charset="0"/>
            </a:endParaRPr>
          </a:p>
        </p:txBody>
      </p:sp>
      <p:sp>
        <p:nvSpPr>
          <p:cNvPr id="11" name="object 8"/>
          <p:cNvSpPr txBox="1"/>
          <p:nvPr/>
        </p:nvSpPr>
        <p:spPr>
          <a:xfrm>
            <a:off x="263525" y="123825"/>
            <a:ext cx="5616575" cy="288925"/>
          </a:xfrm>
          <a:prstGeom prst="rect">
            <a:avLst/>
          </a:prstGeom>
        </p:spPr>
        <p:txBody>
          <a:bodyPr lIns="0" tIns="12700" rIns="0" bIns="0">
            <a:spAutoFit/>
          </a:bodyPr>
          <a:lstStyle/>
          <a:p>
            <a:pPr marL="12700" eaLnBrk="1" hangingPunct="1">
              <a:spcBef>
                <a:spcPts val="100"/>
              </a:spcBef>
              <a:defRPr/>
            </a:pPr>
            <a:r>
              <a:rPr b="1" dirty="0">
                <a:solidFill>
                  <a:srgbClr val="282829"/>
                </a:solidFill>
                <a:latin typeface="Trebuchet MS"/>
                <a:cs typeface="Trebuchet MS"/>
              </a:rPr>
              <a:t>Análisis</a:t>
            </a:r>
            <a:r>
              <a:rPr b="1" spc="-80" dirty="0">
                <a:solidFill>
                  <a:srgbClr val="282829"/>
                </a:solidFill>
                <a:latin typeface="Trebuchet MS"/>
                <a:cs typeface="Trebuchet MS"/>
              </a:rPr>
              <a:t> </a:t>
            </a:r>
            <a:r>
              <a:rPr b="1" dirty="0">
                <a:solidFill>
                  <a:srgbClr val="282829"/>
                </a:solidFill>
                <a:latin typeface="Trebuchet MS"/>
                <a:cs typeface="Trebuchet MS"/>
              </a:rPr>
              <a:t>de</a:t>
            </a:r>
            <a:r>
              <a:rPr b="1" spc="-75" dirty="0">
                <a:solidFill>
                  <a:srgbClr val="282829"/>
                </a:solidFill>
                <a:latin typeface="Trebuchet MS"/>
                <a:cs typeface="Trebuchet MS"/>
              </a:rPr>
              <a:t> </a:t>
            </a:r>
            <a:r>
              <a:rPr b="1" dirty="0">
                <a:solidFill>
                  <a:srgbClr val="282829"/>
                </a:solidFill>
                <a:latin typeface="Trebuchet MS"/>
                <a:cs typeface="Trebuchet MS"/>
              </a:rPr>
              <a:t>respuesta</a:t>
            </a:r>
            <a:r>
              <a:rPr b="1" spc="-80" dirty="0">
                <a:solidFill>
                  <a:srgbClr val="282829"/>
                </a:solidFill>
                <a:latin typeface="Trebuchet MS"/>
                <a:cs typeface="Trebuchet MS"/>
              </a:rPr>
              <a:t> </a:t>
            </a:r>
            <a:r>
              <a:rPr b="1" dirty="0">
                <a:solidFill>
                  <a:srgbClr val="282829"/>
                </a:solidFill>
                <a:latin typeface="Trebuchet MS"/>
                <a:cs typeface="Trebuchet MS"/>
              </a:rPr>
              <a:t>(en</a:t>
            </a:r>
            <a:r>
              <a:rPr b="1" spc="-75" dirty="0">
                <a:solidFill>
                  <a:srgbClr val="282829"/>
                </a:solidFill>
                <a:latin typeface="Trebuchet MS"/>
                <a:cs typeface="Trebuchet MS"/>
              </a:rPr>
              <a:t> </a:t>
            </a:r>
            <a:r>
              <a:rPr b="1" spc="-30" dirty="0">
                <a:solidFill>
                  <a:srgbClr val="282829"/>
                </a:solidFill>
                <a:latin typeface="Trebuchet MS"/>
                <a:cs typeface="Trebuchet MS"/>
              </a:rPr>
              <a:t>frecuencia)</a:t>
            </a:r>
            <a:r>
              <a:rPr b="1" spc="-75" dirty="0">
                <a:solidFill>
                  <a:srgbClr val="282829"/>
                </a:solidFill>
                <a:latin typeface="Trebuchet MS"/>
                <a:cs typeface="Trebuchet MS"/>
              </a:rPr>
              <a:t> </a:t>
            </a:r>
            <a:r>
              <a:rPr b="1" spc="-30" dirty="0">
                <a:solidFill>
                  <a:srgbClr val="282829"/>
                </a:solidFill>
                <a:latin typeface="Trebuchet MS"/>
                <a:cs typeface="Trebuchet MS"/>
              </a:rPr>
              <a:t>dieléctrica</a:t>
            </a:r>
            <a:endParaRPr b="1" dirty="0">
              <a:latin typeface="Trebuchet MS"/>
              <a:cs typeface="Trebuchet MS"/>
            </a:endParaRPr>
          </a:p>
        </p:txBody>
      </p:sp>
      <p:sp>
        <p:nvSpPr>
          <p:cNvPr id="12" name="object 11"/>
          <p:cNvSpPr txBox="1"/>
          <p:nvPr/>
        </p:nvSpPr>
        <p:spPr>
          <a:xfrm>
            <a:off x="6143625" y="87313"/>
            <a:ext cx="3602038" cy="1227137"/>
          </a:xfrm>
          <a:prstGeom prst="rect">
            <a:avLst/>
          </a:prstGeom>
        </p:spPr>
        <p:txBody>
          <a:bodyPr lIns="0" tIns="98425" rIns="0" bIns="0">
            <a:spAutoFit/>
          </a:bodyPr>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400"/>
              </a:lnSpc>
              <a:spcBef>
                <a:spcPts val="775"/>
              </a:spcBef>
              <a:defRPr/>
            </a:pPr>
            <a:r>
              <a:rPr lang="en-US" altLang="en-US" sz="1400" b="1" dirty="0" err="1" smtClean="0">
                <a:solidFill>
                  <a:srgbClr val="005E9D"/>
                </a:solidFill>
                <a:latin typeface="Trebuchet MS" panose="020B0603020202020204" pitchFamily="34" charset="0"/>
              </a:rPr>
              <a:t>Adicionalmente</a:t>
            </a:r>
            <a:r>
              <a:rPr lang="en-US" altLang="en-US" sz="1400" b="1" dirty="0" smtClean="0">
                <a:solidFill>
                  <a:srgbClr val="005E9D"/>
                </a:solidFill>
                <a:latin typeface="Trebuchet MS" panose="020B0603020202020204" pitchFamily="34" charset="0"/>
              </a:rPr>
              <a:t>...</a:t>
            </a:r>
            <a:endParaRPr lang="en-US" altLang="en-US" sz="1400" b="1" dirty="0" smtClean="0">
              <a:latin typeface="Trebuchet MS" panose="020B0603020202020204" pitchFamily="34" charset="0"/>
            </a:endParaRPr>
          </a:p>
          <a:p>
            <a:pPr marL="298450" indent="-285750" algn="just" eaLnBrk="1" hangingPunct="1">
              <a:lnSpc>
                <a:spcPts val="1400"/>
              </a:lnSpc>
              <a:spcBef>
                <a:spcPts val="388"/>
              </a:spcBef>
              <a:buFont typeface="Arial" panose="020B0604020202020204" pitchFamily="34" charset="0"/>
              <a:buChar char="•"/>
              <a:defRPr/>
            </a:pPr>
            <a:r>
              <a:rPr lang="en-US" altLang="en-US" sz="1400" b="1" i="1" dirty="0" smtClean="0">
                <a:solidFill>
                  <a:srgbClr val="FF0000"/>
                </a:solidFill>
                <a:latin typeface="Trebuchet MS" panose="020B0603020202020204" pitchFamily="34" charset="0"/>
              </a:rPr>
              <a:t>Este </a:t>
            </a:r>
            <a:r>
              <a:rPr lang="en-US" altLang="en-US" sz="1400" b="1" i="1" dirty="0" err="1" smtClean="0">
                <a:solidFill>
                  <a:srgbClr val="FF0000"/>
                </a:solidFill>
                <a:latin typeface="Trebuchet MS" panose="020B0603020202020204" pitchFamily="34" charset="0"/>
              </a:rPr>
              <a:t>método</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es</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científicamente</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aprobado</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por</a:t>
            </a:r>
            <a:r>
              <a:rPr lang="en-US" altLang="en-US" sz="1400" b="1" i="1" dirty="0" smtClean="0">
                <a:solidFill>
                  <a:srgbClr val="FF0000"/>
                </a:solidFill>
                <a:latin typeface="Trebuchet MS" panose="020B0603020202020204" pitchFamily="34" charset="0"/>
              </a:rPr>
              <a:t> CIGRE. No </a:t>
            </a:r>
            <a:r>
              <a:rPr lang="en-US" altLang="en-US" sz="1400" b="1" i="1" dirty="0" err="1" smtClean="0">
                <a:solidFill>
                  <a:srgbClr val="FF0000"/>
                </a:solidFill>
                <a:latin typeface="Trebuchet MS" panose="020B0603020202020204" pitchFamily="34" charset="0"/>
              </a:rPr>
              <a:t>existe</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otra</a:t>
            </a:r>
            <a:r>
              <a:rPr lang="en-US" altLang="en-US" sz="1400" b="1" i="1" dirty="0" smtClean="0">
                <a:solidFill>
                  <a:srgbClr val="FF0000"/>
                </a:solidFill>
                <a:latin typeface="Trebuchet MS" panose="020B0603020202020204" pitchFamily="34" charset="0"/>
              </a:rPr>
              <a:t> forma no </a:t>
            </a:r>
            <a:r>
              <a:rPr lang="en-US" altLang="en-US" sz="1400" b="1" i="1" dirty="0" err="1" smtClean="0">
                <a:solidFill>
                  <a:srgbClr val="FF0000"/>
                </a:solidFill>
                <a:latin typeface="Trebuchet MS" panose="020B0603020202020204" pitchFamily="34" charset="0"/>
              </a:rPr>
              <a:t>invasiva</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evaluar</a:t>
            </a:r>
            <a:r>
              <a:rPr lang="en-US" altLang="en-US" sz="1400" b="1" i="1" dirty="0" smtClean="0">
                <a:solidFill>
                  <a:srgbClr val="FF0000"/>
                </a:solidFill>
                <a:latin typeface="Trebuchet MS" panose="020B0603020202020204" pitchFamily="34" charset="0"/>
              </a:rPr>
              <a:t> la </a:t>
            </a:r>
            <a:r>
              <a:rPr lang="en-US" altLang="en-US" sz="1400" b="1" i="1" dirty="0" err="1" smtClean="0">
                <a:solidFill>
                  <a:srgbClr val="FF0000"/>
                </a:solidFill>
                <a:latin typeface="Trebuchet MS" panose="020B0603020202020204" pitchFamily="34" charset="0"/>
              </a:rPr>
              <a:t>humedad</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en</a:t>
            </a:r>
            <a:r>
              <a:rPr lang="en-US" altLang="en-US" sz="1400" b="1" i="1" dirty="0" smtClean="0">
                <a:solidFill>
                  <a:srgbClr val="FF0000"/>
                </a:solidFill>
                <a:latin typeface="Trebuchet MS" panose="020B0603020202020204" pitchFamily="34" charset="0"/>
              </a:rPr>
              <a:t> un </a:t>
            </a:r>
            <a:r>
              <a:rPr lang="en-US" altLang="en-US" sz="1400" b="1" i="1" dirty="0" err="1" smtClean="0">
                <a:solidFill>
                  <a:srgbClr val="FF0000"/>
                </a:solidFill>
                <a:latin typeface="Trebuchet MS" panose="020B0603020202020204" pitchFamily="34" charset="0"/>
              </a:rPr>
              <a:t>transformador</a:t>
            </a:r>
            <a:r>
              <a:rPr lang="en-US" altLang="en-US" sz="1400" b="1" i="1" dirty="0" smtClean="0">
                <a:solidFill>
                  <a:srgbClr val="FF0000"/>
                </a:solidFill>
                <a:latin typeface="Trebuchet MS" panose="020B0603020202020204" pitchFamily="34" charset="0"/>
              </a:rPr>
              <a:t> que </a:t>
            </a:r>
            <a:r>
              <a:rPr lang="en-US" altLang="en-US" sz="1400" b="1" i="1" dirty="0" err="1" smtClean="0">
                <a:solidFill>
                  <a:srgbClr val="FF0000"/>
                </a:solidFill>
                <a:latin typeface="Trebuchet MS" panose="020B0603020202020204" pitchFamily="34" charset="0"/>
              </a:rPr>
              <a:t>brinde</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precisión</a:t>
            </a:r>
            <a:r>
              <a:rPr lang="en-US" altLang="en-US" sz="1400" b="1" i="1" dirty="0" smtClean="0">
                <a:solidFill>
                  <a:srgbClr val="FF0000"/>
                </a:solidFill>
                <a:latin typeface="Trebuchet MS" panose="020B0603020202020204" pitchFamily="34" charset="0"/>
              </a:rPr>
              <a:t> comparable</a:t>
            </a:r>
            <a:r>
              <a:rPr lang="en-US" altLang="en-US" sz="1400" dirty="0" smtClean="0">
                <a:solidFill>
                  <a:srgbClr val="282829"/>
                </a:solidFill>
                <a:latin typeface="Trebuchet MS" panose="020B0603020202020204" pitchFamily="34" charset="0"/>
              </a:rPr>
              <a:t>.</a:t>
            </a:r>
          </a:p>
        </p:txBody>
      </p:sp>
      <p:sp>
        <p:nvSpPr>
          <p:cNvPr id="13" name="Rectángulo 12"/>
          <p:cNvSpPr/>
          <p:nvPr/>
        </p:nvSpPr>
        <p:spPr>
          <a:xfrm>
            <a:off x="0" y="0"/>
            <a:ext cx="12192000" cy="68580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355338" name="Picture 2"/>
          <p:cNvPicPr>
            <a:picLocks noChangeAspect="1" noChangeArrowheads="1"/>
          </p:cNvPicPr>
          <p:nvPr/>
        </p:nvPicPr>
        <p:blipFill>
          <a:blip r:embed="rId3">
            <a:extLst>
              <a:ext uri="{28A0092B-C50C-407E-A947-70E740481C1C}">
                <a14:useLocalDpi xmlns:a14="http://schemas.microsoft.com/office/drawing/2010/main" xmlns="" val="0"/>
              </a:ext>
            </a:extLst>
          </a:blip>
          <a:srcRect t="9460" r="72604" b="68626"/>
          <a:stretch>
            <a:fillRect/>
          </a:stretch>
        </p:blipFill>
        <p:spPr bwMode="auto">
          <a:xfrm>
            <a:off x="119063" y="412750"/>
            <a:ext cx="1728787" cy="2008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5339" name="Picture 3"/>
          <p:cNvPicPr>
            <a:picLocks noChangeAspect="1" noChangeArrowheads="1"/>
          </p:cNvPicPr>
          <p:nvPr/>
        </p:nvPicPr>
        <p:blipFill>
          <a:blip r:embed="rId4">
            <a:extLst>
              <a:ext uri="{28A0092B-C50C-407E-A947-70E740481C1C}">
                <a14:useLocalDpi xmlns:a14="http://schemas.microsoft.com/office/drawing/2010/main" xmlns="" val="0"/>
              </a:ext>
            </a:extLst>
          </a:blip>
          <a:srcRect l="59505" t="9575" b="73721"/>
          <a:stretch>
            <a:fillRect/>
          </a:stretch>
        </p:blipFill>
        <p:spPr bwMode="auto">
          <a:xfrm>
            <a:off x="9929813" y="123825"/>
            <a:ext cx="2076450" cy="1433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5911698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990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t="56573" r="3435"/>
          <a:stretch>
            <a:fillRect/>
          </a:stretch>
        </p:blipFill>
        <p:spPr bwMode="auto">
          <a:xfrm>
            <a:off x="334963" y="3860800"/>
            <a:ext cx="5976937" cy="2854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79907" name="Picture 3"/>
          <p:cNvPicPr>
            <a:picLocks noChangeAspect="1" noChangeArrowheads="1"/>
          </p:cNvPicPr>
          <p:nvPr/>
        </p:nvPicPr>
        <p:blipFill>
          <a:blip r:embed="rId4">
            <a:extLst>
              <a:ext uri="{28A0092B-C50C-407E-A947-70E740481C1C}">
                <a14:useLocalDpi xmlns:a14="http://schemas.microsoft.com/office/drawing/2010/main" xmlns="" val="0"/>
              </a:ext>
            </a:extLst>
          </a:blip>
          <a:srcRect t="65340" r="5951"/>
          <a:stretch>
            <a:fillRect/>
          </a:stretch>
        </p:blipFill>
        <p:spPr bwMode="auto">
          <a:xfrm>
            <a:off x="5881688" y="3021013"/>
            <a:ext cx="6046787" cy="3694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ángulo 1"/>
          <p:cNvSpPr/>
          <p:nvPr/>
        </p:nvSpPr>
        <p:spPr>
          <a:xfrm>
            <a:off x="2135188" y="620713"/>
            <a:ext cx="7200900" cy="32400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object 98"/>
          <p:cNvSpPr txBox="1"/>
          <p:nvPr/>
        </p:nvSpPr>
        <p:spPr>
          <a:xfrm>
            <a:off x="2197100" y="376238"/>
            <a:ext cx="3152775" cy="1920875"/>
          </a:xfrm>
          <a:prstGeom prst="rect">
            <a:avLst/>
          </a:prstGeom>
        </p:spPr>
        <p:txBody>
          <a:bodyPr lIns="0" tIns="98425" rIns="0" bIns="0">
            <a:spAutoFit/>
          </a:bodyPr>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300"/>
              </a:lnSpc>
              <a:spcBef>
                <a:spcPts val="775"/>
              </a:spcBef>
              <a:defRPr/>
            </a:pPr>
            <a:r>
              <a:rPr lang="en-US" altLang="en-US" sz="1400" b="1" i="1" dirty="0" smtClean="0">
                <a:solidFill>
                  <a:srgbClr val="005E9D"/>
                </a:solidFill>
                <a:latin typeface="Trebuchet MS" panose="020B0603020202020204" pitchFamily="34" charset="0"/>
              </a:rPr>
              <a:t>¿</a:t>
            </a:r>
            <a:r>
              <a:rPr lang="en-US" altLang="en-US" sz="1400" b="1" i="1" dirty="0" err="1" smtClean="0">
                <a:solidFill>
                  <a:srgbClr val="005E9D"/>
                </a:solidFill>
                <a:latin typeface="Trebuchet MS" panose="020B0603020202020204" pitchFamily="34" charset="0"/>
              </a:rPr>
              <a:t>Por</a:t>
            </a:r>
            <a:r>
              <a:rPr lang="en-US" altLang="en-US" sz="1400" b="1" i="1" dirty="0" smtClean="0">
                <a:solidFill>
                  <a:srgbClr val="005E9D"/>
                </a:solidFill>
                <a:latin typeface="Trebuchet MS" panose="020B0603020202020204" pitchFamily="34" charset="0"/>
              </a:rPr>
              <a:t> </a:t>
            </a:r>
            <a:r>
              <a:rPr lang="en-US" altLang="en-US" sz="1400" b="1" i="1" dirty="0" err="1" smtClean="0">
                <a:solidFill>
                  <a:srgbClr val="005E9D"/>
                </a:solidFill>
                <a:latin typeface="Trebuchet MS" panose="020B0603020202020204" pitchFamily="34" charset="0"/>
              </a:rPr>
              <a:t>qué</a:t>
            </a:r>
            <a:r>
              <a:rPr lang="en-US" altLang="en-US" sz="1400" b="1" i="1" dirty="0" smtClean="0">
                <a:solidFill>
                  <a:srgbClr val="005E9D"/>
                </a:solidFill>
                <a:latin typeface="Trebuchet MS" panose="020B0603020202020204" pitchFamily="34" charset="0"/>
              </a:rPr>
              <a:t> </a:t>
            </a:r>
            <a:r>
              <a:rPr lang="en-US" altLang="en-US" sz="1400" b="1" i="1" dirty="0" err="1" smtClean="0">
                <a:solidFill>
                  <a:srgbClr val="005E9D"/>
                </a:solidFill>
                <a:latin typeface="Trebuchet MS" panose="020B0603020202020204" pitchFamily="34" charset="0"/>
              </a:rPr>
              <a:t>medir</a:t>
            </a:r>
            <a:r>
              <a:rPr lang="en-US" altLang="en-US" sz="1400" b="1" i="1" dirty="0" smtClean="0">
                <a:solidFill>
                  <a:srgbClr val="005E9D"/>
                </a:solidFill>
                <a:latin typeface="Trebuchet MS" panose="020B0603020202020204" pitchFamily="34" charset="0"/>
              </a:rPr>
              <a:t>?</a:t>
            </a:r>
          </a:p>
          <a:p>
            <a:pPr marL="298450" indent="-285750" algn="just" eaLnBrk="1" hangingPunct="1">
              <a:lnSpc>
                <a:spcPts val="1300"/>
              </a:lnSpc>
              <a:spcBef>
                <a:spcPts val="388"/>
              </a:spcBef>
              <a:buFont typeface="Arial" panose="020B0604020202020204" pitchFamily="34" charset="0"/>
              <a:buChar char="•"/>
              <a:defRPr/>
            </a:pPr>
            <a:r>
              <a:rPr lang="en-US" altLang="en-US" sz="1400" dirty="0" smtClean="0">
                <a:solidFill>
                  <a:srgbClr val="282829"/>
                </a:solidFill>
                <a:latin typeface="Trebuchet MS" panose="020B0603020202020204" pitchFamily="34" charset="0"/>
              </a:rPr>
              <a:t>los </a:t>
            </a:r>
            <a:r>
              <a:rPr lang="en-US" altLang="en-US" sz="1400" dirty="0" err="1" smtClean="0">
                <a:solidFill>
                  <a:srgbClr val="282829"/>
                </a:solidFill>
                <a:latin typeface="Trebuchet MS" panose="020B0603020202020204" pitchFamily="34" charset="0"/>
              </a:rPr>
              <a:t>ensayos</a:t>
            </a:r>
            <a:r>
              <a:rPr lang="en-US" altLang="en-US" sz="1400" dirty="0" smtClean="0">
                <a:solidFill>
                  <a:srgbClr val="282829"/>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verifican</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si</a:t>
            </a:r>
            <a:r>
              <a:rPr lang="en-US" altLang="en-US" sz="1400" b="1" i="1" dirty="0" smtClean="0">
                <a:solidFill>
                  <a:srgbClr val="FF0000"/>
                </a:solidFill>
                <a:latin typeface="Trebuchet MS" panose="020B0603020202020204" pitchFamily="34" charset="0"/>
              </a:rPr>
              <a:t> los TC </a:t>
            </a:r>
            <a:r>
              <a:rPr lang="en-US" altLang="en-US" sz="1400" b="1" i="1" dirty="0" err="1" smtClean="0">
                <a:solidFill>
                  <a:srgbClr val="FF0000"/>
                </a:solidFill>
                <a:latin typeface="Trebuchet MS" panose="020B0603020202020204" pitchFamily="34" charset="0"/>
              </a:rPr>
              <a:t>envían</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señales</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correctas</a:t>
            </a:r>
            <a:r>
              <a:rPr lang="en-US" altLang="en-US" sz="1400" b="1" i="1" dirty="0" smtClean="0">
                <a:solidFill>
                  <a:srgbClr val="FF0000"/>
                </a:solidFill>
                <a:latin typeface="Trebuchet MS" panose="020B0603020202020204" pitchFamily="34" charset="0"/>
              </a:rPr>
              <a:t> al </a:t>
            </a:r>
            <a:r>
              <a:rPr lang="en-US" altLang="en-US" sz="1400" b="1" i="1" dirty="0" err="1" smtClean="0">
                <a:solidFill>
                  <a:srgbClr val="FF0000"/>
                </a:solidFill>
                <a:latin typeface="Trebuchet MS" panose="020B0603020202020204" pitchFamily="34" charset="0"/>
              </a:rPr>
              <a:t>sistema</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protección</a:t>
            </a:r>
            <a:r>
              <a:rPr lang="en-US" altLang="en-US" sz="1400" b="1" i="1" dirty="0" smtClean="0">
                <a:solidFill>
                  <a:srgbClr val="FF0000"/>
                </a:solidFill>
                <a:latin typeface="Trebuchet MS" panose="020B0603020202020204" pitchFamily="34" charset="0"/>
              </a:rPr>
              <a:t> de la </a:t>
            </a:r>
            <a:r>
              <a:rPr lang="en-US" altLang="en-US" sz="1400" b="1" i="1" dirty="0" err="1" smtClean="0">
                <a:solidFill>
                  <a:srgbClr val="FF0000"/>
                </a:solidFill>
                <a:latin typeface="Trebuchet MS" panose="020B0603020202020204" pitchFamily="34" charset="0"/>
              </a:rPr>
              <a:t>subestación</a:t>
            </a:r>
            <a:r>
              <a:rPr lang="en-US" altLang="en-US" sz="1400" dirty="0" smtClean="0">
                <a:solidFill>
                  <a:srgbClr val="282829"/>
                </a:solidFill>
                <a:latin typeface="Trebuchet MS" panose="020B0603020202020204" pitchFamily="34" charset="0"/>
              </a:rPr>
              <a:t>.</a:t>
            </a:r>
          </a:p>
          <a:p>
            <a:pPr marL="298450" indent="-285750" algn="just" eaLnBrk="1" hangingPunct="1">
              <a:lnSpc>
                <a:spcPts val="1300"/>
              </a:lnSpc>
              <a:spcBef>
                <a:spcPts val="388"/>
              </a:spcBef>
              <a:buFont typeface="Arial" panose="020B0604020202020204" pitchFamily="34" charset="0"/>
              <a:buChar char="•"/>
              <a:defRPr/>
            </a:pPr>
            <a:endParaRPr lang="en-US" altLang="en-US" sz="1400" dirty="0" smtClean="0">
              <a:latin typeface="Trebuchet MS" panose="020B0603020202020204" pitchFamily="34" charset="0"/>
            </a:endParaRPr>
          </a:p>
          <a:p>
            <a:pPr marL="298450" indent="-285750" algn="just" eaLnBrk="1" hangingPunct="1">
              <a:lnSpc>
                <a:spcPts val="1300"/>
              </a:lnSpc>
              <a:spcBef>
                <a:spcPts val="425"/>
              </a:spcBef>
              <a:buFont typeface="Arial" panose="020B0604020202020204" pitchFamily="34" charset="0"/>
              <a:buChar char="•"/>
              <a:defRPr/>
            </a:pPr>
            <a:r>
              <a:rPr lang="en-US" altLang="en-US" sz="1400" dirty="0" err="1" smtClean="0">
                <a:solidFill>
                  <a:srgbClr val="282829"/>
                </a:solidFill>
                <a:latin typeface="Trebuchet MS" panose="020B0603020202020204" pitchFamily="34" charset="0"/>
              </a:rPr>
              <a:t>Todas</a:t>
            </a:r>
            <a:r>
              <a:rPr lang="en-US" altLang="en-US" sz="1400" dirty="0" smtClean="0">
                <a:solidFill>
                  <a:srgbClr val="282829"/>
                </a:solidFill>
                <a:latin typeface="Trebuchet MS" panose="020B0603020202020204" pitchFamily="34" charset="0"/>
              </a:rPr>
              <a:t> </a:t>
            </a:r>
            <a:r>
              <a:rPr lang="en-US" altLang="en-US" sz="1400" dirty="0" smtClean="0">
                <a:solidFill>
                  <a:srgbClr val="282829"/>
                </a:solidFill>
                <a:latin typeface="Trebuchet MS" panose="020B0603020202020204" pitchFamily="34" charset="0"/>
              </a:rPr>
              <a:t>los </a:t>
            </a:r>
            <a:r>
              <a:rPr lang="en-US" altLang="en-US" sz="1400" dirty="0" err="1" smtClean="0">
                <a:solidFill>
                  <a:srgbClr val="282829"/>
                </a:solidFill>
                <a:latin typeface="Trebuchet MS" panose="020B0603020202020204" pitchFamily="34" charset="0"/>
              </a:rPr>
              <a:t>ensayos</a:t>
            </a:r>
            <a:r>
              <a:rPr lang="en-US" altLang="en-US" sz="1400" dirty="0" smtClean="0">
                <a:solidFill>
                  <a:srgbClr val="282829"/>
                </a:solidFill>
                <a:latin typeface="Trebuchet MS" panose="020B0603020202020204" pitchFamily="34" charset="0"/>
              </a:rPr>
              <a:t> </a:t>
            </a:r>
            <a:r>
              <a:rPr lang="en-US" altLang="en-US" sz="1400" dirty="0" smtClean="0">
                <a:solidFill>
                  <a:srgbClr val="282829"/>
                </a:solidFill>
                <a:latin typeface="Trebuchet MS" panose="020B0603020202020204" pitchFamily="34" charset="0"/>
              </a:rPr>
              <a:t>se </a:t>
            </a:r>
            <a:r>
              <a:rPr lang="en-US" altLang="en-US" sz="1400" dirty="0" err="1" smtClean="0">
                <a:solidFill>
                  <a:srgbClr val="282829"/>
                </a:solidFill>
                <a:latin typeface="Trebuchet MS" panose="020B0603020202020204" pitchFamily="34" charset="0"/>
              </a:rPr>
              <a:t>realizan</a:t>
            </a:r>
            <a:r>
              <a:rPr lang="en-US" altLang="en-US" sz="1400" dirty="0" smtClean="0">
                <a:solidFill>
                  <a:srgbClr val="282829"/>
                </a:solidFill>
                <a:latin typeface="Trebuchet MS" panose="020B0603020202020204" pitchFamily="34" charset="0"/>
              </a:rPr>
              <a:t> en </a:t>
            </a:r>
            <a:r>
              <a:rPr lang="en-US" altLang="en-US" sz="1400" b="1" i="1" dirty="0" err="1" smtClean="0">
                <a:solidFill>
                  <a:srgbClr val="FF0000"/>
                </a:solidFill>
                <a:latin typeface="Trebuchet MS" panose="020B0603020202020204" pitchFamily="34" charset="0"/>
              </a:rPr>
              <a:t>cumplimiento</a:t>
            </a:r>
            <a:r>
              <a:rPr lang="en-US" altLang="en-US" sz="1400" b="1" i="1" dirty="0" smtClean="0">
                <a:solidFill>
                  <a:srgbClr val="FF0000"/>
                </a:solidFill>
                <a:latin typeface="Trebuchet MS" panose="020B0603020202020204" pitchFamily="34" charset="0"/>
              </a:rPr>
              <a:t> de las </a:t>
            </a:r>
            <a:r>
              <a:rPr lang="en-US" altLang="en-US" sz="1400" b="1" i="1" dirty="0" err="1" smtClean="0">
                <a:solidFill>
                  <a:srgbClr val="FF0000"/>
                </a:solidFill>
                <a:latin typeface="Trebuchet MS" panose="020B0603020202020204" pitchFamily="34" charset="0"/>
              </a:rPr>
              <a:t>normas</a:t>
            </a:r>
            <a:r>
              <a:rPr lang="en-US" altLang="en-US" sz="1400" b="1" i="1" dirty="0" smtClean="0">
                <a:solidFill>
                  <a:srgbClr val="FF0000"/>
                </a:solidFill>
                <a:latin typeface="Trebuchet MS" panose="020B0603020202020204" pitchFamily="34" charset="0"/>
              </a:rPr>
              <a:t>: IEC 60044-6, IEC 60044-1, IEC 61869-2, IEEE C57.13</a:t>
            </a:r>
          </a:p>
        </p:txBody>
      </p:sp>
      <p:sp>
        <p:nvSpPr>
          <p:cNvPr id="6" name="object 97"/>
          <p:cNvSpPr txBox="1"/>
          <p:nvPr/>
        </p:nvSpPr>
        <p:spPr>
          <a:xfrm>
            <a:off x="358775" y="142875"/>
            <a:ext cx="4584700" cy="290513"/>
          </a:xfrm>
          <a:prstGeom prst="rect">
            <a:avLst/>
          </a:prstGeom>
        </p:spPr>
        <p:txBody>
          <a:bodyPr lIns="0" tIns="12700" rIns="0" bIns="0">
            <a:spAutoFit/>
          </a:bodyPr>
          <a:lstStyle/>
          <a:p>
            <a:pPr marL="12700" eaLnBrk="1" hangingPunct="1">
              <a:spcBef>
                <a:spcPts val="100"/>
              </a:spcBef>
              <a:defRPr/>
            </a:pPr>
            <a:r>
              <a:rPr b="1" dirty="0">
                <a:solidFill>
                  <a:srgbClr val="282829"/>
                </a:solidFill>
                <a:latin typeface="Trebuchet MS"/>
                <a:cs typeface="Trebuchet MS"/>
              </a:rPr>
              <a:t>Análisis</a:t>
            </a:r>
            <a:r>
              <a:rPr b="1" spc="-45" dirty="0">
                <a:solidFill>
                  <a:srgbClr val="282829"/>
                </a:solidFill>
                <a:latin typeface="Trebuchet MS"/>
                <a:cs typeface="Trebuchet MS"/>
              </a:rPr>
              <a:t> </a:t>
            </a:r>
            <a:r>
              <a:rPr b="1" dirty="0">
                <a:solidFill>
                  <a:srgbClr val="282829"/>
                </a:solidFill>
                <a:latin typeface="Trebuchet MS"/>
                <a:cs typeface="Trebuchet MS"/>
              </a:rPr>
              <a:t>de</a:t>
            </a:r>
            <a:r>
              <a:rPr b="1" spc="-45" dirty="0">
                <a:solidFill>
                  <a:srgbClr val="282829"/>
                </a:solidFill>
                <a:latin typeface="Trebuchet MS"/>
                <a:cs typeface="Trebuchet MS"/>
              </a:rPr>
              <a:t> </a:t>
            </a:r>
            <a:r>
              <a:rPr b="1" dirty="0">
                <a:solidFill>
                  <a:srgbClr val="282829"/>
                </a:solidFill>
                <a:latin typeface="Trebuchet MS"/>
                <a:cs typeface="Trebuchet MS"/>
              </a:rPr>
              <a:t>transformador</a:t>
            </a:r>
            <a:r>
              <a:rPr b="1" spc="-40" dirty="0">
                <a:solidFill>
                  <a:srgbClr val="282829"/>
                </a:solidFill>
                <a:latin typeface="Trebuchet MS"/>
                <a:cs typeface="Trebuchet MS"/>
              </a:rPr>
              <a:t> </a:t>
            </a:r>
            <a:r>
              <a:rPr b="1" dirty="0">
                <a:solidFill>
                  <a:srgbClr val="282829"/>
                </a:solidFill>
                <a:latin typeface="Trebuchet MS"/>
                <a:cs typeface="Trebuchet MS"/>
              </a:rPr>
              <a:t>de</a:t>
            </a:r>
            <a:r>
              <a:rPr b="1" spc="-45" dirty="0">
                <a:solidFill>
                  <a:srgbClr val="282829"/>
                </a:solidFill>
                <a:latin typeface="Trebuchet MS"/>
                <a:cs typeface="Trebuchet MS"/>
              </a:rPr>
              <a:t> </a:t>
            </a:r>
            <a:r>
              <a:rPr b="1" spc="-10" dirty="0">
                <a:solidFill>
                  <a:srgbClr val="282829"/>
                </a:solidFill>
                <a:latin typeface="Trebuchet MS"/>
                <a:cs typeface="Trebuchet MS"/>
              </a:rPr>
              <a:t>corriente</a:t>
            </a:r>
            <a:endParaRPr b="1" dirty="0">
              <a:latin typeface="Trebuchet MS"/>
              <a:cs typeface="Trebuchet MS"/>
            </a:endParaRPr>
          </a:p>
        </p:txBody>
      </p:sp>
      <p:sp>
        <p:nvSpPr>
          <p:cNvPr id="7" name="object 99"/>
          <p:cNvSpPr txBox="1"/>
          <p:nvPr/>
        </p:nvSpPr>
        <p:spPr>
          <a:xfrm>
            <a:off x="176213" y="2362200"/>
            <a:ext cx="5173662" cy="1676400"/>
          </a:xfrm>
          <a:prstGeom prst="rect">
            <a:avLst/>
          </a:prstGeom>
        </p:spPr>
        <p:txBody>
          <a:bodyPr lIns="0" tIns="98425" rIns="0" bIns="0">
            <a:spAutoFit/>
          </a:bodyPr>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300"/>
              </a:lnSpc>
              <a:spcBef>
                <a:spcPts val="775"/>
              </a:spcBef>
              <a:defRPr/>
            </a:pPr>
            <a:r>
              <a:rPr lang="en-US" altLang="en-US" sz="1100" b="1" i="1" dirty="0" smtClean="0">
                <a:solidFill>
                  <a:srgbClr val="005E9D"/>
                </a:solidFill>
                <a:latin typeface="Trebuchet MS" panose="020B0603020202020204" pitchFamily="34" charset="0"/>
              </a:rPr>
              <a:t>¿</a:t>
            </a:r>
            <a:r>
              <a:rPr lang="en-US" altLang="en-US" sz="1400" b="1" i="1" dirty="0" err="1" smtClean="0">
                <a:solidFill>
                  <a:srgbClr val="005E9D"/>
                </a:solidFill>
                <a:latin typeface="Trebuchet MS" panose="020B0603020202020204" pitchFamily="34" charset="0"/>
              </a:rPr>
              <a:t>Cómo</a:t>
            </a:r>
            <a:r>
              <a:rPr lang="en-US" altLang="en-US" sz="1400" b="1" i="1" dirty="0" smtClean="0">
                <a:solidFill>
                  <a:srgbClr val="005E9D"/>
                </a:solidFill>
                <a:latin typeface="Trebuchet MS" panose="020B0603020202020204" pitchFamily="34" charset="0"/>
              </a:rPr>
              <a:t> </a:t>
            </a:r>
            <a:r>
              <a:rPr lang="en-US" altLang="en-US" sz="1400" b="1" i="1" dirty="0" err="1" smtClean="0">
                <a:solidFill>
                  <a:srgbClr val="005E9D"/>
                </a:solidFill>
                <a:latin typeface="Trebuchet MS" panose="020B0603020202020204" pitchFamily="34" charset="0"/>
              </a:rPr>
              <a:t>funciona</a:t>
            </a:r>
            <a:r>
              <a:rPr lang="en-US" altLang="en-US" sz="1400" b="1" i="1" dirty="0" smtClean="0">
                <a:solidFill>
                  <a:srgbClr val="005E9D"/>
                </a:solidFill>
                <a:latin typeface="Trebuchet MS" panose="020B0603020202020204" pitchFamily="34" charset="0"/>
              </a:rPr>
              <a:t>?</a:t>
            </a:r>
            <a:endParaRPr lang="en-US" altLang="en-US" sz="1400" b="1" i="1" dirty="0" smtClean="0">
              <a:latin typeface="Trebuchet MS" panose="020B0603020202020204" pitchFamily="34" charset="0"/>
            </a:endParaRPr>
          </a:p>
          <a:p>
            <a:pPr marL="298450" indent="-285750" algn="just" eaLnBrk="1" hangingPunct="1">
              <a:lnSpc>
                <a:spcPts val="1300"/>
              </a:lnSpc>
              <a:spcBef>
                <a:spcPts val="550"/>
              </a:spcBef>
              <a:buFont typeface="Arial" panose="020B0604020202020204" pitchFamily="34" charset="0"/>
              <a:buChar char="•"/>
              <a:defRPr/>
            </a:pPr>
            <a:r>
              <a:rPr lang="en-US" altLang="en-US" sz="1400" b="1" i="1" dirty="0" err="1" smtClean="0">
                <a:solidFill>
                  <a:srgbClr val="FF0000"/>
                </a:solidFill>
                <a:latin typeface="Trebuchet MS" panose="020B0603020202020204" pitchFamily="34" charset="0"/>
              </a:rPr>
              <a:t>Cada</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fase</a:t>
            </a:r>
            <a:r>
              <a:rPr lang="en-US" altLang="en-US" sz="1400" b="1" i="1" dirty="0" smtClean="0">
                <a:solidFill>
                  <a:srgbClr val="FF0000"/>
                </a:solidFill>
                <a:latin typeface="Trebuchet MS" panose="020B0603020202020204" pitchFamily="34" charset="0"/>
              </a:rPr>
              <a:t> se </a:t>
            </a:r>
            <a:r>
              <a:rPr lang="en-US" altLang="en-US" sz="1400" b="1" i="1" dirty="0" err="1" smtClean="0">
                <a:solidFill>
                  <a:srgbClr val="FF0000"/>
                </a:solidFill>
                <a:latin typeface="Trebuchet MS" panose="020B0603020202020204" pitchFamily="34" charset="0"/>
              </a:rPr>
              <a:t>prueba</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por</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separado</a:t>
            </a:r>
            <a:r>
              <a:rPr lang="en-US" altLang="en-US" sz="1400" b="1" i="1" dirty="0" smtClean="0">
                <a:solidFill>
                  <a:srgbClr val="FF0000"/>
                </a:solidFill>
                <a:latin typeface="Trebuchet MS" panose="020B0603020202020204" pitchFamily="34" charset="0"/>
              </a:rPr>
              <a:t>, las </a:t>
            </a:r>
            <a:r>
              <a:rPr lang="en-US" altLang="en-US" sz="1400" b="1" i="1" dirty="0" err="1" smtClean="0">
                <a:solidFill>
                  <a:srgbClr val="FF0000"/>
                </a:solidFill>
                <a:latin typeface="Trebuchet MS" panose="020B0603020202020204" pitchFamily="34" charset="0"/>
              </a:rPr>
              <a:t>demás</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fases</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deben</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estar</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cortocircuitadas</a:t>
            </a:r>
            <a:r>
              <a:rPr lang="en-US" altLang="en-US" sz="1400" b="1" i="1" dirty="0" smtClean="0">
                <a:solidFill>
                  <a:srgbClr val="FF0000"/>
                </a:solidFill>
                <a:latin typeface="Trebuchet MS" panose="020B0603020202020204" pitchFamily="34" charset="0"/>
              </a:rPr>
              <a:t>.</a:t>
            </a:r>
          </a:p>
          <a:p>
            <a:pPr marL="298450" indent="-285750" algn="just" eaLnBrk="1" hangingPunct="1">
              <a:lnSpc>
                <a:spcPts val="1300"/>
              </a:lnSpc>
              <a:buFont typeface="Arial" panose="020B0604020202020204" pitchFamily="34" charset="0"/>
              <a:buChar char="•"/>
              <a:defRPr/>
            </a:pPr>
            <a:r>
              <a:rPr lang="en-US" altLang="en-US" sz="1400" dirty="0" smtClean="0">
                <a:solidFill>
                  <a:srgbClr val="282829"/>
                </a:solidFill>
                <a:latin typeface="Trebuchet MS" panose="020B0603020202020204" pitchFamily="34" charset="0"/>
              </a:rPr>
              <a:t>Se </a:t>
            </a:r>
            <a:r>
              <a:rPr lang="en-US" altLang="en-US" sz="1400" dirty="0" err="1" smtClean="0">
                <a:solidFill>
                  <a:srgbClr val="282829"/>
                </a:solidFill>
                <a:latin typeface="Trebuchet MS" panose="020B0603020202020204" pitchFamily="34" charset="0"/>
              </a:rPr>
              <a:t>aplica</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una</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tensión</a:t>
            </a:r>
            <a:r>
              <a:rPr lang="en-US" altLang="en-US" sz="1400" dirty="0" smtClean="0">
                <a:solidFill>
                  <a:srgbClr val="282829"/>
                </a:solidFill>
                <a:latin typeface="Trebuchet MS" panose="020B0603020202020204" pitchFamily="34" charset="0"/>
              </a:rPr>
              <a:t> a </a:t>
            </a:r>
            <a:r>
              <a:rPr lang="en-US" altLang="en-US" sz="1400" dirty="0" err="1" smtClean="0">
                <a:solidFill>
                  <a:srgbClr val="282829"/>
                </a:solidFill>
                <a:latin typeface="Trebuchet MS" panose="020B0603020202020204" pitchFamily="34" charset="0"/>
              </a:rPr>
              <a:t>través</a:t>
            </a:r>
            <a:r>
              <a:rPr lang="en-US" altLang="en-US" sz="1400" dirty="0" smtClean="0">
                <a:solidFill>
                  <a:srgbClr val="282829"/>
                </a:solidFill>
                <a:latin typeface="Trebuchet MS" panose="020B0603020202020204" pitchFamily="34" charset="0"/>
              </a:rPr>
              <a:t> del </a:t>
            </a:r>
            <a:r>
              <a:rPr lang="en-US" altLang="en-US" sz="1400" dirty="0" err="1" smtClean="0">
                <a:solidFill>
                  <a:srgbClr val="282829"/>
                </a:solidFill>
                <a:latin typeface="Trebuchet MS" panose="020B0603020202020204" pitchFamily="34" charset="0"/>
              </a:rPr>
              <a:t>lado</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secundario</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Esto</a:t>
            </a:r>
            <a:r>
              <a:rPr lang="en-US" altLang="en-US" sz="1400" dirty="0" smtClean="0">
                <a:solidFill>
                  <a:srgbClr val="282829"/>
                </a:solidFill>
                <a:latin typeface="Trebuchet MS" panose="020B0603020202020204" pitchFamily="34" charset="0"/>
              </a:rPr>
              <a:t> produce la </a:t>
            </a:r>
            <a:r>
              <a:rPr lang="en-US" altLang="en-US" sz="1400" dirty="0" err="1" smtClean="0">
                <a:solidFill>
                  <a:srgbClr val="282829"/>
                </a:solidFill>
                <a:latin typeface="Trebuchet MS" panose="020B0603020202020204" pitchFamily="34" charset="0"/>
              </a:rPr>
              <a:t>fuerza</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magnética</a:t>
            </a:r>
            <a:r>
              <a:rPr lang="en-US" altLang="en-US" sz="1400" dirty="0" smtClean="0">
                <a:solidFill>
                  <a:srgbClr val="282829"/>
                </a:solidFill>
                <a:latin typeface="Trebuchet MS" panose="020B0603020202020204" pitchFamily="34" charset="0"/>
              </a:rPr>
              <a:t> y la </a:t>
            </a:r>
            <a:r>
              <a:rPr lang="en-US" altLang="en-US" sz="1400" dirty="0" err="1" smtClean="0">
                <a:solidFill>
                  <a:srgbClr val="282829"/>
                </a:solidFill>
                <a:latin typeface="Trebuchet MS" panose="020B0603020202020204" pitchFamily="34" charset="0"/>
              </a:rPr>
              <a:t>densidad</a:t>
            </a:r>
            <a:r>
              <a:rPr lang="en-US" altLang="en-US" sz="1400" dirty="0" smtClean="0">
                <a:solidFill>
                  <a:srgbClr val="282829"/>
                </a:solidFill>
                <a:latin typeface="Trebuchet MS" panose="020B0603020202020204" pitchFamily="34" charset="0"/>
              </a:rPr>
              <a:t> de </a:t>
            </a:r>
            <a:r>
              <a:rPr lang="en-US" altLang="en-US" sz="1400" dirty="0" err="1" smtClean="0">
                <a:solidFill>
                  <a:srgbClr val="282829"/>
                </a:solidFill>
                <a:latin typeface="Trebuchet MS" panose="020B0603020202020204" pitchFamily="34" charset="0"/>
              </a:rPr>
              <a:t>flujo</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magnético</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en</a:t>
            </a:r>
            <a:r>
              <a:rPr lang="en-US" altLang="en-US" sz="1400" dirty="0" smtClean="0">
                <a:solidFill>
                  <a:srgbClr val="282829"/>
                </a:solidFill>
                <a:latin typeface="Trebuchet MS" panose="020B0603020202020204" pitchFamily="34" charset="0"/>
              </a:rPr>
              <a:t> el </a:t>
            </a:r>
            <a:r>
              <a:rPr lang="en-US" altLang="en-US" sz="1400" dirty="0" err="1" smtClean="0">
                <a:solidFill>
                  <a:srgbClr val="282829"/>
                </a:solidFill>
                <a:latin typeface="Trebuchet MS" panose="020B0603020202020204" pitchFamily="34" charset="0"/>
              </a:rPr>
              <a:t>núcleo</a:t>
            </a:r>
            <a:r>
              <a:rPr lang="en-US" altLang="en-US" sz="1400" dirty="0" smtClean="0">
                <a:solidFill>
                  <a:srgbClr val="282829"/>
                </a:solidFill>
                <a:latin typeface="Trebuchet MS" panose="020B0603020202020204" pitchFamily="34" charset="0"/>
              </a:rPr>
              <a:t> del TC. El error de </a:t>
            </a:r>
            <a:r>
              <a:rPr lang="en-US" altLang="en-US" sz="1400" dirty="0" err="1" smtClean="0">
                <a:solidFill>
                  <a:srgbClr val="282829"/>
                </a:solidFill>
                <a:latin typeface="Trebuchet MS" panose="020B0603020202020204" pitchFamily="34" charset="0"/>
              </a:rPr>
              <a:t>relación</a:t>
            </a:r>
            <a:r>
              <a:rPr lang="en-US" altLang="en-US" sz="1400" dirty="0" smtClean="0">
                <a:solidFill>
                  <a:srgbClr val="282829"/>
                </a:solidFill>
                <a:latin typeface="Trebuchet MS" panose="020B0603020202020204" pitchFamily="34" charset="0"/>
              </a:rPr>
              <a:t> se </a:t>
            </a:r>
            <a:r>
              <a:rPr lang="en-US" altLang="en-US" sz="1400" dirty="0" err="1" smtClean="0">
                <a:solidFill>
                  <a:srgbClr val="282829"/>
                </a:solidFill>
                <a:latin typeface="Trebuchet MS" panose="020B0603020202020204" pitchFamily="34" charset="0"/>
              </a:rPr>
              <a:t>calcula</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utilizando</a:t>
            </a:r>
            <a:r>
              <a:rPr lang="en-US" altLang="en-US" sz="1400" dirty="0" smtClean="0">
                <a:solidFill>
                  <a:srgbClr val="282829"/>
                </a:solidFill>
                <a:latin typeface="Trebuchet MS" panose="020B0603020202020204" pitchFamily="34" charset="0"/>
              </a:rPr>
              <a:t> la </a:t>
            </a:r>
            <a:r>
              <a:rPr lang="en-US" altLang="en-US" sz="1400" dirty="0" err="1" smtClean="0">
                <a:solidFill>
                  <a:srgbClr val="282829"/>
                </a:solidFill>
                <a:latin typeface="Trebuchet MS" panose="020B0603020202020204" pitchFamily="34" charset="0"/>
              </a:rPr>
              <a:t>carga</a:t>
            </a:r>
            <a:r>
              <a:rPr lang="en-US" altLang="en-US" sz="1400" dirty="0" smtClean="0">
                <a:solidFill>
                  <a:srgbClr val="282829"/>
                </a:solidFill>
                <a:latin typeface="Trebuchet MS" panose="020B0603020202020204" pitchFamily="34" charset="0"/>
              </a:rPr>
              <a:t> y </a:t>
            </a:r>
            <a:r>
              <a:rPr lang="en-US" altLang="en-US" sz="1400" dirty="0" err="1" smtClean="0">
                <a:solidFill>
                  <a:srgbClr val="282829"/>
                </a:solidFill>
                <a:latin typeface="Trebuchet MS" panose="020B0603020202020204" pitchFamily="34" charset="0"/>
              </a:rPr>
              <a:t>los</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datos</a:t>
            </a:r>
            <a:r>
              <a:rPr lang="en-US" altLang="en-US" sz="1400" dirty="0" smtClean="0">
                <a:solidFill>
                  <a:srgbClr val="282829"/>
                </a:solidFill>
                <a:latin typeface="Trebuchet MS" panose="020B0603020202020204" pitchFamily="34" charset="0"/>
              </a:rPr>
              <a:t> del </a:t>
            </a:r>
            <a:r>
              <a:rPr lang="en-US" altLang="en-US" sz="1400" dirty="0" err="1" smtClean="0">
                <a:solidFill>
                  <a:srgbClr val="282829"/>
                </a:solidFill>
                <a:latin typeface="Trebuchet MS" panose="020B0603020202020204" pitchFamily="34" charset="0"/>
              </a:rPr>
              <a:t>modelo</a:t>
            </a:r>
            <a:r>
              <a:rPr lang="en-US" altLang="en-US" sz="1400" dirty="0" smtClean="0">
                <a:solidFill>
                  <a:srgbClr val="282829"/>
                </a:solidFill>
                <a:latin typeface="Trebuchet MS" panose="020B0603020202020204" pitchFamily="34" charset="0"/>
              </a:rPr>
              <a:t> de TC (</a:t>
            </a:r>
            <a:r>
              <a:rPr lang="en-US" altLang="en-US" sz="1400" dirty="0" err="1" smtClean="0">
                <a:solidFill>
                  <a:srgbClr val="282829"/>
                </a:solidFill>
                <a:latin typeface="Trebuchet MS" panose="020B0603020202020204" pitchFamily="34" charset="0"/>
              </a:rPr>
              <a:t>diagrama</a:t>
            </a:r>
            <a:r>
              <a:rPr lang="en-US" altLang="en-US" sz="1400" dirty="0" smtClean="0">
                <a:solidFill>
                  <a:srgbClr val="282829"/>
                </a:solidFill>
                <a:latin typeface="Trebuchet MS" panose="020B0603020202020204" pitchFamily="34" charset="0"/>
              </a:rPr>
              <a:t> de </a:t>
            </a:r>
            <a:r>
              <a:rPr lang="en-US" altLang="en-US" sz="1400" dirty="0" err="1" smtClean="0">
                <a:solidFill>
                  <a:srgbClr val="282829"/>
                </a:solidFill>
                <a:latin typeface="Trebuchet MS" panose="020B0603020202020204" pitchFamily="34" charset="0"/>
              </a:rPr>
              <a:t>circuito</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equivalente</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cuyos</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parámetros</a:t>
            </a:r>
            <a:r>
              <a:rPr lang="en-US" altLang="en-US" sz="1400" dirty="0" smtClean="0">
                <a:solidFill>
                  <a:srgbClr val="282829"/>
                </a:solidFill>
                <a:latin typeface="Trebuchet MS" panose="020B0603020202020204" pitchFamily="34" charset="0"/>
              </a:rPr>
              <a:t> se </a:t>
            </a:r>
            <a:r>
              <a:rPr lang="en-US" altLang="en-US" sz="1400" dirty="0" err="1" smtClean="0">
                <a:solidFill>
                  <a:srgbClr val="282829"/>
                </a:solidFill>
                <a:latin typeface="Trebuchet MS" panose="020B0603020202020204" pitchFamily="34" charset="0"/>
              </a:rPr>
              <a:t>determinan</a:t>
            </a:r>
            <a:r>
              <a:rPr lang="en-US" altLang="en-US" sz="1400" dirty="0" smtClean="0">
                <a:solidFill>
                  <a:srgbClr val="282829"/>
                </a:solidFill>
                <a:latin typeface="Trebuchet MS" panose="020B0603020202020204" pitchFamily="34" charset="0"/>
              </a:rPr>
              <a:t>.</a:t>
            </a:r>
            <a:endParaRPr lang="en-US" altLang="en-US" sz="1400" dirty="0" smtClean="0">
              <a:latin typeface="Trebuchet MS" panose="020B0603020202020204" pitchFamily="34" charset="0"/>
            </a:endParaRPr>
          </a:p>
        </p:txBody>
      </p:sp>
      <p:sp>
        <p:nvSpPr>
          <p:cNvPr id="8" name="object 15"/>
          <p:cNvSpPr txBox="1"/>
          <p:nvPr/>
        </p:nvSpPr>
        <p:spPr>
          <a:xfrm>
            <a:off x="5507038" y="-42863"/>
            <a:ext cx="3889375" cy="3252788"/>
          </a:xfrm>
          <a:prstGeom prst="rect">
            <a:avLst/>
          </a:prstGeom>
        </p:spPr>
        <p:txBody>
          <a:bodyPr lIns="0" tIns="98425" rIns="0" bIns="0">
            <a:spAutoFit/>
          </a:bodyPr>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300"/>
              </a:lnSpc>
              <a:spcBef>
                <a:spcPts val="775"/>
              </a:spcBef>
              <a:defRPr/>
            </a:pPr>
            <a:r>
              <a:rPr lang="en-US" altLang="en-US" sz="1400" b="1" i="1" dirty="0" err="1" smtClean="0">
                <a:solidFill>
                  <a:srgbClr val="005E9D"/>
                </a:solidFill>
                <a:latin typeface="Trebuchet MS" panose="020B0603020202020204" pitchFamily="34" charset="0"/>
              </a:rPr>
              <a:t>Adicionalmente</a:t>
            </a:r>
            <a:r>
              <a:rPr lang="en-US" altLang="en-US" sz="1400" b="1" i="1" dirty="0" smtClean="0">
                <a:solidFill>
                  <a:srgbClr val="005E9D"/>
                </a:solidFill>
                <a:latin typeface="Trebuchet MS" panose="020B0603020202020204" pitchFamily="34" charset="0"/>
              </a:rPr>
              <a:t>...</a:t>
            </a:r>
            <a:endParaRPr lang="en-US" altLang="en-US" sz="1400" b="1" i="1" dirty="0" smtClean="0">
              <a:latin typeface="Trebuchet MS" panose="020B0603020202020204" pitchFamily="34" charset="0"/>
            </a:endParaRPr>
          </a:p>
          <a:p>
            <a:pPr marL="298450" indent="-285750" algn="just" eaLnBrk="1" hangingPunct="1">
              <a:lnSpc>
                <a:spcPts val="1300"/>
              </a:lnSpc>
              <a:spcBef>
                <a:spcPts val="425"/>
              </a:spcBef>
              <a:buFont typeface="Arial" panose="020B0604020202020204" pitchFamily="34" charset="0"/>
              <a:buChar char="•"/>
              <a:defRPr/>
            </a:pPr>
            <a:r>
              <a:rPr lang="en-US" altLang="en-US" sz="1400" b="1" i="1" dirty="0" smtClean="0">
                <a:solidFill>
                  <a:srgbClr val="FF0000"/>
                </a:solidFill>
                <a:latin typeface="Trebuchet MS" panose="020B0603020202020204" pitchFamily="34" charset="0"/>
              </a:rPr>
              <a:t>Se </a:t>
            </a:r>
            <a:r>
              <a:rPr lang="en-US" altLang="en-US" sz="1400" b="1" i="1" dirty="0" err="1" smtClean="0">
                <a:solidFill>
                  <a:srgbClr val="FF0000"/>
                </a:solidFill>
                <a:latin typeface="Trebuchet MS" panose="020B0603020202020204" pitchFamily="34" charset="0"/>
              </a:rPr>
              <a:t>determina</a:t>
            </a:r>
            <a:r>
              <a:rPr lang="en-US" altLang="en-US" sz="1400" b="1" i="1" dirty="0" smtClean="0">
                <a:solidFill>
                  <a:srgbClr val="FF0000"/>
                </a:solidFill>
                <a:latin typeface="Trebuchet MS" panose="020B0603020202020204" pitchFamily="34" charset="0"/>
              </a:rPr>
              <a:t> el error de TC para </a:t>
            </a:r>
            <a:r>
              <a:rPr lang="en-US" altLang="en-US" sz="1400" b="1" i="1" dirty="0" err="1" smtClean="0">
                <a:solidFill>
                  <a:srgbClr val="FF0000"/>
                </a:solidFill>
                <a:latin typeface="Trebuchet MS" panose="020B0603020202020204" pitchFamily="34" charset="0"/>
              </a:rPr>
              <a:t>diferentes</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métodos</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conexión</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los</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devanados</a:t>
            </a:r>
            <a:r>
              <a:rPr lang="en-US" altLang="en-US" sz="1400" b="1" i="1" dirty="0" smtClean="0">
                <a:solidFill>
                  <a:srgbClr val="FF0000"/>
                </a:solidFill>
                <a:latin typeface="Trebuchet MS" panose="020B0603020202020204" pitchFamily="34" charset="0"/>
              </a:rPr>
              <a:t> de un </a:t>
            </a:r>
            <a:r>
              <a:rPr lang="en-US" altLang="en-US" sz="1400" b="1" i="1" dirty="0" err="1" smtClean="0">
                <a:solidFill>
                  <a:srgbClr val="FF0000"/>
                </a:solidFill>
                <a:latin typeface="Trebuchet MS" panose="020B0603020202020204" pitchFamily="34" charset="0"/>
              </a:rPr>
              <a:t>transformador</a:t>
            </a:r>
            <a:r>
              <a:rPr lang="en-US" altLang="en-US" sz="1400" b="1" i="1" dirty="0" smtClean="0">
                <a:solidFill>
                  <a:srgbClr val="FF0000"/>
                </a:solidFill>
                <a:latin typeface="Trebuchet MS" panose="020B0603020202020204" pitchFamily="34" charset="0"/>
              </a:rPr>
              <a:t>. </a:t>
            </a:r>
          </a:p>
          <a:p>
            <a:pPr marL="298450" indent="-285750" algn="just" eaLnBrk="1" hangingPunct="1">
              <a:lnSpc>
                <a:spcPts val="1300"/>
              </a:lnSpc>
              <a:spcBef>
                <a:spcPts val="425"/>
              </a:spcBef>
              <a:buFont typeface="Arial" panose="020B0604020202020204" pitchFamily="34" charset="0"/>
              <a:buChar char="•"/>
              <a:defRPr/>
            </a:pPr>
            <a:r>
              <a:rPr lang="en-US" altLang="en-US" sz="1400" b="1" i="1" dirty="0" err="1" smtClean="0">
                <a:solidFill>
                  <a:srgbClr val="FF0000"/>
                </a:solidFill>
                <a:latin typeface="Trebuchet MS" panose="020B0603020202020204" pitchFamily="34" charset="0"/>
              </a:rPr>
              <a:t>Cuanto</a:t>
            </a:r>
            <a:r>
              <a:rPr lang="en-US" altLang="en-US" sz="1400" b="1" i="1" dirty="0" smtClean="0">
                <a:solidFill>
                  <a:srgbClr val="FF0000"/>
                </a:solidFill>
                <a:latin typeface="Trebuchet MS" panose="020B0603020202020204" pitchFamily="34" charset="0"/>
              </a:rPr>
              <a:t> mayor sea la </a:t>
            </a:r>
            <a:r>
              <a:rPr lang="en-US" altLang="en-US" sz="1400" b="1" i="1" dirty="0" err="1" smtClean="0">
                <a:solidFill>
                  <a:srgbClr val="FF0000"/>
                </a:solidFill>
                <a:latin typeface="Trebuchet MS" panose="020B0603020202020204" pitchFamily="34" charset="0"/>
              </a:rPr>
              <a:t>impedancia</a:t>
            </a:r>
            <a:r>
              <a:rPr lang="en-US" altLang="en-US" sz="1400" b="1" i="1" dirty="0" smtClean="0">
                <a:solidFill>
                  <a:srgbClr val="FF0000"/>
                </a:solidFill>
                <a:latin typeface="Trebuchet MS" panose="020B0603020202020204" pitchFamily="34" charset="0"/>
              </a:rPr>
              <a:t> de la </a:t>
            </a:r>
            <a:r>
              <a:rPr lang="en-US" altLang="en-US" sz="1400" b="1" i="1" dirty="0" err="1" smtClean="0">
                <a:solidFill>
                  <a:srgbClr val="FF0000"/>
                </a:solidFill>
                <a:latin typeface="Trebuchet MS" panose="020B0603020202020204" pitchFamily="34" charset="0"/>
              </a:rPr>
              <a:t>carga</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menor</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será</a:t>
            </a:r>
            <a:r>
              <a:rPr lang="en-US" altLang="en-US" sz="1400" b="1" i="1" dirty="0" smtClean="0">
                <a:solidFill>
                  <a:srgbClr val="FF0000"/>
                </a:solidFill>
                <a:latin typeface="Trebuchet MS" panose="020B0603020202020204" pitchFamily="34" charset="0"/>
              </a:rPr>
              <a:t> el </a:t>
            </a:r>
            <a:r>
              <a:rPr lang="en-US" altLang="en-US" sz="1400" b="1" i="1" dirty="0" err="1" smtClean="0">
                <a:solidFill>
                  <a:srgbClr val="FF0000"/>
                </a:solidFill>
                <a:latin typeface="Trebuchet MS" panose="020B0603020202020204" pitchFamily="34" charset="0"/>
              </a:rPr>
              <a:t>margen</a:t>
            </a:r>
            <a:r>
              <a:rPr lang="en-US" altLang="en-US" sz="1400" b="1" i="1" dirty="0" smtClean="0">
                <a:solidFill>
                  <a:srgbClr val="FF0000"/>
                </a:solidFill>
                <a:latin typeface="Trebuchet MS" panose="020B0603020202020204" pitchFamily="34" charset="0"/>
              </a:rPr>
              <a:t> hasta </a:t>
            </a:r>
            <a:r>
              <a:rPr lang="en-US" altLang="en-US" sz="1400" b="1" i="1" dirty="0" err="1" smtClean="0">
                <a:solidFill>
                  <a:srgbClr val="FF0000"/>
                </a:solidFill>
                <a:latin typeface="Trebuchet MS" panose="020B0603020202020204" pitchFamily="34" charset="0"/>
              </a:rPr>
              <a:t>alcanzar</a:t>
            </a:r>
            <a:r>
              <a:rPr lang="en-US" altLang="en-US" sz="1400" b="1" i="1" dirty="0" smtClean="0">
                <a:solidFill>
                  <a:srgbClr val="FF0000"/>
                </a:solidFill>
                <a:latin typeface="Trebuchet MS" panose="020B0603020202020204" pitchFamily="34" charset="0"/>
              </a:rPr>
              <a:t> la </a:t>
            </a:r>
            <a:r>
              <a:rPr lang="en-US" altLang="en-US" sz="1400" b="1" i="1" dirty="0" err="1" smtClean="0">
                <a:solidFill>
                  <a:srgbClr val="FF0000"/>
                </a:solidFill>
                <a:latin typeface="Trebuchet MS" panose="020B0603020202020204" pitchFamily="34" charset="0"/>
              </a:rPr>
              <a:t>saturación</a:t>
            </a:r>
            <a:r>
              <a:rPr lang="en-US" altLang="en-US" sz="1400" dirty="0" smtClean="0">
                <a:solidFill>
                  <a:srgbClr val="282829"/>
                </a:solidFill>
                <a:latin typeface="Trebuchet MS" panose="020B0603020202020204" pitchFamily="34" charset="0"/>
              </a:rPr>
              <a:t>. La </a:t>
            </a:r>
            <a:r>
              <a:rPr lang="en-US" altLang="en-US" sz="1400" dirty="0" err="1" smtClean="0">
                <a:solidFill>
                  <a:srgbClr val="282829"/>
                </a:solidFill>
                <a:latin typeface="Trebuchet MS" panose="020B0603020202020204" pitchFamily="34" charset="0"/>
              </a:rPr>
              <a:t>saturación</a:t>
            </a:r>
            <a:r>
              <a:rPr lang="en-US" altLang="en-US" sz="1400" dirty="0" smtClean="0">
                <a:solidFill>
                  <a:srgbClr val="282829"/>
                </a:solidFill>
                <a:latin typeface="Trebuchet MS" panose="020B0603020202020204" pitchFamily="34" charset="0"/>
              </a:rPr>
              <a:t> del </a:t>
            </a:r>
            <a:r>
              <a:rPr lang="en-US" altLang="en-US" sz="1400" dirty="0" err="1" smtClean="0">
                <a:solidFill>
                  <a:srgbClr val="282829"/>
                </a:solidFill>
                <a:latin typeface="Trebuchet MS" panose="020B0603020202020204" pitchFamily="34" charset="0"/>
              </a:rPr>
              <a:t>núcleo</a:t>
            </a:r>
            <a:r>
              <a:rPr lang="en-US" altLang="en-US" sz="1400" dirty="0" smtClean="0">
                <a:solidFill>
                  <a:srgbClr val="282829"/>
                </a:solidFill>
                <a:latin typeface="Trebuchet MS" panose="020B0603020202020204" pitchFamily="34" charset="0"/>
              </a:rPr>
              <a:t> se </a:t>
            </a:r>
            <a:r>
              <a:rPr lang="en-US" altLang="en-US" sz="1400" dirty="0" err="1" smtClean="0">
                <a:solidFill>
                  <a:srgbClr val="282829"/>
                </a:solidFill>
                <a:latin typeface="Trebuchet MS" panose="020B0603020202020204" pitchFamily="34" charset="0"/>
              </a:rPr>
              <a:t>alcanza</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cuando</a:t>
            </a:r>
            <a:r>
              <a:rPr lang="en-US" altLang="en-US" sz="1400" dirty="0" smtClean="0">
                <a:solidFill>
                  <a:srgbClr val="282829"/>
                </a:solidFill>
                <a:latin typeface="Trebuchet MS" panose="020B0603020202020204" pitchFamily="34" charset="0"/>
              </a:rPr>
              <a:t> la </a:t>
            </a:r>
            <a:r>
              <a:rPr lang="en-US" altLang="en-US" sz="1400" dirty="0" err="1" smtClean="0">
                <a:solidFill>
                  <a:srgbClr val="282829"/>
                </a:solidFill>
                <a:latin typeface="Trebuchet MS" panose="020B0603020202020204" pitchFamily="34" charset="0"/>
              </a:rPr>
              <a:t>magnetización</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ya</a:t>
            </a:r>
            <a:r>
              <a:rPr lang="en-US" altLang="en-US" sz="1400" dirty="0" smtClean="0">
                <a:solidFill>
                  <a:srgbClr val="282829"/>
                </a:solidFill>
                <a:latin typeface="Trebuchet MS" panose="020B0603020202020204" pitchFamily="34" charset="0"/>
              </a:rPr>
              <a:t> no se </a:t>
            </a:r>
            <a:r>
              <a:rPr lang="en-US" altLang="en-US" sz="1400" dirty="0" err="1" smtClean="0">
                <a:solidFill>
                  <a:srgbClr val="282829"/>
                </a:solidFill>
                <a:latin typeface="Trebuchet MS" panose="020B0603020202020204" pitchFamily="34" charset="0"/>
              </a:rPr>
              <a:t>incrementa</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más</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mientras</a:t>
            </a:r>
            <a:r>
              <a:rPr lang="en-US" altLang="en-US" sz="1400" dirty="0" smtClean="0">
                <a:solidFill>
                  <a:srgbClr val="282829"/>
                </a:solidFill>
                <a:latin typeface="Trebuchet MS" panose="020B0603020202020204" pitchFamily="34" charset="0"/>
              </a:rPr>
              <a:t> que la </a:t>
            </a:r>
            <a:r>
              <a:rPr lang="en-US" altLang="en-US" sz="1400" dirty="0" err="1" smtClean="0">
                <a:solidFill>
                  <a:srgbClr val="282829"/>
                </a:solidFill>
                <a:latin typeface="Trebuchet MS" panose="020B0603020202020204" pitchFamily="34" charset="0"/>
              </a:rPr>
              <a:t>intensidad</a:t>
            </a:r>
            <a:r>
              <a:rPr lang="en-US" altLang="en-US" sz="1400" dirty="0" smtClean="0">
                <a:solidFill>
                  <a:srgbClr val="282829"/>
                </a:solidFill>
                <a:latin typeface="Trebuchet MS" panose="020B0603020202020204" pitchFamily="34" charset="0"/>
              </a:rPr>
              <a:t> del campo </a:t>
            </a:r>
            <a:r>
              <a:rPr lang="en-US" altLang="en-US" sz="1400" dirty="0" err="1" smtClean="0">
                <a:solidFill>
                  <a:srgbClr val="282829"/>
                </a:solidFill>
                <a:latin typeface="Trebuchet MS" panose="020B0603020202020204" pitchFamily="34" charset="0"/>
              </a:rPr>
              <a:t>magnético</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externo</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sigue</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aumentando</a:t>
            </a:r>
            <a:r>
              <a:rPr lang="en-US" altLang="en-US" sz="1400" dirty="0" smtClean="0">
                <a:solidFill>
                  <a:srgbClr val="282829"/>
                </a:solidFill>
                <a:latin typeface="Trebuchet MS" panose="020B0603020202020204" pitchFamily="34" charset="0"/>
              </a:rPr>
              <a:t>. </a:t>
            </a:r>
          </a:p>
          <a:p>
            <a:pPr marL="298450" indent="-285750" algn="just" eaLnBrk="1" hangingPunct="1">
              <a:lnSpc>
                <a:spcPts val="1300"/>
              </a:lnSpc>
              <a:spcBef>
                <a:spcPts val="425"/>
              </a:spcBef>
              <a:buFont typeface="Arial" panose="020B0604020202020204" pitchFamily="34" charset="0"/>
              <a:buChar char="•"/>
              <a:defRPr/>
            </a:pPr>
            <a:r>
              <a:rPr lang="en-US" altLang="en-US" sz="1400" dirty="0" err="1" smtClean="0">
                <a:solidFill>
                  <a:srgbClr val="282829"/>
                </a:solidFill>
                <a:latin typeface="Trebuchet MS" panose="020B0603020202020204" pitchFamily="34" charset="0"/>
              </a:rPr>
              <a:t>Cuando</a:t>
            </a:r>
            <a:r>
              <a:rPr lang="en-US" altLang="en-US" sz="1400" dirty="0" smtClean="0">
                <a:solidFill>
                  <a:srgbClr val="282829"/>
                </a:solidFill>
                <a:latin typeface="Trebuchet MS" panose="020B0603020202020204" pitchFamily="34" charset="0"/>
              </a:rPr>
              <a:t> se </a:t>
            </a:r>
            <a:r>
              <a:rPr lang="en-US" altLang="en-US" sz="1400" dirty="0" err="1" smtClean="0">
                <a:solidFill>
                  <a:srgbClr val="282829"/>
                </a:solidFill>
                <a:latin typeface="Trebuchet MS" panose="020B0603020202020204" pitchFamily="34" charset="0"/>
              </a:rPr>
              <a:t>mide</a:t>
            </a:r>
            <a:r>
              <a:rPr lang="en-US" altLang="en-US" sz="1400" dirty="0" smtClean="0">
                <a:solidFill>
                  <a:srgbClr val="282829"/>
                </a:solidFill>
                <a:latin typeface="Trebuchet MS" panose="020B0603020202020204" pitchFamily="34" charset="0"/>
              </a:rPr>
              <a:t> la </a:t>
            </a:r>
            <a:r>
              <a:rPr lang="en-US" altLang="en-US" sz="1400" dirty="0" err="1" smtClean="0">
                <a:solidFill>
                  <a:srgbClr val="282829"/>
                </a:solidFill>
                <a:latin typeface="Trebuchet MS" panose="020B0603020202020204" pitchFamily="34" charset="0"/>
              </a:rPr>
              <a:t>relación</a:t>
            </a:r>
            <a:r>
              <a:rPr lang="en-US" altLang="en-US" sz="1400" dirty="0" smtClean="0">
                <a:solidFill>
                  <a:srgbClr val="282829"/>
                </a:solidFill>
                <a:latin typeface="Trebuchet MS" panose="020B0603020202020204" pitchFamily="34" charset="0"/>
              </a:rPr>
              <a:t> de los TC </a:t>
            </a:r>
            <a:r>
              <a:rPr lang="en-US" altLang="en-US" sz="1400" dirty="0" err="1" smtClean="0">
                <a:solidFill>
                  <a:srgbClr val="282829"/>
                </a:solidFill>
                <a:latin typeface="Trebuchet MS" panose="020B0603020202020204" pitchFamily="34" charset="0"/>
              </a:rPr>
              <a:t>montados</a:t>
            </a:r>
            <a:r>
              <a:rPr lang="en-US" altLang="en-US" sz="1400" dirty="0" smtClean="0">
                <a:solidFill>
                  <a:srgbClr val="282829"/>
                </a:solidFill>
                <a:latin typeface="Trebuchet MS" panose="020B0603020202020204" pitchFamily="34" charset="0"/>
              </a:rPr>
              <a:t> en el  bushings de los </a:t>
            </a:r>
            <a:r>
              <a:rPr lang="en-US" altLang="en-US" sz="1400" dirty="0" err="1" smtClean="0">
                <a:solidFill>
                  <a:srgbClr val="282829"/>
                </a:solidFill>
                <a:latin typeface="Trebuchet MS" panose="020B0603020202020204" pitchFamily="34" charset="0"/>
              </a:rPr>
              <a:t>terminales</a:t>
            </a:r>
            <a:r>
              <a:rPr lang="en-US" altLang="en-US" sz="1400" dirty="0" smtClean="0">
                <a:solidFill>
                  <a:srgbClr val="282829"/>
                </a:solidFill>
                <a:latin typeface="Trebuchet MS" panose="020B0603020202020204" pitchFamily="34" charset="0"/>
              </a:rPr>
              <a:t> del </a:t>
            </a:r>
            <a:r>
              <a:rPr lang="en-US" altLang="en-US" sz="1400" dirty="0" err="1" smtClean="0">
                <a:solidFill>
                  <a:srgbClr val="282829"/>
                </a:solidFill>
                <a:latin typeface="Trebuchet MS" panose="020B0603020202020204" pitchFamily="34" charset="0"/>
              </a:rPr>
              <a:t>devanado</a:t>
            </a:r>
            <a:r>
              <a:rPr lang="en-US" altLang="en-US" sz="1400" dirty="0" smtClean="0">
                <a:solidFill>
                  <a:srgbClr val="282829"/>
                </a:solidFill>
                <a:latin typeface="Trebuchet MS" panose="020B0603020202020204" pitchFamily="34" charset="0"/>
              </a:rPr>
              <a:t> del </a:t>
            </a:r>
            <a:r>
              <a:rPr lang="en-US" altLang="en-US" sz="1400" dirty="0" err="1" smtClean="0">
                <a:solidFill>
                  <a:srgbClr val="282829"/>
                </a:solidFill>
                <a:latin typeface="Trebuchet MS" panose="020B0603020202020204" pitchFamily="34" charset="0"/>
              </a:rPr>
              <a:t>transformador</a:t>
            </a:r>
            <a:r>
              <a:rPr lang="en-US" altLang="en-US" sz="1400" dirty="0" smtClean="0">
                <a:solidFill>
                  <a:srgbClr val="282829"/>
                </a:solidFill>
                <a:latin typeface="Trebuchet MS" panose="020B0603020202020204" pitchFamily="34" charset="0"/>
              </a:rPr>
              <a:t>, se </a:t>
            </a:r>
            <a:r>
              <a:rPr lang="en-US" altLang="en-US" sz="1400" dirty="0" err="1" smtClean="0">
                <a:solidFill>
                  <a:srgbClr val="282829"/>
                </a:solidFill>
                <a:latin typeface="Trebuchet MS" panose="020B0603020202020204" pitchFamily="34" charset="0"/>
              </a:rPr>
              <a:t>utiliza</a:t>
            </a:r>
            <a:r>
              <a:rPr lang="en-US" altLang="en-US" sz="1400" dirty="0" smtClean="0">
                <a:solidFill>
                  <a:srgbClr val="282829"/>
                </a:solidFill>
                <a:latin typeface="Trebuchet MS" panose="020B0603020202020204" pitchFamily="34" charset="0"/>
              </a:rPr>
              <a:t> el </a:t>
            </a:r>
            <a:r>
              <a:rPr lang="en-US" altLang="en-US" sz="1400" dirty="0" err="1" smtClean="0">
                <a:solidFill>
                  <a:srgbClr val="282829"/>
                </a:solidFill>
                <a:latin typeface="Trebuchet MS" panose="020B0603020202020204" pitchFamily="34" charset="0"/>
              </a:rPr>
              <a:t>método</a:t>
            </a:r>
            <a:r>
              <a:rPr lang="es-ES" altLang="en-US" sz="1400" dirty="0" smtClean="0">
                <a:solidFill>
                  <a:srgbClr val="282829"/>
                </a:solidFill>
                <a:latin typeface="Trebuchet MS" panose="020B0603020202020204" pitchFamily="34" charset="0"/>
              </a:rPr>
              <a:t> </a:t>
            </a:r>
            <a:r>
              <a:rPr lang="en-US" altLang="en-US" sz="1400" dirty="0" smtClean="0">
                <a:solidFill>
                  <a:srgbClr val="282829"/>
                </a:solidFill>
                <a:latin typeface="Trebuchet MS" panose="020B0603020202020204" pitchFamily="34" charset="0"/>
              </a:rPr>
              <a:t>de </a:t>
            </a:r>
            <a:r>
              <a:rPr lang="en-US" altLang="en-US" sz="1400" dirty="0" err="1" smtClean="0">
                <a:solidFill>
                  <a:srgbClr val="282829"/>
                </a:solidFill>
                <a:latin typeface="Trebuchet MS" panose="020B0603020202020204" pitchFamily="34" charset="0"/>
              </a:rPr>
              <a:t>inyección</a:t>
            </a:r>
            <a:r>
              <a:rPr lang="en-US" altLang="en-US" sz="1400" dirty="0" smtClean="0">
                <a:solidFill>
                  <a:srgbClr val="282829"/>
                </a:solidFill>
                <a:latin typeface="Trebuchet MS" panose="020B0603020202020204" pitchFamily="34" charset="0"/>
              </a:rPr>
              <a:t> de </a:t>
            </a:r>
            <a:r>
              <a:rPr lang="en-US" altLang="en-US" sz="1400" dirty="0" err="1" smtClean="0">
                <a:solidFill>
                  <a:srgbClr val="282829"/>
                </a:solidFill>
                <a:latin typeface="Trebuchet MS" panose="020B0603020202020204" pitchFamily="34" charset="0"/>
              </a:rPr>
              <a:t>tensión</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en</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lugar</a:t>
            </a:r>
            <a:r>
              <a:rPr lang="en-US" altLang="en-US" sz="1400" dirty="0" smtClean="0">
                <a:solidFill>
                  <a:srgbClr val="282829"/>
                </a:solidFill>
                <a:latin typeface="Trebuchet MS" panose="020B0603020202020204" pitchFamily="34" charset="0"/>
              </a:rPr>
              <a:t> del </a:t>
            </a:r>
            <a:r>
              <a:rPr lang="en-US" altLang="en-US" sz="1400" dirty="0" err="1" smtClean="0">
                <a:solidFill>
                  <a:srgbClr val="282829"/>
                </a:solidFill>
                <a:latin typeface="Trebuchet MS" panose="020B0603020202020204" pitchFamily="34" charset="0"/>
              </a:rPr>
              <a:t>método</a:t>
            </a:r>
            <a:r>
              <a:rPr lang="en-US" altLang="en-US" sz="1400" dirty="0" smtClean="0">
                <a:solidFill>
                  <a:srgbClr val="282829"/>
                </a:solidFill>
                <a:latin typeface="Trebuchet MS" panose="020B0603020202020204" pitchFamily="34" charset="0"/>
              </a:rPr>
              <a:t> de </a:t>
            </a:r>
            <a:r>
              <a:rPr lang="en-US" altLang="en-US" sz="1400" dirty="0" err="1" smtClean="0">
                <a:solidFill>
                  <a:srgbClr val="282829"/>
                </a:solidFill>
                <a:latin typeface="Trebuchet MS" panose="020B0603020202020204" pitchFamily="34" charset="0"/>
              </a:rPr>
              <a:t>inyección</a:t>
            </a:r>
            <a:r>
              <a:rPr lang="en-US" altLang="en-US" sz="1400" dirty="0" smtClean="0">
                <a:solidFill>
                  <a:srgbClr val="282829"/>
                </a:solidFill>
                <a:latin typeface="Trebuchet MS" panose="020B0603020202020204" pitchFamily="34" charset="0"/>
              </a:rPr>
              <a:t> de </a:t>
            </a:r>
            <a:r>
              <a:rPr lang="en-US" altLang="en-US" sz="1400" dirty="0" err="1" smtClean="0">
                <a:solidFill>
                  <a:srgbClr val="282829"/>
                </a:solidFill>
                <a:latin typeface="Trebuchet MS" panose="020B0603020202020204" pitchFamily="34" charset="0"/>
              </a:rPr>
              <a:t>corriente</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debido</a:t>
            </a:r>
            <a:r>
              <a:rPr lang="en-US" altLang="en-US" sz="1400" dirty="0" smtClean="0">
                <a:solidFill>
                  <a:srgbClr val="282829"/>
                </a:solidFill>
                <a:latin typeface="Trebuchet MS" panose="020B0603020202020204" pitchFamily="34" charset="0"/>
              </a:rPr>
              <a:t> a la </a:t>
            </a:r>
            <a:r>
              <a:rPr lang="en-US" altLang="en-US" sz="1400" dirty="0" err="1" smtClean="0">
                <a:solidFill>
                  <a:srgbClr val="282829"/>
                </a:solidFill>
                <a:latin typeface="Trebuchet MS" panose="020B0603020202020204" pitchFamily="34" charset="0"/>
              </a:rPr>
              <a:t>impedancia</a:t>
            </a:r>
            <a:r>
              <a:rPr lang="en-US" altLang="en-US" sz="1400" dirty="0" smtClean="0">
                <a:solidFill>
                  <a:srgbClr val="282829"/>
                </a:solidFill>
                <a:latin typeface="Trebuchet MS" panose="020B0603020202020204" pitchFamily="34" charset="0"/>
              </a:rPr>
              <a:t> del </a:t>
            </a:r>
            <a:r>
              <a:rPr lang="en-US" altLang="en-US" sz="1400" dirty="0" err="1" smtClean="0">
                <a:solidFill>
                  <a:srgbClr val="282829"/>
                </a:solidFill>
                <a:latin typeface="Trebuchet MS" panose="020B0603020202020204" pitchFamily="34" charset="0"/>
              </a:rPr>
              <a:t>devanado</a:t>
            </a:r>
            <a:r>
              <a:rPr lang="en-US" altLang="en-US" sz="1400" dirty="0" smtClean="0">
                <a:solidFill>
                  <a:srgbClr val="282829"/>
                </a:solidFill>
                <a:latin typeface="Trebuchet MS" panose="020B0603020202020204" pitchFamily="34" charset="0"/>
              </a:rPr>
              <a:t> del</a:t>
            </a:r>
            <a:r>
              <a:rPr lang="es-E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transformador</a:t>
            </a:r>
            <a:r>
              <a:rPr lang="en-US" altLang="en-US" sz="1400" dirty="0" smtClean="0">
                <a:solidFill>
                  <a:srgbClr val="282829"/>
                </a:solidFill>
                <a:latin typeface="Trebuchet MS" panose="020B0603020202020204" pitchFamily="34" charset="0"/>
              </a:rPr>
              <a:t>. </a:t>
            </a:r>
            <a:endParaRPr lang="en-US" altLang="en-US" sz="1400" dirty="0" smtClean="0">
              <a:latin typeface="Trebuchet MS" panose="020B0603020202020204" pitchFamily="34" charset="0"/>
            </a:endParaRPr>
          </a:p>
        </p:txBody>
      </p:sp>
      <p:sp>
        <p:nvSpPr>
          <p:cNvPr id="9" name="Rectángulo 8"/>
          <p:cNvSpPr/>
          <p:nvPr/>
        </p:nvSpPr>
        <p:spPr>
          <a:xfrm>
            <a:off x="0" y="0"/>
            <a:ext cx="12192000" cy="68580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37991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t="9460" r="73236" b="67532"/>
          <a:stretch>
            <a:fillRect/>
          </a:stretch>
        </p:blipFill>
        <p:spPr bwMode="auto">
          <a:xfrm>
            <a:off x="176213" y="476250"/>
            <a:ext cx="2020887" cy="1922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79915" name="Picture 3"/>
          <p:cNvPicPr>
            <a:picLocks noChangeAspect="1" noChangeArrowheads="1"/>
          </p:cNvPicPr>
          <p:nvPr/>
        </p:nvPicPr>
        <p:blipFill>
          <a:blip r:embed="rId4">
            <a:extLst>
              <a:ext uri="{28A0092B-C50C-407E-A947-70E740481C1C}">
                <a14:useLocalDpi xmlns:a14="http://schemas.microsoft.com/office/drawing/2010/main" xmlns="" val="0"/>
              </a:ext>
            </a:extLst>
          </a:blip>
          <a:srcRect l="59514" t="9460" r="3571" b="65340"/>
          <a:stretch>
            <a:fillRect/>
          </a:stretch>
        </p:blipFill>
        <p:spPr bwMode="auto">
          <a:xfrm>
            <a:off x="9480550" y="260350"/>
            <a:ext cx="2519363" cy="2760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1412064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195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l="2361" t="64243" r="3291" b="2"/>
          <a:stretch>
            <a:fillRect/>
          </a:stretch>
        </p:blipFill>
        <p:spPr bwMode="auto">
          <a:xfrm>
            <a:off x="131763" y="3729038"/>
            <a:ext cx="6684962" cy="2986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81955" name="Picture 3"/>
          <p:cNvPicPr>
            <a:picLocks noChangeAspect="1" noChangeArrowheads="1"/>
          </p:cNvPicPr>
          <p:nvPr/>
        </p:nvPicPr>
        <p:blipFill>
          <a:blip r:embed="rId4">
            <a:extLst>
              <a:ext uri="{28A0092B-C50C-407E-A947-70E740481C1C}">
                <a14:useLocalDpi xmlns:a14="http://schemas.microsoft.com/office/drawing/2010/main" xmlns="" val="0"/>
              </a:ext>
            </a:extLst>
          </a:blip>
          <a:srcRect l="11757" t="54382" r="2628"/>
          <a:stretch>
            <a:fillRect/>
          </a:stretch>
        </p:blipFill>
        <p:spPr bwMode="auto">
          <a:xfrm>
            <a:off x="6743700" y="2444750"/>
            <a:ext cx="5448300" cy="427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object 40"/>
          <p:cNvSpPr txBox="1"/>
          <p:nvPr/>
        </p:nvSpPr>
        <p:spPr>
          <a:xfrm>
            <a:off x="2216150" y="260350"/>
            <a:ext cx="3633788" cy="2254250"/>
          </a:xfrm>
          <a:prstGeom prst="rect">
            <a:avLst/>
          </a:prstGeom>
        </p:spPr>
        <p:txBody>
          <a:bodyPr lIns="0" tIns="98425" rIns="0" bIns="0">
            <a:spAutoFit/>
          </a:bodyPr>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300"/>
              </a:lnSpc>
              <a:spcBef>
                <a:spcPts val="775"/>
              </a:spcBef>
              <a:defRPr/>
            </a:pPr>
            <a:r>
              <a:rPr lang="en-US" altLang="en-US" sz="1400" b="1" i="1" dirty="0" smtClean="0">
                <a:solidFill>
                  <a:srgbClr val="005E9D"/>
                </a:solidFill>
                <a:latin typeface="Trebuchet MS" panose="020B0603020202020204" pitchFamily="34" charset="0"/>
              </a:rPr>
              <a:t>¿</a:t>
            </a:r>
            <a:r>
              <a:rPr lang="en-US" altLang="en-US" sz="1400" b="1" i="1" dirty="0" err="1" smtClean="0">
                <a:solidFill>
                  <a:srgbClr val="005E9D"/>
                </a:solidFill>
                <a:latin typeface="Trebuchet MS" panose="020B0603020202020204" pitchFamily="34" charset="0"/>
              </a:rPr>
              <a:t>Por</a:t>
            </a:r>
            <a:r>
              <a:rPr lang="en-US" altLang="en-US" sz="1400" b="1" i="1" dirty="0" smtClean="0">
                <a:solidFill>
                  <a:srgbClr val="005E9D"/>
                </a:solidFill>
                <a:latin typeface="Trebuchet MS" panose="020B0603020202020204" pitchFamily="34" charset="0"/>
              </a:rPr>
              <a:t> </a:t>
            </a:r>
            <a:r>
              <a:rPr lang="en-US" altLang="en-US" sz="1400" b="1" i="1" dirty="0" err="1" smtClean="0">
                <a:solidFill>
                  <a:srgbClr val="005E9D"/>
                </a:solidFill>
                <a:latin typeface="Trebuchet MS" panose="020B0603020202020204" pitchFamily="34" charset="0"/>
              </a:rPr>
              <a:t>qué</a:t>
            </a:r>
            <a:r>
              <a:rPr lang="en-US" altLang="en-US" sz="1400" b="1" i="1" dirty="0" smtClean="0">
                <a:solidFill>
                  <a:srgbClr val="005E9D"/>
                </a:solidFill>
                <a:latin typeface="Trebuchet MS" panose="020B0603020202020204" pitchFamily="34" charset="0"/>
              </a:rPr>
              <a:t> </a:t>
            </a:r>
            <a:r>
              <a:rPr lang="en-US" altLang="en-US" sz="1400" b="1" i="1" dirty="0" err="1" smtClean="0">
                <a:solidFill>
                  <a:srgbClr val="005E9D"/>
                </a:solidFill>
                <a:latin typeface="Trebuchet MS" panose="020B0603020202020204" pitchFamily="34" charset="0"/>
              </a:rPr>
              <a:t>medir</a:t>
            </a:r>
            <a:r>
              <a:rPr lang="en-US" altLang="en-US" sz="1400" b="1" i="1" dirty="0" smtClean="0">
                <a:solidFill>
                  <a:srgbClr val="005E9D"/>
                </a:solidFill>
                <a:latin typeface="Trebuchet MS" panose="020B0603020202020204" pitchFamily="34" charset="0"/>
              </a:rPr>
              <a:t>?</a:t>
            </a:r>
            <a:endParaRPr lang="en-US" altLang="en-US" sz="1400" b="1" i="1" dirty="0" smtClean="0">
              <a:latin typeface="Trebuchet MS" panose="020B0603020202020204" pitchFamily="34" charset="0"/>
            </a:endParaRPr>
          </a:p>
          <a:p>
            <a:pPr marL="298450" indent="-285750" algn="just" eaLnBrk="1" hangingPunct="1">
              <a:lnSpc>
                <a:spcPts val="1300"/>
              </a:lnSpc>
              <a:spcBef>
                <a:spcPts val="425"/>
              </a:spcBef>
              <a:buFont typeface="Arial" panose="020B0604020202020204" pitchFamily="34" charset="0"/>
              <a:buChar char="•"/>
              <a:defRPr/>
            </a:pPr>
            <a:r>
              <a:rPr lang="en-US" altLang="en-US" sz="1400" b="1" i="1" dirty="0" smtClean="0">
                <a:solidFill>
                  <a:srgbClr val="FF0000"/>
                </a:solidFill>
                <a:latin typeface="Trebuchet MS" panose="020B0603020202020204" pitchFamily="34" charset="0"/>
              </a:rPr>
              <a:t>Se </a:t>
            </a:r>
            <a:r>
              <a:rPr lang="en-US" altLang="en-US" sz="1400" b="1" i="1" dirty="0" err="1" smtClean="0">
                <a:solidFill>
                  <a:srgbClr val="FF0000"/>
                </a:solidFill>
                <a:latin typeface="Trebuchet MS" panose="020B0603020202020204" pitchFamily="34" charset="0"/>
              </a:rPr>
              <a:t>observan</a:t>
            </a:r>
            <a:r>
              <a:rPr lang="en-US" altLang="en-US" sz="1400" b="1" i="1" dirty="0" smtClean="0">
                <a:solidFill>
                  <a:srgbClr val="FF0000"/>
                </a:solidFill>
                <a:latin typeface="Trebuchet MS" panose="020B0603020202020204" pitchFamily="34" charset="0"/>
              </a:rPr>
              <a:t> DP en los bushings de </a:t>
            </a:r>
            <a:r>
              <a:rPr lang="en-US" altLang="en-US" sz="1400" b="1" i="1" dirty="0" err="1" smtClean="0">
                <a:solidFill>
                  <a:srgbClr val="FF0000"/>
                </a:solidFill>
                <a:latin typeface="Trebuchet MS" panose="020B0603020202020204" pitchFamily="34" charset="0"/>
              </a:rPr>
              <a:t>transformadores</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potencia</a:t>
            </a:r>
            <a:r>
              <a:rPr lang="en-US" altLang="en-US" sz="1400" b="1" i="1" dirty="0" smtClean="0">
                <a:solidFill>
                  <a:srgbClr val="FF0000"/>
                </a:solidFill>
                <a:latin typeface="Trebuchet MS" panose="020B0603020202020204" pitchFamily="34" charset="0"/>
              </a:rPr>
              <a:t> y </a:t>
            </a:r>
            <a:r>
              <a:rPr lang="en-US" altLang="en-US" sz="1400" b="1" i="1" dirty="0" err="1" smtClean="0">
                <a:solidFill>
                  <a:srgbClr val="FF0000"/>
                </a:solidFill>
                <a:latin typeface="Trebuchet MS" panose="020B0603020202020204" pitchFamily="34" charset="0"/>
              </a:rPr>
              <a:t>devanados</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si</a:t>
            </a:r>
            <a:r>
              <a:rPr lang="en-US" altLang="en-US" sz="1400" b="1" i="1" dirty="0" smtClean="0">
                <a:solidFill>
                  <a:srgbClr val="FF0000"/>
                </a:solidFill>
                <a:latin typeface="Trebuchet MS" panose="020B0603020202020204" pitchFamily="34" charset="0"/>
              </a:rPr>
              <a:t> el material de </a:t>
            </a:r>
            <a:r>
              <a:rPr lang="en-US" altLang="en-US" sz="1400" b="1" i="1" dirty="0" err="1" smtClean="0">
                <a:solidFill>
                  <a:srgbClr val="FF0000"/>
                </a:solidFill>
                <a:latin typeface="Trebuchet MS" panose="020B0603020202020204" pitchFamily="34" charset="0"/>
              </a:rPr>
              <a:t>aislamiento</a:t>
            </a:r>
            <a:r>
              <a:rPr lang="en-US" altLang="en-US" sz="1400" b="1" i="1" dirty="0" smtClean="0">
                <a:solidFill>
                  <a:srgbClr val="FF0000"/>
                </a:solidFill>
                <a:latin typeface="Trebuchet MS" panose="020B0603020202020204" pitchFamily="34" charset="0"/>
              </a:rPr>
              <a:t> entre los </a:t>
            </a:r>
            <a:r>
              <a:rPr lang="en-US" altLang="en-US" sz="1400" b="1" i="1" dirty="0" err="1" smtClean="0">
                <a:solidFill>
                  <a:srgbClr val="FF0000"/>
                </a:solidFill>
                <a:latin typeface="Trebuchet MS" panose="020B0603020202020204" pitchFamily="34" charset="0"/>
              </a:rPr>
              <a:t>diferentes</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tensiónes</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tensión</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envejece</a:t>
            </a:r>
            <a:r>
              <a:rPr lang="en-US" altLang="en-US" sz="1400" b="1" i="1" dirty="0" smtClean="0">
                <a:solidFill>
                  <a:srgbClr val="FF0000"/>
                </a:solidFill>
                <a:latin typeface="Trebuchet MS" panose="020B0603020202020204" pitchFamily="34" charset="0"/>
              </a:rPr>
              <a:t>, se </a:t>
            </a:r>
            <a:r>
              <a:rPr lang="en-US" altLang="en-US" sz="1400" b="1" i="1" dirty="0" err="1" smtClean="0">
                <a:solidFill>
                  <a:srgbClr val="FF0000"/>
                </a:solidFill>
                <a:latin typeface="Trebuchet MS" panose="020B0603020202020204" pitchFamily="34" charset="0"/>
              </a:rPr>
              <a:t>contamina</a:t>
            </a:r>
            <a:r>
              <a:rPr lang="en-US" altLang="en-US" sz="1400" b="1" i="1" dirty="0" smtClean="0">
                <a:solidFill>
                  <a:srgbClr val="FF0000"/>
                </a:solidFill>
                <a:latin typeface="Trebuchet MS" panose="020B0603020202020204" pitchFamily="34" charset="0"/>
              </a:rPr>
              <a:t> o es </a:t>
            </a:r>
            <a:r>
              <a:rPr lang="en-US" altLang="en-US" sz="1400" b="1" i="1" dirty="0" err="1" smtClean="0">
                <a:solidFill>
                  <a:srgbClr val="FF0000"/>
                </a:solidFill>
                <a:latin typeface="Trebuchet MS" panose="020B0603020202020204" pitchFamily="34" charset="0"/>
              </a:rPr>
              <a:t>defectuoso</a:t>
            </a:r>
            <a:r>
              <a:rPr lang="en-US" altLang="en-US" sz="1400" dirty="0" smtClean="0">
                <a:solidFill>
                  <a:srgbClr val="282829"/>
                </a:solidFill>
                <a:latin typeface="Trebuchet MS" panose="020B0603020202020204" pitchFamily="34" charset="0"/>
              </a:rPr>
              <a:t>.</a:t>
            </a:r>
          </a:p>
          <a:p>
            <a:pPr marL="298450" indent="-285750" algn="just" eaLnBrk="1" hangingPunct="1">
              <a:lnSpc>
                <a:spcPts val="1300"/>
              </a:lnSpc>
              <a:spcBef>
                <a:spcPts val="425"/>
              </a:spcBef>
              <a:buFont typeface="Arial" panose="020B0604020202020204" pitchFamily="34" charset="0"/>
              <a:buChar char="•"/>
              <a:defRPr/>
            </a:pPr>
            <a:endParaRPr lang="en-US" altLang="en-US" sz="1400" dirty="0" smtClean="0">
              <a:latin typeface="Trebuchet MS" panose="020B0603020202020204" pitchFamily="34" charset="0"/>
            </a:endParaRPr>
          </a:p>
          <a:p>
            <a:pPr marL="298450" indent="-285750" algn="just" eaLnBrk="1" hangingPunct="1">
              <a:lnSpc>
                <a:spcPts val="1300"/>
              </a:lnSpc>
              <a:spcBef>
                <a:spcPts val="425"/>
              </a:spcBef>
              <a:buFont typeface="Arial" panose="020B0604020202020204" pitchFamily="34" charset="0"/>
              <a:buChar char="•"/>
              <a:defRPr/>
            </a:pPr>
            <a:r>
              <a:rPr lang="en-US" altLang="en-US" sz="1400" dirty="0" smtClean="0">
                <a:solidFill>
                  <a:srgbClr val="282829"/>
                </a:solidFill>
                <a:latin typeface="Trebuchet MS" panose="020B0603020202020204" pitchFamily="34" charset="0"/>
              </a:rPr>
              <a:t>Se </a:t>
            </a:r>
            <a:r>
              <a:rPr lang="en-US" altLang="en-US" sz="1400" dirty="0" err="1" smtClean="0">
                <a:solidFill>
                  <a:srgbClr val="282829"/>
                </a:solidFill>
                <a:latin typeface="Trebuchet MS" panose="020B0603020202020204" pitchFamily="34" charset="0"/>
              </a:rPr>
              <a:t>lleva</a:t>
            </a:r>
            <a:r>
              <a:rPr lang="en-US" altLang="en-US" sz="1400" dirty="0" smtClean="0">
                <a:solidFill>
                  <a:srgbClr val="282829"/>
                </a:solidFill>
                <a:latin typeface="Trebuchet MS" panose="020B0603020202020204" pitchFamily="34" charset="0"/>
              </a:rPr>
              <a:t> a </a:t>
            </a:r>
            <a:r>
              <a:rPr lang="en-US" altLang="en-US" sz="1400" dirty="0" err="1" smtClean="0">
                <a:solidFill>
                  <a:srgbClr val="282829"/>
                </a:solidFill>
                <a:latin typeface="Trebuchet MS" panose="020B0603020202020204" pitchFamily="34" charset="0"/>
              </a:rPr>
              <a:t>cabo</a:t>
            </a:r>
            <a:r>
              <a:rPr lang="en-US" altLang="en-US" sz="1400" dirty="0" smtClean="0">
                <a:solidFill>
                  <a:srgbClr val="282829"/>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durante</a:t>
            </a:r>
            <a:r>
              <a:rPr lang="en-US" altLang="en-US" sz="1400" b="1" i="1" dirty="0" smtClean="0">
                <a:solidFill>
                  <a:srgbClr val="FF0000"/>
                </a:solidFill>
                <a:latin typeface="Trebuchet MS" panose="020B0603020202020204" pitchFamily="34" charset="0"/>
              </a:rPr>
              <a:t> </a:t>
            </a:r>
            <a:r>
              <a:rPr lang="en-US" altLang="en-US" sz="1400" b="1" i="1" dirty="0" smtClean="0">
                <a:solidFill>
                  <a:srgbClr val="FF0000"/>
                </a:solidFill>
                <a:latin typeface="Trebuchet MS" panose="020B0603020202020204" pitchFamily="34" charset="0"/>
              </a:rPr>
              <a:t>los </a:t>
            </a:r>
            <a:r>
              <a:rPr lang="en-US" altLang="en-US" sz="1400" b="1" i="1" dirty="0" err="1" smtClean="0">
                <a:solidFill>
                  <a:srgbClr val="FF0000"/>
                </a:solidFill>
                <a:latin typeface="Trebuchet MS" panose="020B0603020202020204" pitchFamily="34" charset="0"/>
              </a:rPr>
              <a:t>ensayos</a:t>
            </a:r>
            <a:r>
              <a:rPr lang="en-US" altLang="en-US" sz="1400" b="1" i="1" dirty="0" smtClean="0">
                <a:solidFill>
                  <a:srgbClr val="FF0000"/>
                </a:solidFill>
                <a:latin typeface="Trebuchet MS" panose="020B0603020202020204" pitchFamily="34" charset="0"/>
              </a:rPr>
              <a:t> </a:t>
            </a:r>
            <a:r>
              <a:rPr lang="en-US" altLang="en-US" sz="1400" b="1" i="1" dirty="0" smtClean="0">
                <a:solidFill>
                  <a:srgbClr val="FF0000"/>
                </a:solidFill>
                <a:latin typeface="Trebuchet MS" panose="020B0603020202020204" pitchFamily="34" charset="0"/>
              </a:rPr>
              <a:t>de </a:t>
            </a:r>
            <a:r>
              <a:rPr lang="en-US" altLang="en-US" sz="1400" b="1" i="1" dirty="0" err="1" smtClean="0">
                <a:solidFill>
                  <a:srgbClr val="FF0000"/>
                </a:solidFill>
                <a:latin typeface="Trebuchet MS" panose="020B0603020202020204" pitchFamily="34" charset="0"/>
              </a:rPr>
              <a:t>aceptación</a:t>
            </a:r>
            <a:r>
              <a:rPr lang="en-US" altLang="en-US" sz="1400" b="1" i="1" dirty="0" smtClean="0">
                <a:solidFill>
                  <a:srgbClr val="FF0000"/>
                </a:solidFill>
                <a:latin typeface="Trebuchet MS" panose="020B0603020202020204" pitchFamily="34" charset="0"/>
              </a:rPr>
              <a:t> en </a:t>
            </a:r>
            <a:r>
              <a:rPr lang="en-US" altLang="en-US" sz="1400" b="1" i="1" dirty="0" err="1" smtClean="0">
                <a:solidFill>
                  <a:srgbClr val="FF0000"/>
                </a:solidFill>
                <a:latin typeface="Trebuchet MS" panose="020B0603020202020204" pitchFamily="34" charset="0"/>
              </a:rPr>
              <a:t>fábrica</a:t>
            </a:r>
            <a:r>
              <a:rPr lang="en-US" altLang="en-US" sz="1400" b="1" i="1" dirty="0" smtClean="0">
                <a:solidFill>
                  <a:srgbClr val="FF0000"/>
                </a:solidFill>
                <a:latin typeface="Trebuchet MS" panose="020B0603020202020204" pitchFamily="34" charset="0"/>
              </a:rPr>
              <a:t>, la </a:t>
            </a:r>
            <a:r>
              <a:rPr lang="en-US" altLang="en-US" sz="1400" b="1" i="1" dirty="0" err="1" smtClean="0">
                <a:solidFill>
                  <a:srgbClr val="FF0000"/>
                </a:solidFill>
                <a:latin typeface="Trebuchet MS" panose="020B0603020202020204" pitchFamily="34" charset="0"/>
              </a:rPr>
              <a:t>puesta</a:t>
            </a:r>
            <a:r>
              <a:rPr lang="en-US" altLang="en-US" sz="1400" b="1" i="1" dirty="0" smtClean="0">
                <a:solidFill>
                  <a:srgbClr val="FF0000"/>
                </a:solidFill>
                <a:latin typeface="Trebuchet MS" panose="020B0603020202020204" pitchFamily="34" charset="0"/>
              </a:rPr>
              <a:t> en </a:t>
            </a:r>
            <a:r>
              <a:rPr lang="en-US" altLang="en-US" sz="1400" b="1" i="1" dirty="0" err="1" smtClean="0">
                <a:solidFill>
                  <a:srgbClr val="FF0000"/>
                </a:solidFill>
                <a:latin typeface="Trebuchet MS" panose="020B0603020202020204" pitchFamily="34" charset="0"/>
              </a:rPr>
              <a:t>servicio</a:t>
            </a:r>
            <a:r>
              <a:rPr lang="en-US" altLang="en-US" sz="1400" b="1" i="1" dirty="0" smtClean="0">
                <a:solidFill>
                  <a:srgbClr val="FF0000"/>
                </a:solidFill>
                <a:latin typeface="Trebuchet MS" panose="020B0603020202020204" pitchFamily="34" charset="0"/>
              </a:rPr>
              <a:t> in situ </a:t>
            </a:r>
            <a:r>
              <a:rPr lang="en-US" altLang="en-US" sz="1400" dirty="0" smtClean="0">
                <a:solidFill>
                  <a:srgbClr val="282829"/>
                </a:solidFill>
                <a:latin typeface="Trebuchet MS" panose="020B0603020202020204" pitchFamily="34" charset="0"/>
              </a:rPr>
              <a:t>y </a:t>
            </a:r>
            <a:r>
              <a:rPr lang="en-US" altLang="en-US" sz="1400" dirty="0" smtClean="0">
                <a:solidFill>
                  <a:srgbClr val="282829"/>
                </a:solidFill>
                <a:latin typeface="Trebuchet MS" panose="020B0603020202020204" pitchFamily="34" charset="0"/>
              </a:rPr>
              <a:t>los </a:t>
            </a:r>
            <a:r>
              <a:rPr lang="en-US" altLang="en-US" sz="1400" dirty="0" err="1" smtClean="0">
                <a:solidFill>
                  <a:srgbClr val="282829"/>
                </a:solidFill>
                <a:latin typeface="Trebuchet MS" panose="020B0603020202020204" pitchFamily="34" charset="0"/>
              </a:rPr>
              <a:t>ensayos</a:t>
            </a:r>
            <a:r>
              <a:rPr lang="en-US" altLang="en-US" sz="1400" dirty="0" smtClean="0">
                <a:solidFill>
                  <a:srgbClr val="282829"/>
                </a:solidFill>
                <a:latin typeface="Trebuchet MS" panose="020B0603020202020204" pitchFamily="34" charset="0"/>
              </a:rPr>
              <a:t> </a:t>
            </a:r>
            <a:r>
              <a:rPr lang="en-US" altLang="en-US" sz="1400" dirty="0" smtClean="0">
                <a:solidFill>
                  <a:srgbClr val="282829"/>
                </a:solidFill>
                <a:latin typeface="Trebuchet MS" panose="020B0603020202020204" pitchFamily="34" charset="0"/>
              </a:rPr>
              <a:t>de </a:t>
            </a:r>
            <a:r>
              <a:rPr lang="en-US" altLang="en-US" sz="1400" dirty="0" err="1" smtClean="0">
                <a:solidFill>
                  <a:srgbClr val="282829"/>
                </a:solidFill>
                <a:latin typeface="Trebuchet MS" panose="020B0603020202020204" pitchFamily="34" charset="0"/>
              </a:rPr>
              <a:t>mantenimiento</a:t>
            </a:r>
            <a:endParaRPr lang="en-US" altLang="en-US" sz="1400" dirty="0" smtClean="0">
              <a:latin typeface="Trebuchet MS" panose="020B0603020202020204" pitchFamily="34" charset="0"/>
            </a:endParaRPr>
          </a:p>
        </p:txBody>
      </p:sp>
      <p:sp>
        <p:nvSpPr>
          <p:cNvPr id="6" name="object 41"/>
          <p:cNvSpPr txBox="1"/>
          <p:nvPr/>
        </p:nvSpPr>
        <p:spPr>
          <a:xfrm>
            <a:off x="233363" y="2471738"/>
            <a:ext cx="5934075" cy="1203325"/>
          </a:xfrm>
          <a:prstGeom prst="rect">
            <a:avLst/>
          </a:prstGeom>
        </p:spPr>
        <p:txBody>
          <a:bodyPr lIns="0" tIns="98425" rIns="0" bIns="0">
            <a:spAutoFit/>
          </a:bodyPr>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300"/>
              </a:lnSpc>
              <a:spcBef>
                <a:spcPts val="775"/>
              </a:spcBef>
              <a:defRPr/>
            </a:pPr>
            <a:r>
              <a:rPr lang="en-US" altLang="en-US" sz="1400" b="1" i="1" dirty="0" smtClean="0">
                <a:solidFill>
                  <a:srgbClr val="005E9D"/>
                </a:solidFill>
                <a:latin typeface="Trebuchet MS" panose="020B0603020202020204" pitchFamily="34" charset="0"/>
              </a:rPr>
              <a:t>¿</a:t>
            </a:r>
            <a:r>
              <a:rPr lang="en-US" altLang="en-US" sz="1400" b="1" i="1" dirty="0" err="1" smtClean="0">
                <a:solidFill>
                  <a:srgbClr val="005E9D"/>
                </a:solidFill>
                <a:latin typeface="Trebuchet MS" panose="020B0603020202020204" pitchFamily="34" charset="0"/>
              </a:rPr>
              <a:t>Cómo</a:t>
            </a:r>
            <a:r>
              <a:rPr lang="en-US" altLang="en-US" sz="1400" b="1" i="1" dirty="0" smtClean="0">
                <a:solidFill>
                  <a:srgbClr val="005E9D"/>
                </a:solidFill>
                <a:latin typeface="Trebuchet MS" panose="020B0603020202020204" pitchFamily="34" charset="0"/>
              </a:rPr>
              <a:t> </a:t>
            </a:r>
            <a:r>
              <a:rPr lang="en-US" altLang="en-US" sz="1400" b="1" i="1" dirty="0" err="1" smtClean="0">
                <a:solidFill>
                  <a:srgbClr val="005E9D"/>
                </a:solidFill>
                <a:latin typeface="Trebuchet MS" panose="020B0603020202020204" pitchFamily="34" charset="0"/>
              </a:rPr>
              <a:t>funciona</a:t>
            </a:r>
            <a:r>
              <a:rPr lang="en-US" altLang="en-US" sz="1400" b="1" i="1" dirty="0" smtClean="0">
                <a:solidFill>
                  <a:srgbClr val="005E9D"/>
                </a:solidFill>
                <a:latin typeface="Trebuchet MS" panose="020B0603020202020204" pitchFamily="34" charset="0"/>
              </a:rPr>
              <a:t>?</a:t>
            </a:r>
            <a:endParaRPr lang="en-US" altLang="en-US" sz="1400" b="1" i="1" dirty="0" smtClean="0">
              <a:latin typeface="Trebuchet MS" panose="020B0603020202020204" pitchFamily="34" charset="0"/>
            </a:endParaRPr>
          </a:p>
          <a:p>
            <a:pPr marL="298450" indent="-285750" algn="just" eaLnBrk="1" hangingPunct="1">
              <a:lnSpc>
                <a:spcPts val="1300"/>
              </a:lnSpc>
              <a:spcBef>
                <a:spcPts val="388"/>
              </a:spcBef>
              <a:buFont typeface="Arial" panose="020B0604020202020204" pitchFamily="34" charset="0"/>
              <a:buChar char="•"/>
              <a:defRPr/>
            </a:pPr>
            <a:r>
              <a:rPr lang="en-US" altLang="en-US" sz="1400" b="1" i="1" dirty="0" smtClean="0">
                <a:solidFill>
                  <a:srgbClr val="FF0000"/>
                </a:solidFill>
                <a:latin typeface="Trebuchet MS" panose="020B0603020202020204" pitchFamily="34" charset="0"/>
              </a:rPr>
              <a:t>Se </a:t>
            </a:r>
            <a:r>
              <a:rPr lang="en-US" altLang="en-US" sz="1400" b="1" i="1" dirty="0" err="1" smtClean="0">
                <a:solidFill>
                  <a:srgbClr val="FF0000"/>
                </a:solidFill>
                <a:latin typeface="Trebuchet MS" panose="020B0603020202020204" pitchFamily="34" charset="0"/>
              </a:rPr>
              <a:t>determinan</a:t>
            </a:r>
            <a:r>
              <a:rPr lang="en-US" altLang="en-US" sz="1400" b="1" i="1" dirty="0" smtClean="0">
                <a:solidFill>
                  <a:srgbClr val="FF0000"/>
                </a:solidFill>
                <a:latin typeface="Trebuchet MS" panose="020B0603020202020204" pitchFamily="34" charset="0"/>
              </a:rPr>
              <a:t> </a:t>
            </a:r>
            <a:r>
              <a:rPr lang="en-US" altLang="en-US" sz="1400" b="1" i="1" dirty="0" smtClean="0">
                <a:solidFill>
                  <a:srgbClr val="FF0000"/>
                </a:solidFill>
                <a:latin typeface="Trebuchet MS" panose="020B0603020202020204" pitchFamily="34" charset="0"/>
              </a:rPr>
              <a:t>los </a:t>
            </a:r>
            <a:r>
              <a:rPr lang="en-US" altLang="en-US" sz="1400" b="1" i="1" dirty="0" err="1" smtClean="0">
                <a:solidFill>
                  <a:srgbClr val="FF0000"/>
                </a:solidFill>
                <a:latin typeface="Trebuchet MS" panose="020B0603020202020204" pitchFamily="34" charset="0"/>
              </a:rPr>
              <a:t>ensayos</a:t>
            </a:r>
            <a:r>
              <a:rPr lang="en-US" altLang="en-US" sz="1400" b="1" i="1" dirty="0" smtClean="0">
                <a:solidFill>
                  <a:srgbClr val="FF0000"/>
                </a:solidFill>
                <a:latin typeface="Trebuchet MS" panose="020B0603020202020204" pitchFamily="34" charset="0"/>
              </a:rPr>
              <a:t> </a:t>
            </a:r>
            <a:r>
              <a:rPr lang="en-US" altLang="en-US" sz="1400" b="1" i="1" dirty="0" smtClean="0">
                <a:solidFill>
                  <a:srgbClr val="FF0000"/>
                </a:solidFill>
                <a:latin typeface="Trebuchet MS" panose="020B0603020202020204" pitchFamily="34" charset="0"/>
              </a:rPr>
              <a:t>y </a:t>
            </a:r>
            <a:r>
              <a:rPr lang="en-US" altLang="en-US" sz="1400" b="1" i="1" dirty="0" err="1" smtClean="0">
                <a:solidFill>
                  <a:srgbClr val="FF0000"/>
                </a:solidFill>
                <a:latin typeface="Trebuchet MS" panose="020B0603020202020204" pitchFamily="34" charset="0"/>
              </a:rPr>
              <a:t>configuraciones</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prueba</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específicas</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mediante</a:t>
            </a:r>
            <a:r>
              <a:rPr lang="en-US" altLang="en-US" sz="1400" b="1" i="1" dirty="0" smtClean="0">
                <a:solidFill>
                  <a:srgbClr val="FF0000"/>
                </a:solidFill>
                <a:latin typeface="Trebuchet MS" panose="020B0603020202020204" pitchFamily="34" charset="0"/>
              </a:rPr>
              <a:t> el </a:t>
            </a:r>
            <a:r>
              <a:rPr lang="en-US" altLang="en-US" sz="1400" b="1" i="1" dirty="0" err="1" smtClean="0">
                <a:solidFill>
                  <a:srgbClr val="FF0000"/>
                </a:solidFill>
                <a:latin typeface="Trebuchet MS" panose="020B0603020202020204" pitchFamily="34" charset="0"/>
              </a:rPr>
              <a:t>tipo</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transformador</a:t>
            </a:r>
            <a:r>
              <a:rPr lang="en-US" altLang="en-US" sz="1400" b="1" i="1" dirty="0" smtClean="0">
                <a:solidFill>
                  <a:srgbClr val="FF0000"/>
                </a:solidFill>
                <a:latin typeface="Trebuchet MS" panose="020B0603020202020204" pitchFamily="34" charset="0"/>
              </a:rPr>
              <a:t> y la </a:t>
            </a:r>
            <a:r>
              <a:rPr lang="en-US" altLang="en-US" sz="1400" b="1" i="1" dirty="0" err="1" smtClean="0">
                <a:solidFill>
                  <a:srgbClr val="FF0000"/>
                </a:solidFill>
                <a:latin typeface="Trebuchet MS" panose="020B0603020202020204" pitchFamily="34" charset="0"/>
              </a:rPr>
              <a:t>norma</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según</a:t>
            </a:r>
            <a:r>
              <a:rPr lang="en-US" altLang="en-US" sz="1400" b="1" i="1" dirty="0" smtClean="0">
                <a:solidFill>
                  <a:srgbClr val="FF0000"/>
                </a:solidFill>
                <a:latin typeface="Trebuchet MS" panose="020B0603020202020204" pitchFamily="34" charset="0"/>
              </a:rPr>
              <a:t> la </a:t>
            </a:r>
            <a:r>
              <a:rPr lang="en-US" altLang="en-US" sz="1400" b="1" i="1" dirty="0" err="1" smtClean="0">
                <a:solidFill>
                  <a:srgbClr val="FF0000"/>
                </a:solidFill>
                <a:latin typeface="Trebuchet MS" panose="020B0603020202020204" pitchFamily="34" charset="0"/>
              </a:rPr>
              <a:t>cual</a:t>
            </a:r>
            <a:r>
              <a:rPr lang="en-US" altLang="en-US" sz="1400" b="1" i="1" dirty="0" smtClean="0">
                <a:solidFill>
                  <a:srgbClr val="FF0000"/>
                </a:solidFill>
                <a:latin typeface="Trebuchet MS" panose="020B0603020202020204" pitchFamily="34" charset="0"/>
              </a:rPr>
              <a:t> se </a:t>
            </a:r>
            <a:r>
              <a:rPr lang="en-US" altLang="en-US" sz="1400" b="1" i="1" dirty="0" err="1" smtClean="0">
                <a:solidFill>
                  <a:srgbClr val="FF0000"/>
                </a:solidFill>
                <a:latin typeface="Trebuchet MS" panose="020B0603020202020204" pitchFamily="34" charset="0"/>
              </a:rPr>
              <a:t>realizan</a:t>
            </a:r>
            <a:r>
              <a:rPr lang="en-US" altLang="en-US" sz="1400" b="1" i="1" dirty="0" smtClean="0">
                <a:solidFill>
                  <a:srgbClr val="FF0000"/>
                </a:solidFill>
                <a:latin typeface="Trebuchet MS" panose="020B0603020202020204" pitchFamily="34" charset="0"/>
              </a:rPr>
              <a:t> las </a:t>
            </a:r>
            <a:r>
              <a:rPr lang="en-US" altLang="en-US" sz="1400" b="1" i="1" dirty="0" err="1" smtClean="0">
                <a:solidFill>
                  <a:srgbClr val="FF0000"/>
                </a:solidFill>
                <a:latin typeface="Trebuchet MS" panose="020B0603020202020204" pitchFamily="34" charset="0"/>
              </a:rPr>
              <a:t>mediciones</a:t>
            </a:r>
            <a:r>
              <a:rPr lang="en-US" altLang="en-US" sz="1400" b="1" i="1" dirty="0" smtClean="0">
                <a:solidFill>
                  <a:srgbClr val="FF0000"/>
                </a:solidFill>
                <a:latin typeface="Trebuchet MS" panose="020B0603020202020204" pitchFamily="34" charset="0"/>
              </a:rPr>
              <a:t>.</a:t>
            </a:r>
          </a:p>
          <a:p>
            <a:pPr marL="298450" indent="-285750" algn="just" eaLnBrk="1" hangingPunct="1">
              <a:lnSpc>
                <a:spcPts val="1300"/>
              </a:lnSpc>
              <a:spcBef>
                <a:spcPts val="425"/>
              </a:spcBef>
              <a:buFont typeface="Arial" panose="020B0604020202020204" pitchFamily="34" charset="0"/>
              <a:buChar char="•"/>
              <a:defRPr/>
            </a:pPr>
            <a:r>
              <a:rPr lang="en-US" altLang="en-US" sz="1400" dirty="0" smtClean="0">
                <a:solidFill>
                  <a:srgbClr val="404041"/>
                </a:solidFill>
                <a:latin typeface="Trebuchet MS" panose="020B0603020202020204" pitchFamily="34" charset="0"/>
              </a:rPr>
              <a:t>Las DP se </a:t>
            </a:r>
            <a:r>
              <a:rPr lang="en-US" altLang="en-US" sz="1400" dirty="0" err="1" smtClean="0">
                <a:solidFill>
                  <a:srgbClr val="404041"/>
                </a:solidFill>
                <a:latin typeface="Trebuchet MS" panose="020B0603020202020204" pitchFamily="34" charset="0"/>
              </a:rPr>
              <a:t>miden</a:t>
            </a:r>
            <a:r>
              <a:rPr lang="en-US" altLang="en-US" sz="1400" dirty="0" smtClean="0">
                <a:solidFill>
                  <a:srgbClr val="404041"/>
                </a:solidFill>
                <a:latin typeface="Trebuchet MS" panose="020B0603020202020204" pitchFamily="34" charset="0"/>
              </a:rPr>
              <a:t> </a:t>
            </a:r>
            <a:r>
              <a:rPr lang="en-US" altLang="en-US" sz="1400" dirty="0" err="1" smtClean="0">
                <a:solidFill>
                  <a:srgbClr val="404041"/>
                </a:solidFill>
                <a:latin typeface="Trebuchet MS" panose="020B0603020202020204" pitchFamily="34" charset="0"/>
              </a:rPr>
              <a:t>en</a:t>
            </a:r>
            <a:r>
              <a:rPr lang="en-US" altLang="en-US" sz="1400" dirty="0" smtClean="0">
                <a:solidFill>
                  <a:srgbClr val="404041"/>
                </a:solidFill>
                <a:latin typeface="Trebuchet MS" panose="020B0603020202020204" pitchFamily="34" charset="0"/>
              </a:rPr>
              <a:t> µV (de </a:t>
            </a:r>
            <a:r>
              <a:rPr lang="en-US" altLang="en-US" sz="1400" dirty="0" err="1" smtClean="0">
                <a:solidFill>
                  <a:srgbClr val="404041"/>
                </a:solidFill>
                <a:latin typeface="Trebuchet MS" panose="020B0603020202020204" pitchFamily="34" charset="0"/>
              </a:rPr>
              <a:t>acuerdo</a:t>
            </a:r>
            <a:r>
              <a:rPr lang="en-US" altLang="en-US" sz="1400" dirty="0" smtClean="0">
                <a:solidFill>
                  <a:srgbClr val="404041"/>
                </a:solidFill>
                <a:latin typeface="Trebuchet MS" panose="020B0603020202020204" pitchFamily="34" charset="0"/>
              </a:rPr>
              <a:t> con las </a:t>
            </a:r>
            <a:r>
              <a:rPr lang="en-US" altLang="en-US" sz="1400" dirty="0" err="1" smtClean="0">
                <a:solidFill>
                  <a:srgbClr val="404041"/>
                </a:solidFill>
                <a:latin typeface="Trebuchet MS" panose="020B0603020202020204" pitchFamily="34" charset="0"/>
              </a:rPr>
              <a:t>normas</a:t>
            </a:r>
            <a:r>
              <a:rPr lang="en-US" altLang="en-US" sz="1400" dirty="0" smtClean="0">
                <a:solidFill>
                  <a:srgbClr val="404041"/>
                </a:solidFill>
                <a:latin typeface="Trebuchet MS" panose="020B0603020202020204" pitchFamily="34" charset="0"/>
              </a:rPr>
              <a:t> IEEE) o </a:t>
            </a:r>
            <a:r>
              <a:rPr lang="en-US" altLang="en-US" sz="1400" dirty="0" err="1" smtClean="0">
                <a:solidFill>
                  <a:srgbClr val="404041"/>
                </a:solidFill>
                <a:latin typeface="Trebuchet MS" panose="020B0603020202020204" pitchFamily="34" charset="0"/>
              </a:rPr>
              <a:t>en</a:t>
            </a:r>
            <a:r>
              <a:rPr lang="en-US" altLang="en-US" sz="1400" dirty="0" smtClean="0">
                <a:solidFill>
                  <a:srgbClr val="404041"/>
                </a:solidFill>
                <a:latin typeface="Trebuchet MS" panose="020B0603020202020204" pitchFamily="34" charset="0"/>
              </a:rPr>
              <a:t> </a:t>
            </a:r>
            <a:r>
              <a:rPr lang="en-US" altLang="en-US" sz="1400" dirty="0" err="1" smtClean="0">
                <a:solidFill>
                  <a:srgbClr val="404041"/>
                </a:solidFill>
                <a:latin typeface="Trebuchet MS" panose="020B0603020202020204" pitchFamily="34" charset="0"/>
              </a:rPr>
              <a:t>pC</a:t>
            </a:r>
            <a:r>
              <a:rPr lang="en-US" altLang="en-US" sz="1400" dirty="0" smtClean="0">
                <a:solidFill>
                  <a:srgbClr val="404041"/>
                </a:solidFill>
                <a:latin typeface="Trebuchet MS" panose="020B0603020202020204" pitchFamily="34" charset="0"/>
              </a:rPr>
              <a:t> (de </a:t>
            </a:r>
            <a:r>
              <a:rPr lang="en-US" altLang="en-US" sz="1400" dirty="0" err="1" smtClean="0">
                <a:solidFill>
                  <a:srgbClr val="404041"/>
                </a:solidFill>
                <a:latin typeface="Trebuchet MS" panose="020B0603020202020204" pitchFamily="34" charset="0"/>
              </a:rPr>
              <a:t>acuerdo</a:t>
            </a:r>
            <a:r>
              <a:rPr lang="en-US" altLang="en-US" sz="1400" dirty="0" smtClean="0">
                <a:solidFill>
                  <a:srgbClr val="404041"/>
                </a:solidFill>
                <a:latin typeface="Trebuchet MS" panose="020B0603020202020204" pitchFamily="34" charset="0"/>
              </a:rPr>
              <a:t> con la </a:t>
            </a:r>
            <a:r>
              <a:rPr lang="en-US" altLang="en-US" sz="1400" dirty="0" err="1" smtClean="0">
                <a:solidFill>
                  <a:srgbClr val="404041"/>
                </a:solidFill>
                <a:latin typeface="Trebuchet MS" panose="020B0603020202020204" pitchFamily="34" charset="0"/>
              </a:rPr>
              <a:t>norma</a:t>
            </a:r>
            <a:r>
              <a:rPr lang="en-US" altLang="en-US" sz="1400" dirty="0" smtClean="0">
                <a:solidFill>
                  <a:srgbClr val="404041"/>
                </a:solidFill>
                <a:latin typeface="Trebuchet MS" panose="020B0603020202020204" pitchFamily="34" charset="0"/>
              </a:rPr>
              <a:t> IEC 60270).</a:t>
            </a:r>
            <a:endParaRPr lang="en-US" altLang="en-US" sz="1400" dirty="0" smtClean="0">
              <a:latin typeface="Trebuchet MS" panose="020B0603020202020204" pitchFamily="34" charset="0"/>
            </a:endParaRPr>
          </a:p>
        </p:txBody>
      </p:sp>
      <p:sp>
        <p:nvSpPr>
          <p:cNvPr id="7" name="object 39"/>
          <p:cNvSpPr txBox="1"/>
          <p:nvPr/>
        </p:nvSpPr>
        <p:spPr>
          <a:xfrm>
            <a:off x="263525" y="-26988"/>
            <a:ext cx="4968875" cy="382588"/>
          </a:xfrm>
          <a:prstGeom prst="rect">
            <a:avLst/>
          </a:prstGeom>
        </p:spPr>
        <p:txBody>
          <a:bodyPr lIns="0" tIns="12700" rIns="0" bIns="0">
            <a:spAutoFit/>
          </a:bodyPr>
          <a:lstStyle/>
          <a:p>
            <a:pPr marL="12700" eaLnBrk="1" hangingPunct="1">
              <a:spcBef>
                <a:spcPts val="100"/>
              </a:spcBef>
              <a:defRPr/>
            </a:pPr>
            <a:r>
              <a:rPr sz="2400" b="1" dirty="0">
                <a:solidFill>
                  <a:srgbClr val="282829"/>
                </a:solidFill>
                <a:latin typeface="Trebuchet MS"/>
                <a:cs typeface="Trebuchet MS"/>
              </a:rPr>
              <a:t>Análisis</a:t>
            </a:r>
            <a:r>
              <a:rPr sz="2400" b="1" spc="-40" dirty="0">
                <a:solidFill>
                  <a:srgbClr val="282829"/>
                </a:solidFill>
                <a:latin typeface="Trebuchet MS"/>
                <a:cs typeface="Trebuchet MS"/>
              </a:rPr>
              <a:t> </a:t>
            </a:r>
            <a:r>
              <a:rPr sz="2400" b="1" dirty="0">
                <a:solidFill>
                  <a:srgbClr val="282829"/>
                </a:solidFill>
                <a:latin typeface="Trebuchet MS"/>
                <a:cs typeface="Trebuchet MS"/>
              </a:rPr>
              <a:t>de</a:t>
            </a:r>
            <a:r>
              <a:rPr sz="2400" b="1" spc="-40" dirty="0">
                <a:solidFill>
                  <a:srgbClr val="282829"/>
                </a:solidFill>
                <a:latin typeface="Trebuchet MS"/>
                <a:cs typeface="Trebuchet MS"/>
              </a:rPr>
              <a:t> </a:t>
            </a:r>
            <a:r>
              <a:rPr sz="2400" b="1" dirty="0">
                <a:solidFill>
                  <a:srgbClr val="282829"/>
                </a:solidFill>
                <a:latin typeface="Trebuchet MS"/>
                <a:cs typeface="Trebuchet MS"/>
              </a:rPr>
              <a:t>descargas</a:t>
            </a:r>
            <a:r>
              <a:rPr sz="2400" b="1" spc="-40" dirty="0">
                <a:solidFill>
                  <a:srgbClr val="282829"/>
                </a:solidFill>
                <a:latin typeface="Trebuchet MS"/>
                <a:cs typeface="Trebuchet MS"/>
              </a:rPr>
              <a:t> </a:t>
            </a:r>
            <a:r>
              <a:rPr sz="2400" b="1" spc="-10" dirty="0">
                <a:solidFill>
                  <a:srgbClr val="282829"/>
                </a:solidFill>
                <a:latin typeface="Trebuchet MS"/>
                <a:cs typeface="Trebuchet MS"/>
              </a:rPr>
              <a:t>parciales</a:t>
            </a:r>
            <a:endParaRPr sz="2400" b="1" dirty="0">
              <a:latin typeface="Trebuchet MS"/>
              <a:cs typeface="Trebuchet MS"/>
            </a:endParaRPr>
          </a:p>
        </p:txBody>
      </p:sp>
      <p:sp>
        <p:nvSpPr>
          <p:cNvPr id="8" name="object 19"/>
          <p:cNvSpPr txBox="1"/>
          <p:nvPr/>
        </p:nvSpPr>
        <p:spPr>
          <a:xfrm>
            <a:off x="5930900" y="163513"/>
            <a:ext cx="3446463" cy="2254250"/>
          </a:xfrm>
          <a:prstGeom prst="rect">
            <a:avLst/>
          </a:prstGeom>
        </p:spPr>
        <p:txBody>
          <a:bodyPr lIns="0" tIns="98425" rIns="0" bIns="0">
            <a:spAutoFit/>
          </a:bodyPr>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300"/>
              </a:lnSpc>
              <a:spcBef>
                <a:spcPts val="775"/>
              </a:spcBef>
              <a:defRPr/>
            </a:pPr>
            <a:r>
              <a:rPr lang="en-US" altLang="en-US" sz="1400" b="1" i="1" dirty="0" err="1" smtClean="0">
                <a:solidFill>
                  <a:srgbClr val="005E9D"/>
                </a:solidFill>
                <a:latin typeface="Trebuchet MS" panose="020B0603020202020204" pitchFamily="34" charset="0"/>
              </a:rPr>
              <a:t>Adicionalmente</a:t>
            </a:r>
            <a:r>
              <a:rPr lang="en-US" altLang="en-US" sz="1400" b="1" i="1" dirty="0" smtClean="0">
                <a:solidFill>
                  <a:srgbClr val="005E9D"/>
                </a:solidFill>
                <a:latin typeface="Trebuchet MS" panose="020B0603020202020204" pitchFamily="34" charset="0"/>
              </a:rPr>
              <a:t>...</a:t>
            </a:r>
            <a:endParaRPr lang="en-US" altLang="en-US" sz="1400" b="1" i="1" dirty="0" smtClean="0">
              <a:latin typeface="Trebuchet MS" panose="020B0603020202020204" pitchFamily="34" charset="0"/>
            </a:endParaRPr>
          </a:p>
          <a:p>
            <a:pPr marL="298450" indent="-285750" algn="just" eaLnBrk="1" hangingPunct="1">
              <a:lnSpc>
                <a:spcPts val="1300"/>
              </a:lnSpc>
              <a:spcBef>
                <a:spcPts val="388"/>
              </a:spcBef>
              <a:buFont typeface="Arial" panose="020B0604020202020204" pitchFamily="34" charset="0"/>
              <a:buChar char="•"/>
              <a:defRPr/>
            </a:pPr>
            <a:r>
              <a:rPr lang="en-US" altLang="en-US" sz="1400" dirty="0" smtClean="0">
                <a:solidFill>
                  <a:srgbClr val="282829"/>
                </a:solidFill>
                <a:latin typeface="Trebuchet MS" panose="020B0603020202020204" pitchFamily="34" charset="0"/>
              </a:rPr>
              <a:t>Las DP </a:t>
            </a:r>
            <a:r>
              <a:rPr lang="en-US" altLang="en-US" sz="1400" dirty="0" err="1" smtClean="0">
                <a:solidFill>
                  <a:srgbClr val="282829"/>
                </a:solidFill>
                <a:latin typeface="Trebuchet MS" panose="020B0603020202020204" pitchFamily="34" charset="0"/>
              </a:rPr>
              <a:t>también</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pueden</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medirse</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directamente</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en</a:t>
            </a:r>
            <a:r>
              <a:rPr lang="en-US" altLang="en-US" sz="1400" dirty="0" smtClean="0">
                <a:solidFill>
                  <a:srgbClr val="282829"/>
                </a:solidFill>
                <a:latin typeface="Trebuchet MS" panose="020B0603020202020204" pitchFamily="34" charset="0"/>
              </a:rPr>
              <a:t> el interior de la </a:t>
            </a:r>
            <a:r>
              <a:rPr lang="en-US" altLang="en-US" sz="1400" dirty="0" err="1" smtClean="0">
                <a:solidFill>
                  <a:srgbClr val="282829"/>
                </a:solidFill>
                <a:latin typeface="Trebuchet MS" panose="020B0603020202020204" pitchFamily="34" charset="0"/>
              </a:rPr>
              <a:t>cuba</a:t>
            </a:r>
            <a:r>
              <a:rPr lang="en-US" altLang="en-US" sz="1400" dirty="0" smtClean="0">
                <a:solidFill>
                  <a:srgbClr val="282829"/>
                </a:solidFill>
                <a:latin typeface="Trebuchet MS" panose="020B0603020202020204" pitchFamily="34" charset="0"/>
              </a:rPr>
              <a:t> de </a:t>
            </a:r>
            <a:r>
              <a:rPr lang="en-US" altLang="en-US" sz="1400" dirty="0" err="1" smtClean="0">
                <a:solidFill>
                  <a:srgbClr val="282829"/>
                </a:solidFill>
                <a:latin typeface="Trebuchet MS" panose="020B0603020202020204" pitchFamily="34" charset="0"/>
              </a:rPr>
              <a:t>los</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transformadores</a:t>
            </a:r>
            <a:r>
              <a:rPr lang="en-US" altLang="en-US" sz="1400" dirty="0" smtClean="0">
                <a:solidFill>
                  <a:srgbClr val="282829"/>
                </a:solidFill>
                <a:latin typeface="Trebuchet MS" panose="020B0603020202020204" pitchFamily="34" charset="0"/>
              </a:rPr>
              <a:t> con </a:t>
            </a:r>
            <a:r>
              <a:rPr lang="en-US" altLang="en-US" sz="1400" dirty="0" err="1" smtClean="0">
                <a:solidFill>
                  <a:srgbClr val="282829"/>
                </a:solidFill>
                <a:latin typeface="Trebuchet MS" panose="020B0603020202020204" pitchFamily="34" charset="0"/>
              </a:rPr>
              <a:t>aislamiento</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líquido</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mediante</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sensores</a:t>
            </a:r>
            <a:r>
              <a:rPr lang="en-US" altLang="en-US" sz="1400" dirty="0" smtClean="0">
                <a:solidFill>
                  <a:srgbClr val="282829"/>
                </a:solidFill>
                <a:latin typeface="Trebuchet MS" panose="020B0603020202020204" pitchFamily="34" charset="0"/>
              </a:rPr>
              <a:t> de </a:t>
            </a:r>
            <a:r>
              <a:rPr lang="en-US" altLang="en-US" sz="1400" dirty="0" err="1" smtClean="0">
                <a:solidFill>
                  <a:srgbClr val="282829"/>
                </a:solidFill>
                <a:latin typeface="Trebuchet MS" panose="020B0603020202020204" pitchFamily="34" charset="0"/>
              </a:rPr>
              <a:t>ultraalta</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frecuencia</a:t>
            </a:r>
            <a:r>
              <a:rPr lang="en-US" altLang="en-US" sz="1400" dirty="0" smtClean="0">
                <a:solidFill>
                  <a:srgbClr val="282829"/>
                </a:solidFill>
                <a:latin typeface="Trebuchet MS" panose="020B0603020202020204" pitchFamily="34" charset="0"/>
              </a:rPr>
              <a:t> (UHF). </a:t>
            </a:r>
          </a:p>
          <a:p>
            <a:pPr marL="298450" indent="-285750" algn="just" eaLnBrk="1" hangingPunct="1">
              <a:lnSpc>
                <a:spcPts val="1300"/>
              </a:lnSpc>
              <a:spcBef>
                <a:spcPts val="388"/>
              </a:spcBef>
              <a:buFont typeface="Arial" panose="020B0604020202020204" pitchFamily="34" charset="0"/>
              <a:buChar char="•"/>
              <a:defRPr/>
            </a:pPr>
            <a:endParaRPr lang="en-US" altLang="en-US" sz="1400" dirty="0" smtClean="0">
              <a:solidFill>
                <a:srgbClr val="282829"/>
              </a:solidFill>
              <a:latin typeface="Trebuchet MS" panose="020B0603020202020204" pitchFamily="34" charset="0"/>
            </a:endParaRPr>
          </a:p>
          <a:p>
            <a:pPr marL="298450" indent="-285750" algn="just" eaLnBrk="1" hangingPunct="1">
              <a:lnSpc>
                <a:spcPts val="1300"/>
              </a:lnSpc>
              <a:spcBef>
                <a:spcPts val="388"/>
              </a:spcBef>
              <a:buFont typeface="Arial" panose="020B0604020202020204" pitchFamily="34" charset="0"/>
              <a:buChar char="•"/>
              <a:defRPr/>
            </a:pPr>
            <a:r>
              <a:rPr lang="en-US" altLang="en-US" sz="1400" dirty="0" err="1" smtClean="0">
                <a:solidFill>
                  <a:srgbClr val="282829"/>
                </a:solidFill>
                <a:latin typeface="Trebuchet MS" panose="020B0603020202020204" pitchFamily="34" charset="0"/>
              </a:rPr>
              <a:t>Una</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vez</a:t>
            </a:r>
            <a:r>
              <a:rPr lang="en-US" altLang="en-US" sz="1400" dirty="0" smtClean="0">
                <a:solidFill>
                  <a:srgbClr val="282829"/>
                </a:solidFill>
                <a:latin typeface="Trebuchet MS" panose="020B0603020202020204" pitchFamily="34" charset="0"/>
              </a:rPr>
              <a:t> que se </a:t>
            </a:r>
            <a:r>
              <a:rPr lang="en-US" altLang="en-US" sz="1400" dirty="0" err="1" smtClean="0">
                <a:solidFill>
                  <a:srgbClr val="282829"/>
                </a:solidFill>
                <a:latin typeface="Trebuchet MS" panose="020B0603020202020204" pitchFamily="34" charset="0"/>
              </a:rPr>
              <a:t>detecta</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actividad</a:t>
            </a:r>
            <a:r>
              <a:rPr lang="en-US" altLang="en-US" sz="1400" dirty="0" smtClean="0">
                <a:solidFill>
                  <a:srgbClr val="282829"/>
                </a:solidFill>
                <a:latin typeface="Trebuchet MS" panose="020B0603020202020204" pitchFamily="34" charset="0"/>
              </a:rPr>
              <a:t> de DP, </a:t>
            </a:r>
            <a:r>
              <a:rPr lang="en-US" altLang="en-US" sz="1400" dirty="0" err="1" smtClean="0">
                <a:solidFill>
                  <a:srgbClr val="282829"/>
                </a:solidFill>
                <a:latin typeface="Trebuchet MS" panose="020B0603020202020204" pitchFamily="34" charset="0"/>
              </a:rPr>
              <a:t>pueden</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realizarse</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mediciones</a:t>
            </a:r>
            <a:r>
              <a:rPr lang="en-US" altLang="en-US" sz="1400" dirty="0" smtClean="0">
                <a:solidFill>
                  <a:srgbClr val="282829"/>
                </a:solidFill>
                <a:latin typeface="Trebuchet MS" panose="020B0603020202020204" pitchFamily="34" charset="0"/>
              </a:rPr>
              <a:t> de DP </a:t>
            </a:r>
            <a:r>
              <a:rPr lang="en-US" altLang="en-US" sz="1400" dirty="0" err="1" smtClean="0">
                <a:solidFill>
                  <a:srgbClr val="282829"/>
                </a:solidFill>
                <a:latin typeface="Trebuchet MS" panose="020B0603020202020204" pitchFamily="34" charset="0"/>
              </a:rPr>
              <a:t>acústicas</a:t>
            </a:r>
            <a:r>
              <a:rPr lang="en-US" altLang="en-US" sz="1400" dirty="0" smtClean="0">
                <a:solidFill>
                  <a:srgbClr val="282829"/>
                </a:solidFill>
                <a:latin typeface="Trebuchet MS" panose="020B0603020202020204" pitchFamily="34" charset="0"/>
              </a:rPr>
              <a:t> para </a:t>
            </a:r>
            <a:r>
              <a:rPr lang="en-US" altLang="en-US" sz="1400" dirty="0" err="1" smtClean="0">
                <a:solidFill>
                  <a:srgbClr val="282829"/>
                </a:solidFill>
                <a:latin typeface="Trebuchet MS" panose="020B0603020202020204" pitchFamily="34" charset="0"/>
              </a:rPr>
              <a:t>localizar</a:t>
            </a:r>
            <a:r>
              <a:rPr lang="en-US" altLang="en-US" sz="1400" dirty="0" smtClean="0">
                <a:solidFill>
                  <a:srgbClr val="282829"/>
                </a:solidFill>
                <a:latin typeface="Trebuchet MS" panose="020B0603020202020204" pitchFamily="34" charset="0"/>
              </a:rPr>
              <a:t> con </a:t>
            </a:r>
            <a:r>
              <a:rPr lang="en-US" altLang="en-US" sz="1400" dirty="0" err="1" smtClean="0">
                <a:solidFill>
                  <a:srgbClr val="282829"/>
                </a:solidFill>
                <a:latin typeface="Trebuchet MS" panose="020B0603020202020204" pitchFamily="34" charset="0"/>
              </a:rPr>
              <a:t>precisión</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los</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defectos</a:t>
            </a:r>
            <a:r>
              <a:rPr lang="en-US" altLang="en-US" sz="1400" dirty="0" smtClean="0">
                <a:solidFill>
                  <a:srgbClr val="282829"/>
                </a:solidFill>
                <a:latin typeface="Trebuchet MS" panose="020B0603020202020204" pitchFamily="34" charset="0"/>
              </a:rPr>
              <a:t> del </a:t>
            </a:r>
            <a:r>
              <a:rPr lang="en-US" altLang="en-US" sz="1400" dirty="0" err="1" smtClean="0">
                <a:solidFill>
                  <a:srgbClr val="282829"/>
                </a:solidFill>
                <a:latin typeface="Trebuchet MS" panose="020B0603020202020204" pitchFamily="34" charset="0"/>
              </a:rPr>
              <a:t>transformador</a:t>
            </a:r>
            <a:r>
              <a:rPr lang="en-US" altLang="en-US" sz="1400" dirty="0" smtClean="0">
                <a:solidFill>
                  <a:srgbClr val="282829"/>
                </a:solidFill>
                <a:latin typeface="Trebuchet MS" panose="020B0603020202020204" pitchFamily="34" charset="0"/>
              </a:rPr>
              <a:t>.</a:t>
            </a:r>
            <a:endParaRPr lang="en-US" altLang="en-US" sz="1400" dirty="0" smtClean="0">
              <a:latin typeface="Trebuchet MS" panose="020B0603020202020204" pitchFamily="34" charset="0"/>
            </a:endParaRPr>
          </a:p>
        </p:txBody>
      </p:sp>
      <p:sp>
        <p:nvSpPr>
          <p:cNvPr id="9" name="Rectángulo 8"/>
          <p:cNvSpPr/>
          <p:nvPr/>
        </p:nvSpPr>
        <p:spPr>
          <a:xfrm>
            <a:off x="0" y="0"/>
            <a:ext cx="12192000" cy="68580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381961" name="Picture 2"/>
          <p:cNvPicPr>
            <a:picLocks noChangeAspect="1" noChangeArrowheads="1"/>
          </p:cNvPicPr>
          <p:nvPr/>
        </p:nvPicPr>
        <p:blipFill>
          <a:blip r:embed="rId3">
            <a:extLst>
              <a:ext uri="{28A0092B-C50C-407E-A947-70E740481C1C}">
                <a14:useLocalDpi xmlns:a14="http://schemas.microsoft.com/office/drawing/2010/main" xmlns="" val="0"/>
              </a:ext>
            </a:extLst>
          </a:blip>
          <a:srcRect t="9460" r="72923" b="68988"/>
          <a:stretch>
            <a:fillRect/>
          </a:stretch>
        </p:blipFill>
        <p:spPr bwMode="auto">
          <a:xfrm>
            <a:off x="131763" y="404813"/>
            <a:ext cx="2057400" cy="2109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81962" name="Picture 3"/>
          <p:cNvPicPr>
            <a:picLocks noChangeAspect="1" noChangeArrowheads="1"/>
          </p:cNvPicPr>
          <p:nvPr/>
        </p:nvPicPr>
        <p:blipFill>
          <a:blip r:embed="rId4">
            <a:extLst>
              <a:ext uri="{28A0092B-C50C-407E-A947-70E740481C1C}">
                <a14:useLocalDpi xmlns:a14="http://schemas.microsoft.com/office/drawing/2010/main" xmlns="" val="0"/>
              </a:ext>
            </a:extLst>
          </a:blip>
          <a:srcRect l="60548" t="8366" r="1312" b="62051"/>
          <a:stretch>
            <a:fillRect/>
          </a:stretch>
        </p:blipFill>
        <p:spPr bwMode="auto">
          <a:xfrm>
            <a:off x="9456738" y="163513"/>
            <a:ext cx="2543175" cy="2254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1515515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267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l="5951" t="55540"/>
          <a:stretch>
            <a:fillRect/>
          </a:stretch>
        </p:blipFill>
        <p:spPr bwMode="auto">
          <a:xfrm>
            <a:off x="107950" y="3578225"/>
            <a:ext cx="5916613" cy="3136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2675" name="Picture 3"/>
          <p:cNvPicPr>
            <a:picLocks noChangeAspect="1" noChangeArrowheads="1"/>
          </p:cNvPicPr>
          <p:nvPr/>
        </p:nvPicPr>
        <p:blipFill>
          <a:blip r:embed="rId4">
            <a:extLst>
              <a:ext uri="{28A0092B-C50C-407E-A947-70E740481C1C}">
                <a14:useLocalDpi xmlns:a14="http://schemas.microsoft.com/office/drawing/2010/main" xmlns="" val="0"/>
              </a:ext>
            </a:extLst>
          </a:blip>
          <a:srcRect l="8585" t="57475" r="3835"/>
          <a:stretch>
            <a:fillRect/>
          </a:stretch>
        </p:blipFill>
        <p:spPr bwMode="auto">
          <a:xfrm>
            <a:off x="6127750" y="2635250"/>
            <a:ext cx="5945188" cy="4092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ángulo 1"/>
          <p:cNvSpPr/>
          <p:nvPr/>
        </p:nvSpPr>
        <p:spPr>
          <a:xfrm>
            <a:off x="2063750" y="620713"/>
            <a:ext cx="7488238" cy="32400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object 76"/>
          <p:cNvSpPr txBox="1"/>
          <p:nvPr/>
        </p:nvSpPr>
        <p:spPr>
          <a:xfrm>
            <a:off x="2081213" y="404813"/>
            <a:ext cx="3943350" cy="1804987"/>
          </a:xfrm>
          <a:prstGeom prst="rect">
            <a:avLst/>
          </a:prstGeom>
        </p:spPr>
        <p:txBody>
          <a:bodyPr lIns="0" tIns="98425" rIns="0" bIns="0">
            <a:spAutoFit/>
          </a:bodyPr>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300"/>
              </a:lnSpc>
              <a:spcBef>
                <a:spcPts val="775"/>
              </a:spcBef>
              <a:defRPr/>
            </a:pPr>
            <a:r>
              <a:rPr lang="en-US" altLang="en-US" sz="1400" b="1" i="1" dirty="0" smtClean="0">
                <a:solidFill>
                  <a:srgbClr val="005E9D"/>
                </a:solidFill>
                <a:latin typeface="Trebuchet MS" panose="020B0603020202020204" pitchFamily="34" charset="0"/>
              </a:rPr>
              <a:t>¿</a:t>
            </a:r>
            <a:r>
              <a:rPr lang="en-US" altLang="en-US" sz="1400" b="1" i="1" dirty="0" err="1" smtClean="0">
                <a:solidFill>
                  <a:srgbClr val="005E9D"/>
                </a:solidFill>
                <a:latin typeface="Trebuchet MS" panose="020B0603020202020204" pitchFamily="34" charset="0"/>
              </a:rPr>
              <a:t>Por</a:t>
            </a:r>
            <a:r>
              <a:rPr lang="en-US" altLang="en-US" sz="1400" b="1" i="1" dirty="0" smtClean="0">
                <a:solidFill>
                  <a:srgbClr val="005E9D"/>
                </a:solidFill>
                <a:latin typeface="Trebuchet MS" panose="020B0603020202020204" pitchFamily="34" charset="0"/>
              </a:rPr>
              <a:t> </a:t>
            </a:r>
            <a:r>
              <a:rPr lang="en-US" altLang="en-US" sz="1400" b="1" i="1" dirty="0" err="1" smtClean="0">
                <a:solidFill>
                  <a:srgbClr val="005E9D"/>
                </a:solidFill>
                <a:latin typeface="Trebuchet MS" panose="020B0603020202020204" pitchFamily="34" charset="0"/>
              </a:rPr>
              <a:t>qué</a:t>
            </a:r>
            <a:r>
              <a:rPr lang="en-US" altLang="en-US" sz="1400" b="1" i="1" dirty="0" smtClean="0">
                <a:solidFill>
                  <a:srgbClr val="005E9D"/>
                </a:solidFill>
                <a:latin typeface="Trebuchet MS" panose="020B0603020202020204" pitchFamily="34" charset="0"/>
              </a:rPr>
              <a:t> </a:t>
            </a:r>
            <a:r>
              <a:rPr lang="en-US" altLang="en-US" sz="1400" b="1" i="1" dirty="0" err="1" smtClean="0">
                <a:solidFill>
                  <a:srgbClr val="005E9D"/>
                </a:solidFill>
                <a:latin typeface="Trebuchet MS" panose="020B0603020202020204" pitchFamily="34" charset="0"/>
              </a:rPr>
              <a:t>medir</a:t>
            </a:r>
            <a:r>
              <a:rPr lang="en-US" altLang="en-US" sz="1400" b="1" i="1" dirty="0" smtClean="0">
                <a:solidFill>
                  <a:srgbClr val="005E9D"/>
                </a:solidFill>
                <a:latin typeface="Trebuchet MS" panose="020B0603020202020204" pitchFamily="34" charset="0"/>
              </a:rPr>
              <a:t>?</a:t>
            </a:r>
            <a:endParaRPr lang="en-US" altLang="en-US" sz="1400" b="1" i="1" dirty="0" smtClean="0">
              <a:latin typeface="Trebuchet MS" panose="020B0603020202020204" pitchFamily="34" charset="0"/>
            </a:endParaRPr>
          </a:p>
          <a:p>
            <a:pPr algn="just" eaLnBrk="1" hangingPunct="1">
              <a:lnSpc>
                <a:spcPts val="1300"/>
              </a:lnSpc>
              <a:spcBef>
                <a:spcPts val="388"/>
              </a:spcBef>
              <a:defRPr/>
            </a:pPr>
            <a:endParaRPr lang="en-US" altLang="en-US" sz="1400" dirty="0" smtClean="0">
              <a:solidFill>
                <a:srgbClr val="282829"/>
              </a:solidFill>
              <a:latin typeface="Trebuchet MS" panose="020B0603020202020204" pitchFamily="34" charset="0"/>
            </a:endParaRPr>
          </a:p>
          <a:p>
            <a:pPr marL="298450" indent="-285750" algn="just" eaLnBrk="1" hangingPunct="1">
              <a:lnSpc>
                <a:spcPts val="1300"/>
              </a:lnSpc>
              <a:spcBef>
                <a:spcPts val="388"/>
              </a:spcBef>
              <a:buFont typeface="Arial" panose="020B0604020202020204" pitchFamily="34" charset="0"/>
              <a:buChar char="•"/>
              <a:defRPr/>
            </a:pPr>
            <a:r>
              <a:rPr lang="en-US" altLang="en-US" sz="1400" dirty="0" err="1" smtClean="0">
                <a:solidFill>
                  <a:srgbClr val="282829"/>
                </a:solidFill>
                <a:latin typeface="Trebuchet MS" panose="020B0603020202020204" pitchFamily="34" charset="0"/>
              </a:rPr>
              <a:t>Es</a:t>
            </a:r>
            <a:r>
              <a:rPr lang="en-US" altLang="en-US" sz="1400" dirty="0" smtClean="0">
                <a:solidFill>
                  <a:srgbClr val="282829"/>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esencial</a:t>
            </a:r>
            <a:r>
              <a:rPr lang="en-US" altLang="en-US" sz="1400" b="1" i="1" dirty="0" smtClean="0">
                <a:solidFill>
                  <a:srgbClr val="FF0000"/>
                </a:solidFill>
                <a:latin typeface="Trebuchet MS" panose="020B0603020202020204" pitchFamily="34" charset="0"/>
              </a:rPr>
              <a:t> saber </a:t>
            </a:r>
            <a:r>
              <a:rPr lang="en-US" altLang="en-US" sz="1400" b="1" i="1" dirty="0" err="1" smtClean="0">
                <a:solidFill>
                  <a:srgbClr val="FF0000"/>
                </a:solidFill>
                <a:latin typeface="Trebuchet MS" panose="020B0603020202020204" pitchFamily="34" charset="0"/>
              </a:rPr>
              <a:t>exactamente</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dónde</a:t>
            </a:r>
            <a:r>
              <a:rPr lang="en-US" altLang="en-US" sz="1400" b="1" i="1" dirty="0" smtClean="0">
                <a:solidFill>
                  <a:srgbClr val="FF0000"/>
                </a:solidFill>
                <a:latin typeface="Trebuchet MS" panose="020B0603020202020204" pitchFamily="34" charset="0"/>
              </a:rPr>
              <a:t> se </a:t>
            </a:r>
            <a:r>
              <a:rPr lang="en-US" altLang="en-US" sz="1400" b="1" i="1" dirty="0" err="1" smtClean="0">
                <a:solidFill>
                  <a:srgbClr val="FF0000"/>
                </a:solidFill>
                <a:latin typeface="Trebuchet MS" panose="020B0603020202020204" pitchFamily="34" charset="0"/>
              </a:rPr>
              <a:t>encuentran</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los</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defectos</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aislamiento</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en</a:t>
            </a:r>
            <a:r>
              <a:rPr lang="en-US" altLang="en-US" sz="1400" b="1" i="1" dirty="0" smtClean="0">
                <a:solidFill>
                  <a:srgbClr val="FF0000"/>
                </a:solidFill>
                <a:latin typeface="Trebuchet MS" panose="020B0603020202020204" pitchFamily="34" charset="0"/>
              </a:rPr>
              <a:t> el </a:t>
            </a:r>
            <a:r>
              <a:rPr lang="en-US" altLang="en-US" sz="1400" b="1" i="1" dirty="0" err="1" smtClean="0">
                <a:solidFill>
                  <a:srgbClr val="FF0000"/>
                </a:solidFill>
                <a:latin typeface="Trebuchet MS" panose="020B0603020202020204" pitchFamily="34" charset="0"/>
              </a:rPr>
              <a:t>transformador</a:t>
            </a:r>
            <a:r>
              <a:rPr lang="en-US" altLang="en-US" sz="1400" dirty="0" smtClean="0">
                <a:solidFill>
                  <a:srgbClr val="282829"/>
                </a:solidFill>
                <a:latin typeface="Trebuchet MS" panose="020B0603020202020204" pitchFamily="34" charset="0"/>
              </a:rPr>
              <a:t>.</a:t>
            </a:r>
          </a:p>
          <a:p>
            <a:pPr marL="298450" indent="-285750" algn="just" eaLnBrk="1" hangingPunct="1">
              <a:lnSpc>
                <a:spcPts val="1300"/>
              </a:lnSpc>
              <a:spcBef>
                <a:spcPts val="388"/>
              </a:spcBef>
              <a:buFont typeface="Arial" panose="020B0604020202020204" pitchFamily="34" charset="0"/>
              <a:buChar char="•"/>
              <a:defRPr/>
            </a:pPr>
            <a:endParaRPr lang="en-US" altLang="en-US" sz="1400" dirty="0" smtClean="0">
              <a:latin typeface="Trebuchet MS" panose="020B0603020202020204" pitchFamily="34" charset="0"/>
            </a:endParaRPr>
          </a:p>
          <a:p>
            <a:pPr marL="298450" indent="-285750" algn="just" eaLnBrk="1" hangingPunct="1">
              <a:lnSpc>
                <a:spcPts val="1300"/>
              </a:lnSpc>
              <a:spcBef>
                <a:spcPts val="425"/>
              </a:spcBef>
              <a:buFont typeface="Arial" panose="020B0604020202020204" pitchFamily="34" charset="0"/>
              <a:buChar char="•"/>
              <a:defRPr/>
            </a:pPr>
            <a:r>
              <a:rPr lang="en-US" altLang="en-US" sz="1400" dirty="0" smtClean="0">
                <a:solidFill>
                  <a:srgbClr val="282829"/>
                </a:solidFill>
                <a:latin typeface="Trebuchet MS" panose="020B0603020202020204" pitchFamily="34" charset="0"/>
              </a:rPr>
              <a:t>Mediante </a:t>
            </a:r>
            <a:r>
              <a:rPr lang="en-US" altLang="en-US" sz="1400" b="1" i="1" dirty="0" smtClean="0">
                <a:solidFill>
                  <a:srgbClr val="FF0000"/>
                </a:solidFill>
                <a:latin typeface="Trebuchet MS" panose="020B0603020202020204" pitchFamily="34" charset="0"/>
              </a:rPr>
              <a:t>las </a:t>
            </a:r>
            <a:r>
              <a:rPr lang="en-US" altLang="en-US" sz="1400" b="1" i="1" dirty="0" err="1" smtClean="0">
                <a:solidFill>
                  <a:srgbClr val="FF0000"/>
                </a:solidFill>
                <a:latin typeface="Trebuchet MS" panose="020B0603020202020204" pitchFamily="34" charset="0"/>
              </a:rPr>
              <a:t>mediciones</a:t>
            </a:r>
            <a:r>
              <a:rPr lang="en-US" altLang="en-US" sz="1400" b="1" i="1" dirty="0" smtClean="0">
                <a:solidFill>
                  <a:srgbClr val="FF0000"/>
                </a:solidFill>
                <a:latin typeface="Trebuchet MS" panose="020B0603020202020204" pitchFamily="34" charset="0"/>
              </a:rPr>
              <a:t> de DP </a:t>
            </a:r>
            <a:r>
              <a:rPr lang="en-US" altLang="en-US" sz="1400" b="1" i="1" dirty="0" err="1" smtClean="0">
                <a:solidFill>
                  <a:srgbClr val="FF0000"/>
                </a:solidFill>
                <a:latin typeface="Trebuchet MS" panose="020B0603020202020204" pitchFamily="34" charset="0"/>
              </a:rPr>
              <a:t>acústicas</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pueden</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localizarse</a:t>
            </a:r>
            <a:r>
              <a:rPr lang="en-US" altLang="en-US" sz="1400" b="1" i="1" dirty="0" smtClean="0">
                <a:solidFill>
                  <a:srgbClr val="FF0000"/>
                </a:solidFill>
                <a:latin typeface="Trebuchet MS" panose="020B0603020202020204" pitchFamily="34" charset="0"/>
              </a:rPr>
              <a:t> con </a:t>
            </a:r>
            <a:r>
              <a:rPr lang="en-US" altLang="en-US" sz="1400" b="1" i="1" dirty="0" err="1" smtClean="0">
                <a:solidFill>
                  <a:srgbClr val="FF0000"/>
                </a:solidFill>
                <a:latin typeface="Trebuchet MS" panose="020B0603020202020204" pitchFamily="34" charset="0"/>
              </a:rPr>
              <a:t>precisión</a:t>
            </a:r>
            <a:r>
              <a:rPr lang="en-US" altLang="en-US" sz="1400" b="1" i="1" dirty="0" smtClean="0">
                <a:solidFill>
                  <a:srgbClr val="FF0000"/>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los</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puntos</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débiles</a:t>
            </a:r>
            <a:r>
              <a:rPr lang="en-US" altLang="en-US" sz="1400" dirty="0" smtClean="0">
                <a:solidFill>
                  <a:srgbClr val="282829"/>
                </a:solidFill>
                <a:latin typeface="Trebuchet MS" panose="020B0603020202020204" pitchFamily="34" charset="0"/>
              </a:rPr>
              <a:t> o </a:t>
            </a:r>
            <a:r>
              <a:rPr lang="en-US" altLang="en-US" sz="1400" dirty="0" err="1" smtClean="0">
                <a:solidFill>
                  <a:srgbClr val="282829"/>
                </a:solidFill>
                <a:latin typeface="Trebuchet MS" panose="020B0603020202020204" pitchFamily="34" charset="0"/>
              </a:rPr>
              <a:t>defectos</a:t>
            </a:r>
            <a:r>
              <a:rPr lang="en-US" altLang="en-US" sz="1400" dirty="0" smtClean="0">
                <a:solidFill>
                  <a:srgbClr val="282829"/>
                </a:solidFill>
                <a:latin typeface="Trebuchet MS" panose="020B0603020202020204" pitchFamily="34" charset="0"/>
              </a:rPr>
              <a:t> del </a:t>
            </a:r>
            <a:r>
              <a:rPr lang="en-US" altLang="en-US" sz="1400" dirty="0" err="1" smtClean="0">
                <a:solidFill>
                  <a:srgbClr val="282829"/>
                </a:solidFill>
                <a:latin typeface="Trebuchet MS" panose="020B0603020202020204" pitchFamily="34" charset="0"/>
              </a:rPr>
              <a:t>aislamiento</a:t>
            </a:r>
            <a:r>
              <a:rPr lang="en-US" altLang="en-US" sz="1400" dirty="0" smtClean="0">
                <a:solidFill>
                  <a:srgbClr val="282829"/>
                </a:solidFill>
                <a:latin typeface="Trebuchet MS" panose="020B0603020202020204" pitchFamily="34" charset="0"/>
              </a:rPr>
              <a:t>. </a:t>
            </a:r>
            <a:endParaRPr lang="en-US" altLang="en-US" sz="1400" dirty="0" smtClean="0">
              <a:latin typeface="Trebuchet MS" panose="020B0603020202020204" pitchFamily="34" charset="0"/>
            </a:endParaRPr>
          </a:p>
        </p:txBody>
      </p:sp>
      <p:sp>
        <p:nvSpPr>
          <p:cNvPr id="6" name="object 77"/>
          <p:cNvSpPr txBox="1"/>
          <p:nvPr/>
        </p:nvSpPr>
        <p:spPr>
          <a:xfrm>
            <a:off x="103188" y="2209800"/>
            <a:ext cx="5921375" cy="1368425"/>
          </a:xfrm>
          <a:prstGeom prst="rect">
            <a:avLst/>
          </a:prstGeom>
        </p:spPr>
        <p:txBody>
          <a:bodyPr lIns="0" tIns="98425" rIns="0" bIns="0">
            <a:spAutoFit/>
          </a:bodyPr>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300"/>
              </a:lnSpc>
              <a:spcBef>
                <a:spcPts val="775"/>
              </a:spcBef>
              <a:defRPr/>
            </a:pPr>
            <a:r>
              <a:rPr lang="en-US" altLang="en-US" sz="1400" b="1" i="1" dirty="0" smtClean="0">
                <a:solidFill>
                  <a:srgbClr val="005E9D"/>
                </a:solidFill>
                <a:latin typeface="Trebuchet MS" panose="020B0603020202020204" pitchFamily="34" charset="0"/>
              </a:rPr>
              <a:t>¿</a:t>
            </a:r>
            <a:r>
              <a:rPr lang="en-US" altLang="en-US" sz="1400" b="1" i="1" dirty="0" err="1" smtClean="0">
                <a:solidFill>
                  <a:srgbClr val="005E9D"/>
                </a:solidFill>
                <a:latin typeface="Trebuchet MS" panose="020B0603020202020204" pitchFamily="34" charset="0"/>
              </a:rPr>
              <a:t>Cómo</a:t>
            </a:r>
            <a:r>
              <a:rPr lang="en-US" altLang="en-US" sz="1400" b="1" i="1" dirty="0" smtClean="0">
                <a:solidFill>
                  <a:srgbClr val="005E9D"/>
                </a:solidFill>
                <a:latin typeface="Trebuchet MS" panose="020B0603020202020204" pitchFamily="34" charset="0"/>
              </a:rPr>
              <a:t> </a:t>
            </a:r>
            <a:r>
              <a:rPr lang="en-US" altLang="en-US" sz="1400" b="1" i="1" dirty="0" err="1" smtClean="0">
                <a:solidFill>
                  <a:srgbClr val="005E9D"/>
                </a:solidFill>
                <a:latin typeface="Trebuchet MS" panose="020B0603020202020204" pitchFamily="34" charset="0"/>
              </a:rPr>
              <a:t>funciona</a:t>
            </a:r>
            <a:r>
              <a:rPr lang="en-US" altLang="en-US" sz="1400" b="1" i="1" dirty="0" smtClean="0">
                <a:solidFill>
                  <a:srgbClr val="005E9D"/>
                </a:solidFill>
                <a:latin typeface="Trebuchet MS" panose="020B0603020202020204" pitchFamily="34" charset="0"/>
              </a:rPr>
              <a:t>?</a:t>
            </a:r>
            <a:endParaRPr lang="en-US" altLang="en-US" sz="1400" b="1" i="1" dirty="0" smtClean="0">
              <a:latin typeface="Trebuchet MS" panose="020B0603020202020204" pitchFamily="34" charset="0"/>
            </a:endParaRPr>
          </a:p>
          <a:p>
            <a:pPr marL="298450" indent="-285750" algn="just" eaLnBrk="1" hangingPunct="1">
              <a:lnSpc>
                <a:spcPts val="1300"/>
              </a:lnSpc>
              <a:spcBef>
                <a:spcPts val="388"/>
              </a:spcBef>
              <a:buFont typeface="Arial" panose="020B0604020202020204" pitchFamily="34" charset="0"/>
              <a:buChar char="•"/>
              <a:defRPr/>
            </a:pPr>
            <a:r>
              <a:rPr lang="en-US" altLang="en-US" sz="1400" b="1" i="1" dirty="0" smtClean="0">
                <a:solidFill>
                  <a:srgbClr val="FF0000"/>
                </a:solidFill>
                <a:latin typeface="Trebuchet MS" panose="020B0603020202020204" pitchFamily="34" charset="0"/>
              </a:rPr>
              <a:t>Se </a:t>
            </a:r>
            <a:r>
              <a:rPr lang="en-US" altLang="en-US" sz="1400" b="1" i="1" dirty="0" err="1" smtClean="0">
                <a:solidFill>
                  <a:srgbClr val="FF0000"/>
                </a:solidFill>
                <a:latin typeface="Trebuchet MS" panose="020B0603020202020204" pitchFamily="34" charset="0"/>
              </a:rPr>
              <a:t>instalan</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magnéticamente</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múltiples</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sensores</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acústicos</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en</a:t>
            </a:r>
            <a:r>
              <a:rPr lang="en-US" altLang="en-US" sz="1400" b="1" i="1" dirty="0" smtClean="0">
                <a:solidFill>
                  <a:srgbClr val="FF0000"/>
                </a:solidFill>
                <a:latin typeface="Trebuchet MS" panose="020B0603020202020204" pitchFamily="34" charset="0"/>
              </a:rPr>
              <a:t> la </a:t>
            </a:r>
            <a:r>
              <a:rPr lang="en-US" altLang="en-US" sz="1400" b="1" i="1" dirty="0" err="1" smtClean="0">
                <a:solidFill>
                  <a:srgbClr val="FF0000"/>
                </a:solidFill>
                <a:latin typeface="Trebuchet MS" panose="020B0603020202020204" pitchFamily="34" charset="0"/>
              </a:rPr>
              <a:t>superficie</a:t>
            </a:r>
            <a:r>
              <a:rPr lang="en-US" altLang="en-US" sz="1400" b="1" i="1" dirty="0" smtClean="0">
                <a:solidFill>
                  <a:srgbClr val="FF0000"/>
                </a:solidFill>
                <a:latin typeface="Trebuchet MS" panose="020B0603020202020204" pitchFamily="34" charset="0"/>
              </a:rPr>
              <a:t> de la </a:t>
            </a:r>
            <a:r>
              <a:rPr lang="en-US" altLang="en-US" sz="1400" b="1" i="1" dirty="0" err="1" smtClean="0">
                <a:solidFill>
                  <a:srgbClr val="FF0000"/>
                </a:solidFill>
                <a:latin typeface="Trebuchet MS" panose="020B0603020202020204" pitchFamily="34" charset="0"/>
              </a:rPr>
              <a:t>cuba</a:t>
            </a:r>
            <a:r>
              <a:rPr lang="en-US" altLang="en-US" sz="1400" b="1" i="1" dirty="0" smtClean="0">
                <a:solidFill>
                  <a:srgbClr val="FF0000"/>
                </a:solidFill>
                <a:latin typeface="Trebuchet MS" panose="020B0603020202020204" pitchFamily="34" charset="0"/>
              </a:rPr>
              <a:t> del </a:t>
            </a:r>
            <a:r>
              <a:rPr lang="en-US" altLang="en-US" sz="1400" b="1" i="1" dirty="0" err="1" smtClean="0">
                <a:solidFill>
                  <a:srgbClr val="FF0000"/>
                </a:solidFill>
                <a:latin typeface="Trebuchet MS" panose="020B0603020202020204" pitchFamily="34" charset="0"/>
              </a:rPr>
              <a:t>transformador</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potencia</a:t>
            </a:r>
            <a:r>
              <a:rPr lang="en-US" altLang="en-US" sz="1400" b="1" i="1" dirty="0" smtClean="0">
                <a:solidFill>
                  <a:srgbClr val="FF0000"/>
                </a:solidFill>
                <a:latin typeface="Trebuchet MS" panose="020B0603020202020204" pitchFamily="34" charset="0"/>
              </a:rPr>
              <a:t>. </a:t>
            </a:r>
            <a:r>
              <a:rPr lang="en-US" altLang="en-US" sz="1400" dirty="0" err="1" smtClean="0">
                <a:solidFill>
                  <a:srgbClr val="404041"/>
                </a:solidFill>
                <a:latin typeface="Trebuchet MS" panose="020B0603020202020204" pitchFamily="34" charset="0"/>
              </a:rPr>
              <a:t>Cada</a:t>
            </a:r>
            <a:r>
              <a:rPr lang="en-US" altLang="en-US" sz="1400" dirty="0" smtClean="0">
                <a:solidFill>
                  <a:srgbClr val="404041"/>
                </a:solidFill>
                <a:latin typeface="Trebuchet MS" panose="020B0603020202020204" pitchFamily="34" charset="0"/>
              </a:rPr>
              <a:t> sensor </a:t>
            </a:r>
            <a:r>
              <a:rPr lang="en-US" altLang="en-US" sz="1400" dirty="0" err="1" smtClean="0">
                <a:solidFill>
                  <a:srgbClr val="404041"/>
                </a:solidFill>
                <a:latin typeface="Trebuchet MS" panose="020B0603020202020204" pitchFamily="34" charset="0"/>
              </a:rPr>
              <a:t>mide</a:t>
            </a:r>
            <a:r>
              <a:rPr lang="en-US" altLang="en-US" sz="1400" dirty="0" smtClean="0">
                <a:solidFill>
                  <a:srgbClr val="404041"/>
                </a:solidFill>
                <a:latin typeface="Trebuchet MS" panose="020B0603020202020204" pitchFamily="34" charset="0"/>
              </a:rPr>
              <a:t> el </a:t>
            </a:r>
            <a:r>
              <a:rPr lang="en-US" altLang="en-US" sz="1400" dirty="0" err="1" smtClean="0">
                <a:solidFill>
                  <a:srgbClr val="404041"/>
                </a:solidFill>
                <a:latin typeface="Trebuchet MS" panose="020B0603020202020204" pitchFamily="34" charset="0"/>
              </a:rPr>
              <a:t>tiempo</a:t>
            </a:r>
            <a:r>
              <a:rPr lang="en-US" altLang="en-US" sz="1400" dirty="0" smtClean="0">
                <a:solidFill>
                  <a:srgbClr val="404041"/>
                </a:solidFill>
                <a:latin typeface="Trebuchet MS" panose="020B0603020202020204" pitchFamily="34" charset="0"/>
              </a:rPr>
              <a:t> de </a:t>
            </a:r>
            <a:r>
              <a:rPr lang="en-US" altLang="en-US" sz="1400" dirty="0" err="1" smtClean="0">
                <a:solidFill>
                  <a:srgbClr val="404041"/>
                </a:solidFill>
                <a:latin typeface="Trebuchet MS" panose="020B0603020202020204" pitchFamily="34" charset="0"/>
              </a:rPr>
              <a:t>propagación</a:t>
            </a:r>
            <a:r>
              <a:rPr lang="en-US" altLang="en-US" sz="1400" dirty="0" smtClean="0">
                <a:solidFill>
                  <a:srgbClr val="404041"/>
                </a:solidFill>
                <a:latin typeface="Trebuchet MS" panose="020B0603020202020204" pitchFamily="34" charset="0"/>
              </a:rPr>
              <a:t> de la </a:t>
            </a:r>
            <a:r>
              <a:rPr lang="en-US" altLang="en-US" sz="1400" dirty="0" err="1" smtClean="0">
                <a:solidFill>
                  <a:srgbClr val="404041"/>
                </a:solidFill>
                <a:latin typeface="Trebuchet MS" panose="020B0603020202020204" pitchFamily="34" charset="0"/>
              </a:rPr>
              <a:t>señal</a:t>
            </a:r>
            <a:r>
              <a:rPr lang="en-US" altLang="en-US" sz="1400" dirty="0" smtClean="0">
                <a:solidFill>
                  <a:srgbClr val="404041"/>
                </a:solidFill>
                <a:latin typeface="Trebuchet MS" panose="020B0603020202020204" pitchFamily="34" charset="0"/>
              </a:rPr>
              <a:t> </a:t>
            </a:r>
            <a:r>
              <a:rPr lang="en-US" altLang="en-US" sz="1400" dirty="0" err="1" smtClean="0">
                <a:solidFill>
                  <a:srgbClr val="404041"/>
                </a:solidFill>
                <a:latin typeface="Trebuchet MS" panose="020B0603020202020204" pitchFamily="34" charset="0"/>
              </a:rPr>
              <a:t>acústica</a:t>
            </a:r>
            <a:r>
              <a:rPr lang="en-US" altLang="en-US" sz="1400" dirty="0" smtClean="0">
                <a:solidFill>
                  <a:srgbClr val="404041"/>
                </a:solidFill>
                <a:latin typeface="Trebuchet MS" panose="020B0603020202020204" pitchFamily="34" charset="0"/>
              </a:rPr>
              <a:t> de la </a:t>
            </a:r>
            <a:r>
              <a:rPr lang="en-US" altLang="en-US" sz="1400" dirty="0" err="1" smtClean="0">
                <a:solidFill>
                  <a:srgbClr val="404041"/>
                </a:solidFill>
                <a:latin typeface="Trebuchet MS" panose="020B0603020202020204" pitchFamily="34" charset="0"/>
              </a:rPr>
              <a:t>fuente</a:t>
            </a:r>
            <a:r>
              <a:rPr lang="en-US" altLang="en-US" sz="1400" dirty="0" smtClean="0">
                <a:solidFill>
                  <a:srgbClr val="404041"/>
                </a:solidFill>
                <a:latin typeface="Trebuchet MS" panose="020B0603020202020204" pitchFamily="34" charset="0"/>
              </a:rPr>
              <a:t> de DP hasta la pared de la </a:t>
            </a:r>
            <a:r>
              <a:rPr lang="en-US" altLang="en-US" sz="1400" dirty="0" err="1" smtClean="0">
                <a:solidFill>
                  <a:srgbClr val="404041"/>
                </a:solidFill>
                <a:latin typeface="Trebuchet MS" panose="020B0603020202020204" pitchFamily="34" charset="0"/>
              </a:rPr>
              <a:t>cuba</a:t>
            </a:r>
            <a:r>
              <a:rPr lang="en-US" altLang="en-US" sz="1400" dirty="0" smtClean="0">
                <a:solidFill>
                  <a:srgbClr val="404041"/>
                </a:solidFill>
                <a:latin typeface="Trebuchet MS" panose="020B0603020202020204" pitchFamily="34" charset="0"/>
              </a:rPr>
              <a:t>. </a:t>
            </a:r>
          </a:p>
          <a:p>
            <a:pPr marL="298450" indent="-285750" algn="just" eaLnBrk="1" hangingPunct="1">
              <a:lnSpc>
                <a:spcPts val="1300"/>
              </a:lnSpc>
              <a:spcBef>
                <a:spcPts val="388"/>
              </a:spcBef>
              <a:buFont typeface="Arial" panose="020B0604020202020204" pitchFamily="34" charset="0"/>
              <a:buChar char="•"/>
              <a:defRPr/>
            </a:pPr>
            <a:r>
              <a:rPr lang="en-US" altLang="en-US" sz="1400" b="1" i="1" dirty="0" smtClean="0">
                <a:solidFill>
                  <a:srgbClr val="FF0000"/>
                </a:solidFill>
                <a:latin typeface="Trebuchet MS" panose="020B0603020202020204" pitchFamily="34" charset="0"/>
              </a:rPr>
              <a:t>La </a:t>
            </a:r>
            <a:r>
              <a:rPr lang="en-US" altLang="en-US" sz="1400" b="1" i="1" dirty="0" err="1" smtClean="0">
                <a:solidFill>
                  <a:srgbClr val="FF0000"/>
                </a:solidFill>
                <a:latin typeface="Trebuchet MS" panose="020B0603020202020204" pitchFamily="34" charset="0"/>
              </a:rPr>
              <a:t>ubicación</a:t>
            </a:r>
            <a:r>
              <a:rPr lang="en-US" altLang="en-US" sz="1400" b="1" i="1" dirty="0" smtClean="0">
                <a:solidFill>
                  <a:srgbClr val="FF0000"/>
                </a:solidFill>
                <a:latin typeface="Trebuchet MS" panose="020B0603020202020204" pitchFamily="34" charset="0"/>
              </a:rPr>
              <a:t> del </a:t>
            </a:r>
            <a:r>
              <a:rPr lang="en-US" altLang="en-US" sz="1400" b="1" i="1" dirty="0" err="1" smtClean="0">
                <a:solidFill>
                  <a:srgbClr val="FF0000"/>
                </a:solidFill>
                <a:latin typeface="Trebuchet MS" panose="020B0603020202020204" pitchFamily="34" charset="0"/>
              </a:rPr>
              <a:t>defecto</a:t>
            </a:r>
            <a:r>
              <a:rPr lang="en-US" altLang="en-US" sz="1400" b="1" i="1" dirty="0" smtClean="0">
                <a:solidFill>
                  <a:srgbClr val="FF0000"/>
                </a:solidFill>
                <a:latin typeface="Trebuchet MS" panose="020B0603020202020204" pitchFamily="34" charset="0"/>
              </a:rPr>
              <a:t> se </a:t>
            </a:r>
            <a:r>
              <a:rPr lang="en-US" altLang="en-US" sz="1400" b="1" i="1" dirty="0" err="1" smtClean="0">
                <a:solidFill>
                  <a:srgbClr val="FF0000"/>
                </a:solidFill>
                <a:latin typeface="Trebuchet MS" panose="020B0603020202020204" pitchFamily="34" charset="0"/>
              </a:rPr>
              <a:t>calcula</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basándose</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en</a:t>
            </a:r>
            <a:r>
              <a:rPr lang="en-US" altLang="en-US" sz="1400" b="1" i="1" dirty="0" smtClean="0">
                <a:solidFill>
                  <a:srgbClr val="FF0000"/>
                </a:solidFill>
                <a:latin typeface="Trebuchet MS" panose="020B0603020202020204" pitchFamily="34" charset="0"/>
              </a:rPr>
              <a:t> las </a:t>
            </a:r>
            <a:r>
              <a:rPr lang="en-US" altLang="en-US" sz="1400" b="1" i="1" dirty="0" err="1" smtClean="0">
                <a:solidFill>
                  <a:srgbClr val="FF0000"/>
                </a:solidFill>
                <a:latin typeface="Trebuchet MS" panose="020B0603020202020204" pitchFamily="34" charset="0"/>
              </a:rPr>
              <a:t>diferencias</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tiempo</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posición</a:t>
            </a:r>
            <a:r>
              <a:rPr lang="en-US" altLang="en-US" sz="1400" b="1" i="1" dirty="0" smtClean="0">
                <a:solidFill>
                  <a:srgbClr val="FF0000"/>
                </a:solidFill>
                <a:latin typeface="Trebuchet MS" panose="020B0603020202020204" pitchFamily="34" charset="0"/>
              </a:rPr>
              <a:t> del sensor y </a:t>
            </a:r>
            <a:r>
              <a:rPr lang="en-US" altLang="en-US" sz="1400" b="1" i="1" dirty="0" err="1" smtClean="0">
                <a:solidFill>
                  <a:srgbClr val="FF0000"/>
                </a:solidFill>
                <a:latin typeface="Trebuchet MS" panose="020B0603020202020204" pitchFamily="34" charset="0"/>
              </a:rPr>
              <a:t>velocidad</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propagación</a:t>
            </a:r>
            <a:r>
              <a:rPr lang="en-US" altLang="en-US" sz="1400" b="1" i="1" dirty="0" smtClean="0">
                <a:solidFill>
                  <a:srgbClr val="FF0000"/>
                </a:solidFill>
                <a:latin typeface="Trebuchet MS" panose="020B0603020202020204" pitchFamily="34" charset="0"/>
              </a:rPr>
              <a:t>.</a:t>
            </a:r>
          </a:p>
        </p:txBody>
      </p:sp>
      <p:sp>
        <p:nvSpPr>
          <p:cNvPr id="7" name="object 9"/>
          <p:cNvSpPr txBox="1"/>
          <p:nvPr/>
        </p:nvSpPr>
        <p:spPr>
          <a:xfrm>
            <a:off x="233363" y="155575"/>
            <a:ext cx="5575300" cy="382588"/>
          </a:xfrm>
          <a:prstGeom prst="rect">
            <a:avLst/>
          </a:prstGeom>
        </p:spPr>
        <p:txBody>
          <a:bodyPr lIns="0" tIns="12700" rIns="0" bIns="0">
            <a:spAutoFit/>
          </a:bodyPr>
          <a:lstStyle/>
          <a:p>
            <a:pPr marL="12700" eaLnBrk="1" hangingPunct="1">
              <a:spcBef>
                <a:spcPts val="100"/>
              </a:spcBef>
              <a:defRPr/>
            </a:pPr>
            <a:r>
              <a:rPr sz="2400" b="1" spc="-20" dirty="0">
                <a:solidFill>
                  <a:srgbClr val="282829"/>
                </a:solidFill>
                <a:latin typeface="Trebuchet MS"/>
                <a:cs typeface="Trebuchet MS"/>
              </a:rPr>
              <a:t>Localización</a:t>
            </a:r>
            <a:r>
              <a:rPr sz="2400" b="1" spc="-15" dirty="0">
                <a:solidFill>
                  <a:srgbClr val="282829"/>
                </a:solidFill>
                <a:latin typeface="Trebuchet MS"/>
                <a:cs typeface="Trebuchet MS"/>
              </a:rPr>
              <a:t> </a:t>
            </a:r>
            <a:r>
              <a:rPr sz="2400" b="1" dirty="0">
                <a:solidFill>
                  <a:srgbClr val="282829"/>
                </a:solidFill>
                <a:latin typeface="Trebuchet MS"/>
                <a:cs typeface="Trebuchet MS"/>
              </a:rPr>
              <a:t>de</a:t>
            </a:r>
            <a:r>
              <a:rPr sz="2400" b="1" spc="-15" dirty="0">
                <a:solidFill>
                  <a:srgbClr val="282829"/>
                </a:solidFill>
                <a:latin typeface="Trebuchet MS"/>
                <a:cs typeface="Trebuchet MS"/>
              </a:rPr>
              <a:t> </a:t>
            </a:r>
            <a:r>
              <a:rPr sz="2400" b="1" dirty="0">
                <a:solidFill>
                  <a:srgbClr val="282829"/>
                </a:solidFill>
                <a:latin typeface="Trebuchet MS"/>
                <a:cs typeface="Trebuchet MS"/>
              </a:rPr>
              <a:t>descargas</a:t>
            </a:r>
            <a:r>
              <a:rPr sz="2400" b="1" spc="-15" dirty="0">
                <a:solidFill>
                  <a:srgbClr val="282829"/>
                </a:solidFill>
                <a:latin typeface="Trebuchet MS"/>
                <a:cs typeface="Trebuchet MS"/>
              </a:rPr>
              <a:t> </a:t>
            </a:r>
            <a:r>
              <a:rPr sz="2400" b="1" spc="-10" dirty="0">
                <a:solidFill>
                  <a:srgbClr val="282829"/>
                </a:solidFill>
                <a:latin typeface="Trebuchet MS"/>
                <a:cs typeface="Trebuchet MS"/>
              </a:rPr>
              <a:t>parciales</a:t>
            </a:r>
            <a:endParaRPr sz="2400" b="1" dirty="0">
              <a:latin typeface="Trebuchet MS"/>
              <a:cs typeface="Trebuchet MS"/>
            </a:endParaRPr>
          </a:p>
        </p:txBody>
      </p:sp>
      <p:sp>
        <p:nvSpPr>
          <p:cNvPr id="8" name="object 15"/>
          <p:cNvSpPr txBox="1"/>
          <p:nvPr/>
        </p:nvSpPr>
        <p:spPr>
          <a:xfrm>
            <a:off x="6024563" y="136525"/>
            <a:ext cx="3330575" cy="1920875"/>
          </a:xfrm>
          <a:prstGeom prst="rect">
            <a:avLst/>
          </a:prstGeom>
        </p:spPr>
        <p:txBody>
          <a:bodyPr lIns="0" tIns="98425" rIns="0" bIns="0">
            <a:spAutoFit/>
          </a:bodyPr>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1300"/>
              </a:lnSpc>
              <a:spcBef>
                <a:spcPts val="775"/>
              </a:spcBef>
              <a:defRPr/>
            </a:pPr>
            <a:r>
              <a:rPr lang="en-US" altLang="en-US" sz="1400" b="1" i="1" dirty="0" err="1" smtClean="0">
                <a:solidFill>
                  <a:srgbClr val="005E9D"/>
                </a:solidFill>
                <a:latin typeface="Trebuchet MS" panose="020B0603020202020204" pitchFamily="34" charset="0"/>
              </a:rPr>
              <a:t>Adicionalmente</a:t>
            </a:r>
            <a:r>
              <a:rPr lang="en-US" altLang="en-US" sz="1400" b="1" i="1" dirty="0" smtClean="0">
                <a:solidFill>
                  <a:srgbClr val="005E9D"/>
                </a:solidFill>
                <a:latin typeface="Trebuchet MS" panose="020B0603020202020204" pitchFamily="34" charset="0"/>
              </a:rPr>
              <a:t>...</a:t>
            </a:r>
            <a:endParaRPr lang="en-US" altLang="en-US" sz="1400" b="1" i="1" dirty="0" smtClean="0">
              <a:latin typeface="Trebuchet MS" panose="020B0603020202020204" pitchFamily="34" charset="0"/>
            </a:endParaRPr>
          </a:p>
          <a:p>
            <a:pPr marL="298450" indent="-285750" algn="just" eaLnBrk="1" hangingPunct="1">
              <a:lnSpc>
                <a:spcPts val="1300"/>
              </a:lnSpc>
              <a:spcBef>
                <a:spcPts val="388"/>
              </a:spcBef>
              <a:buFont typeface="Arial" panose="020B0604020202020204" pitchFamily="34" charset="0"/>
              <a:buChar char="•"/>
              <a:defRPr/>
            </a:pPr>
            <a:r>
              <a:rPr lang="en-US" altLang="en-US" sz="1400" dirty="0" smtClean="0">
                <a:solidFill>
                  <a:srgbClr val="282829"/>
                </a:solidFill>
                <a:latin typeface="Trebuchet MS" panose="020B0603020202020204" pitchFamily="34" charset="0"/>
              </a:rPr>
              <a:t>El </a:t>
            </a:r>
            <a:r>
              <a:rPr lang="en-US" altLang="en-US" sz="1400" dirty="0" err="1" smtClean="0">
                <a:solidFill>
                  <a:srgbClr val="282829"/>
                </a:solidFill>
                <a:latin typeface="Trebuchet MS" panose="020B0603020202020204" pitchFamily="34" charset="0"/>
              </a:rPr>
              <a:t>análisis</a:t>
            </a:r>
            <a:r>
              <a:rPr lang="en-US" altLang="en-US" sz="1400" dirty="0" smtClean="0">
                <a:solidFill>
                  <a:srgbClr val="282829"/>
                </a:solidFill>
                <a:latin typeface="Trebuchet MS" panose="020B0603020202020204" pitchFamily="34" charset="0"/>
              </a:rPr>
              <a:t> de gases </a:t>
            </a:r>
            <a:r>
              <a:rPr lang="en-US" altLang="en-US" sz="1400" dirty="0" err="1" smtClean="0">
                <a:solidFill>
                  <a:srgbClr val="282829"/>
                </a:solidFill>
                <a:latin typeface="Trebuchet MS" panose="020B0603020202020204" pitchFamily="34" charset="0"/>
              </a:rPr>
              <a:t>disueltos</a:t>
            </a:r>
            <a:r>
              <a:rPr lang="en-US" altLang="en-US" sz="1400" dirty="0" smtClean="0">
                <a:solidFill>
                  <a:srgbClr val="282829"/>
                </a:solidFill>
                <a:latin typeface="Trebuchet MS" panose="020B0603020202020204" pitchFamily="34" charset="0"/>
              </a:rPr>
              <a:t> (DGA) </a:t>
            </a:r>
            <a:r>
              <a:rPr lang="en-US" altLang="en-US" sz="1400" dirty="0" err="1" smtClean="0">
                <a:solidFill>
                  <a:srgbClr val="282829"/>
                </a:solidFill>
                <a:latin typeface="Trebuchet MS" panose="020B0603020202020204" pitchFamily="34" charset="0"/>
              </a:rPr>
              <a:t>puede</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indicar</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actividad</a:t>
            </a:r>
            <a:r>
              <a:rPr lang="en-US" altLang="en-US" sz="1400" dirty="0" smtClean="0">
                <a:solidFill>
                  <a:srgbClr val="282829"/>
                </a:solidFill>
                <a:latin typeface="Trebuchet MS" panose="020B0603020202020204" pitchFamily="34" charset="0"/>
              </a:rPr>
              <a:t> de DP, </a:t>
            </a:r>
            <a:r>
              <a:rPr lang="en-US" altLang="en-US" sz="1400" dirty="0" err="1" smtClean="0">
                <a:solidFill>
                  <a:srgbClr val="282829"/>
                </a:solidFill>
                <a:latin typeface="Trebuchet MS" panose="020B0603020202020204" pitchFamily="34" charset="0"/>
              </a:rPr>
              <a:t>pero</a:t>
            </a:r>
            <a:r>
              <a:rPr lang="en-US" altLang="en-US" sz="1400" dirty="0" smtClean="0">
                <a:solidFill>
                  <a:srgbClr val="282829"/>
                </a:solidFill>
                <a:latin typeface="Trebuchet MS" panose="020B0603020202020204" pitchFamily="34" charset="0"/>
              </a:rPr>
              <a:t> no </a:t>
            </a:r>
            <a:r>
              <a:rPr lang="en-US" altLang="en-US" sz="1400" dirty="0" err="1" smtClean="0">
                <a:solidFill>
                  <a:srgbClr val="282829"/>
                </a:solidFill>
                <a:latin typeface="Trebuchet MS" panose="020B0603020202020204" pitchFamily="34" charset="0"/>
              </a:rPr>
              <a:t>puede</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ubicarla</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en</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los</a:t>
            </a:r>
            <a:r>
              <a:rPr lang="en-US" altLang="en-US" sz="1400" dirty="0" smtClean="0">
                <a:solidFill>
                  <a:srgbClr val="282829"/>
                </a:solidFill>
                <a:latin typeface="Trebuchet MS" panose="020B0603020202020204" pitchFamily="34" charset="0"/>
              </a:rPr>
              <a:t> </a:t>
            </a:r>
            <a:r>
              <a:rPr lang="en-US" altLang="en-US" sz="1400" dirty="0" err="1" smtClean="0">
                <a:solidFill>
                  <a:srgbClr val="282829"/>
                </a:solidFill>
                <a:latin typeface="Trebuchet MS" panose="020B0603020202020204" pitchFamily="34" charset="0"/>
              </a:rPr>
              <a:t>transformadores</a:t>
            </a:r>
            <a:r>
              <a:rPr lang="en-US" altLang="en-US" sz="1400" dirty="0" smtClean="0">
                <a:solidFill>
                  <a:srgbClr val="282829"/>
                </a:solidFill>
                <a:latin typeface="Trebuchet MS" panose="020B0603020202020204" pitchFamily="34" charset="0"/>
              </a:rPr>
              <a:t> de </a:t>
            </a:r>
            <a:r>
              <a:rPr lang="en-US" altLang="en-US" sz="1400" dirty="0" err="1" smtClean="0">
                <a:solidFill>
                  <a:srgbClr val="282829"/>
                </a:solidFill>
                <a:latin typeface="Trebuchet MS" panose="020B0603020202020204" pitchFamily="34" charset="0"/>
              </a:rPr>
              <a:t>potencia</a:t>
            </a:r>
            <a:r>
              <a:rPr lang="en-US" altLang="en-US" sz="1400" dirty="0" smtClean="0">
                <a:solidFill>
                  <a:srgbClr val="282829"/>
                </a:solidFill>
                <a:latin typeface="Trebuchet MS" panose="020B0603020202020204" pitchFamily="34" charset="0"/>
              </a:rPr>
              <a:t>. </a:t>
            </a:r>
          </a:p>
          <a:p>
            <a:pPr marL="298450" indent="-285750" algn="just" eaLnBrk="1" hangingPunct="1">
              <a:lnSpc>
                <a:spcPts val="1300"/>
              </a:lnSpc>
              <a:spcBef>
                <a:spcPts val="388"/>
              </a:spcBef>
              <a:buFont typeface="Arial" panose="020B0604020202020204" pitchFamily="34" charset="0"/>
              <a:buChar char="•"/>
              <a:defRPr/>
            </a:pPr>
            <a:endParaRPr lang="en-US" altLang="en-US" sz="1400" dirty="0" smtClean="0">
              <a:solidFill>
                <a:srgbClr val="282829"/>
              </a:solidFill>
              <a:latin typeface="Trebuchet MS" panose="020B0603020202020204" pitchFamily="34" charset="0"/>
            </a:endParaRPr>
          </a:p>
          <a:p>
            <a:pPr marL="298450" indent="-285750" algn="just" eaLnBrk="1" hangingPunct="1">
              <a:lnSpc>
                <a:spcPts val="1300"/>
              </a:lnSpc>
              <a:spcBef>
                <a:spcPts val="388"/>
              </a:spcBef>
              <a:buFont typeface="Arial" panose="020B0604020202020204" pitchFamily="34" charset="0"/>
              <a:buChar char="•"/>
              <a:defRPr/>
            </a:pPr>
            <a:r>
              <a:rPr lang="en-US" altLang="en-US" sz="1400" dirty="0" smtClean="0">
                <a:solidFill>
                  <a:srgbClr val="404041"/>
                </a:solidFill>
                <a:latin typeface="Trebuchet MS" panose="020B0603020202020204" pitchFamily="34" charset="0"/>
              </a:rPr>
              <a:t>Las </a:t>
            </a:r>
            <a:r>
              <a:rPr lang="en-US" altLang="en-US" sz="1400" dirty="0" err="1" smtClean="0">
                <a:solidFill>
                  <a:srgbClr val="404041"/>
                </a:solidFill>
                <a:latin typeface="Trebuchet MS" panose="020B0603020202020204" pitchFamily="34" charset="0"/>
              </a:rPr>
              <a:t>mediciones</a:t>
            </a:r>
            <a:r>
              <a:rPr lang="en-US" altLang="en-US" sz="1400" dirty="0" smtClean="0">
                <a:solidFill>
                  <a:srgbClr val="404041"/>
                </a:solidFill>
                <a:latin typeface="Trebuchet MS" panose="020B0603020202020204" pitchFamily="34" charset="0"/>
              </a:rPr>
              <a:t> de DP </a:t>
            </a:r>
            <a:r>
              <a:rPr lang="en-US" altLang="en-US" sz="1400" dirty="0" err="1" smtClean="0">
                <a:solidFill>
                  <a:srgbClr val="404041"/>
                </a:solidFill>
                <a:latin typeface="Trebuchet MS" panose="020B0603020202020204" pitchFamily="34" charset="0"/>
              </a:rPr>
              <a:t>acústicas</a:t>
            </a:r>
            <a:r>
              <a:rPr lang="en-US" altLang="en-US" sz="1400" dirty="0" smtClean="0">
                <a:solidFill>
                  <a:srgbClr val="404041"/>
                </a:solidFill>
                <a:latin typeface="Trebuchet MS" panose="020B0603020202020204" pitchFamily="34" charset="0"/>
              </a:rPr>
              <a:t> </a:t>
            </a:r>
            <a:r>
              <a:rPr lang="en-US" altLang="en-US" sz="1400" b="1" i="1" dirty="0" smtClean="0">
                <a:solidFill>
                  <a:srgbClr val="FF0000"/>
                </a:solidFill>
                <a:latin typeface="Trebuchet MS" panose="020B0603020202020204" pitchFamily="34" charset="0"/>
              </a:rPr>
              <a:t>se </a:t>
            </a:r>
            <a:r>
              <a:rPr lang="en-US" altLang="en-US" sz="1400" b="1" i="1" dirty="0" err="1" smtClean="0">
                <a:solidFill>
                  <a:srgbClr val="FF0000"/>
                </a:solidFill>
                <a:latin typeface="Trebuchet MS" panose="020B0603020202020204" pitchFamily="34" charset="0"/>
              </a:rPr>
              <a:t>realizan</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mientras</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los</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transformadores</a:t>
            </a:r>
            <a:r>
              <a:rPr lang="en-US" altLang="en-US" sz="1400" b="1" i="1" dirty="0" smtClean="0">
                <a:solidFill>
                  <a:srgbClr val="FF0000"/>
                </a:solidFill>
                <a:latin typeface="Trebuchet MS" panose="020B0603020202020204" pitchFamily="34" charset="0"/>
              </a:rPr>
              <a:t> de </a:t>
            </a:r>
            <a:r>
              <a:rPr lang="en-US" altLang="en-US" sz="1400" b="1" i="1" dirty="0" err="1" smtClean="0">
                <a:solidFill>
                  <a:srgbClr val="FF0000"/>
                </a:solidFill>
                <a:latin typeface="Trebuchet MS" panose="020B0603020202020204" pitchFamily="34" charset="0"/>
              </a:rPr>
              <a:t>potencia</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están</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en</a:t>
            </a:r>
            <a:r>
              <a:rPr lang="en-US" altLang="en-US" sz="1400" b="1" i="1" dirty="0" smtClean="0">
                <a:solidFill>
                  <a:srgbClr val="FF0000"/>
                </a:solidFill>
                <a:latin typeface="Trebuchet MS" panose="020B0603020202020204" pitchFamily="34" charset="0"/>
              </a:rPr>
              <a:t> </a:t>
            </a:r>
            <a:r>
              <a:rPr lang="en-US" altLang="en-US" sz="1400" b="1" i="1" dirty="0" err="1" smtClean="0">
                <a:solidFill>
                  <a:srgbClr val="FF0000"/>
                </a:solidFill>
                <a:latin typeface="Trebuchet MS" panose="020B0603020202020204" pitchFamily="34" charset="0"/>
              </a:rPr>
              <a:t>servicio</a:t>
            </a:r>
            <a:r>
              <a:rPr lang="en-US" altLang="en-US" sz="1400" b="1" i="1" dirty="0" smtClean="0">
                <a:solidFill>
                  <a:srgbClr val="FF0000"/>
                </a:solidFill>
                <a:latin typeface="Trebuchet MS" panose="020B0603020202020204" pitchFamily="34" charset="0"/>
              </a:rPr>
              <a:t>. </a:t>
            </a:r>
          </a:p>
        </p:txBody>
      </p:sp>
      <p:sp>
        <p:nvSpPr>
          <p:cNvPr id="9" name="Rectángulo 8"/>
          <p:cNvSpPr/>
          <p:nvPr/>
        </p:nvSpPr>
        <p:spPr>
          <a:xfrm>
            <a:off x="0" y="0"/>
            <a:ext cx="12192000" cy="68580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412682" name="Picture 2"/>
          <p:cNvPicPr>
            <a:picLocks noChangeAspect="1" noChangeArrowheads="1"/>
          </p:cNvPicPr>
          <p:nvPr/>
        </p:nvPicPr>
        <p:blipFill>
          <a:blip r:embed="rId3">
            <a:extLst>
              <a:ext uri="{28A0092B-C50C-407E-A947-70E740481C1C}">
                <a14:useLocalDpi xmlns:a14="http://schemas.microsoft.com/office/drawing/2010/main" xmlns="" val="0"/>
              </a:ext>
            </a:extLst>
          </a:blip>
          <a:srcRect t="9460" r="72614" b="69173"/>
          <a:stretch>
            <a:fillRect/>
          </a:stretch>
        </p:blipFill>
        <p:spPr bwMode="auto">
          <a:xfrm>
            <a:off x="107950" y="538163"/>
            <a:ext cx="1955800" cy="1671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2683" name="Picture 3"/>
          <p:cNvPicPr>
            <a:picLocks noChangeAspect="1" noChangeArrowheads="1"/>
          </p:cNvPicPr>
          <p:nvPr/>
        </p:nvPicPr>
        <p:blipFill>
          <a:blip r:embed="rId4">
            <a:extLst>
              <a:ext uri="{28A0092B-C50C-407E-A947-70E740481C1C}">
                <a14:useLocalDpi xmlns:a14="http://schemas.microsoft.com/office/drawing/2010/main" xmlns="" val="0"/>
              </a:ext>
            </a:extLst>
          </a:blip>
          <a:srcRect l="60338" t="9270" r="2556" b="66708"/>
          <a:stretch>
            <a:fillRect/>
          </a:stretch>
        </p:blipFill>
        <p:spPr bwMode="auto">
          <a:xfrm>
            <a:off x="9355138" y="260350"/>
            <a:ext cx="2620962" cy="225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34049151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TotalTime>
  <Words>8439</Words>
  <Application>Microsoft Office PowerPoint</Application>
  <PresentationFormat>Personalizado</PresentationFormat>
  <Paragraphs>574</Paragraphs>
  <Slides>27</Slides>
  <Notes>12</Notes>
  <HiddenSlides>0</HiddenSlides>
  <MMClips>0</MMClips>
  <ScaleCrop>false</ScaleCrop>
  <HeadingPairs>
    <vt:vector size="4" baseType="variant">
      <vt:variant>
        <vt:lpstr>Tema</vt:lpstr>
      </vt:variant>
      <vt:variant>
        <vt:i4>1</vt:i4>
      </vt:variant>
      <vt:variant>
        <vt:lpstr>Títulos de diapositiva</vt:lpstr>
      </vt:variant>
      <vt:variant>
        <vt:i4>27</vt:i4>
      </vt:variant>
    </vt:vector>
  </HeadingPairs>
  <TitlesOfParts>
    <vt:vector size="28" baseType="lpstr">
      <vt:lpstr>Tema de Office</vt:lpstr>
      <vt:lpstr>Ensayos de Transformadores de Potencia</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Marita</dc:creator>
  <cp:lastModifiedBy>Admin</cp:lastModifiedBy>
  <cp:revision>31</cp:revision>
  <dcterms:created xsi:type="dcterms:W3CDTF">2022-07-27T03:22:03Z</dcterms:created>
  <dcterms:modified xsi:type="dcterms:W3CDTF">2022-08-01T16:27:29Z</dcterms:modified>
</cp:coreProperties>
</file>